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21" r:id="rId3"/>
    <p:sldId id="322" r:id="rId4"/>
    <p:sldId id="284" r:id="rId5"/>
    <p:sldId id="323" r:id="rId6"/>
    <p:sldId id="327" r:id="rId7"/>
    <p:sldId id="326" r:id="rId8"/>
    <p:sldId id="332" r:id="rId9"/>
    <p:sldId id="336" r:id="rId10"/>
    <p:sldId id="334" r:id="rId11"/>
    <p:sldId id="335" r:id="rId12"/>
    <p:sldId id="325" r:id="rId13"/>
    <p:sldId id="340" r:id="rId14"/>
    <p:sldId id="337" r:id="rId15"/>
    <p:sldId id="288" r:id="rId16"/>
    <p:sldId id="289" r:id="rId17"/>
    <p:sldId id="262" r:id="rId18"/>
    <p:sldId id="291" r:id="rId19"/>
    <p:sldId id="341" r:id="rId20"/>
    <p:sldId id="342" r:id="rId21"/>
    <p:sldId id="338" r:id="rId22"/>
    <p:sldId id="339" r:id="rId23"/>
    <p:sldId id="333" r:id="rId24"/>
    <p:sldId id="307" r:id="rId25"/>
    <p:sldId id="308" r:id="rId26"/>
    <p:sldId id="343" r:id="rId27"/>
    <p:sldId id="310" r:id="rId28"/>
    <p:sldId id="311" r:id="rId29"/>
    <p:sldId id="312" r:id="rId30"/>
    <p:sldId id="346" r:id="rId31"/>
    <p:sldId id="345" r:id="rId32"/>
    <p:sldId id="282" r:id="rId33"/>
    <p:sldId id="283" r:id="rId34"/>
    <p:sldId id="328" r:id="rId35"/>
    <p:sldId id="329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00"/>
    <a:srgbClr val="269CB8"/>
    <a:srgbClr val="FF0000"/>
    <a:srgbClr val="53548A"/>
    <a:srgbClr val="BBE0E3"/>
    <a:srgbClr val="637FA9"/>
    <a:srgbClr val="4771A3"/>
    <a:srgbClr val="8AA8CC"/>
    <a:srgbClr val="FCD5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422" autoAdjust="0"/>
    <p:restoredTop sz="94616" autoAdjust="0"/>
  </p:normalViewPr>
  <p:slideViewPr>
    <p:cSldViewPr snapToGrid="0">
      <p:cViewPr>
        <p:scale>
          <a:sx n="90" d="100"/>
          <a:sy n="90" d="100"/>
        </p:scale>
        <p:origin x="-13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4.png"/><Relationship Id="rId1" Type="http://schemas.openxmlformats.org/officeDocument/2006/relationships/image" Target="../media/image33.wmf"/><Relationship Id="rId5" Type="http://schemas.openxmlformats.org/officeDocument/2006/relationships/image" Target="../media/image7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E4FB-FCE8-47C0-BEB1-8459651C6016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DFAAF-1EAE-427C-85FA-4C96560BF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DFAAF-1EAE-427C-85FA-4C96560BF23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218EF-00E8-489B-9304-3E27502BBE8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FFC76-B42E-4FFD-BD78-19923A542E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FFC76-B42E-4FFD-BD78-19923A542EF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5F5C4-AF5B-4D8D-A87E-9CFD1D47B52E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17</a:t>
            </a:fld>
            <a:endParaRPr lang="en-US" dirty="0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3"/>
          </a:xfrm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C2E6A-1D8C-4781-8705-FDC47E2FF38E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3"/>
          </a:xfrm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A4CCE-230E-4257-AAF1-A1F5F1568E54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3"/>
          </a:xfrm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80D64-F5E5-4920-8C83-3A533D4179B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C2E6A-1D8C-4781-8705-FDC47E2FF38E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20</a:t>
            </a:fld>
            <a:endParaRPr lang="en-US" dirty="0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3"/>
          </a:xfrm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D2F2-3712-45E3-A3C0-916414B6B153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A4CCE-230E-4257-AAF1-A1F5F1568E54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24</a:t>
            </a:fld>
            <a:endParaRPr lang="en-US" dirty="0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3"/>
          </a:xfrm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A5070-5AFC-4994-A53C-11A56942F28B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4" y="8686801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1" tIns="46510" rIns="93021" bIns="46510" anchor="b"/>
          <a:lstStyle/>
          <a:p>
            <a:pPr algn="r"/>
            <a:fld id="{1521C1F3-6D3F-45CB-B27F-C7B38931A580}" type="slidenum">
              <a:rPr lang="en-US" sz="1300"/>
              <a:pPr algn="r"/>
              <a:t>26</a:t>
            </a:fld>
            <a:endParaRPr lang="en-US" sz="1300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897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1"/>
            <a:ext cx="50292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dirty="0" smtClean="0">
                <a:latin typeface="Arial" pitchFamily="34" charset="0"/>
              </a:rPr>
              <a:t>What is the Smart Grid?</a:t>
            </a:r>
          </a:p>
          <a:p>
            <a:pPr eaLnBrk="1" hangingPunct="1"/>
            <a:endParaRPr lang="en-US" sz="14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</a:rPr>
              <a:t>The Merging of the Electrical Infrastructure with an Intelligence Infrastructure</a:t>
            </a:r>
          </a:p>
          <a:p>
            <a:pPr eaLnBrk="1" hangingPunct="1"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E49F5-5E13-4CC3-83E2-363A6CA1705A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535C-8FC0-4E77-8951-8DFA574DCE1B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D369F-7499-4C40-B5F6-F339AD029E40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F8522-6CD2-487C-8946-C4910C76B148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32</a:t>
            </a:fld>
            <a:endParaRPr lang="en-US" dirty="0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D2F2-3712-45E3-A3C0-916414B6B153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D2F2-3712-45E3-A3C0-916414B6B153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D2F2-3712-45E3-A3C0-916414B6B153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D2F2-3712-45E3-A3C0-916414B6B153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1AB3-2BB4-4074-9D8E-C546E4FEC7B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7" y="4343713"/>
            <a:ext cx="5488889" cy="411542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620000" cy="677108"/>
          </a:xfrm>
        </p:spPr>
        <p:txBody>
          <a:bodyPr anchor="t" anchorCtr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6400800" cy="175260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19-22,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UC/CIEE        uc-ciee.org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015-C456-4EBE-B9F7-1795307FF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069B5B-A4C9-46FA-B8CC-66AD44984C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7A39-06ED-4701-A3B8-44451D8E8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52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19-22,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UC/CIEE        uc-ciee.org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015-C456-4EBE-B9F7-1795307FF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19-22,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UC/CIEE        uc-ciee.org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015-C456-4EBE-B9F7-1795307FF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19-22,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UC/CIEE        uc-ciee.org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015-C456-4EBE-B9F7-1795307FF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735388" cy="639762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19-22,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UC/CIEE        uc-ciee.org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015-C456-4EBE-B9F7-1795307FF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19-22,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UC/CIEE        uc-ciee.org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015-C456-4EBE-B9F7-1795307FF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19-22,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UC/CIEE        uc-ciee.org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015-C456-4EBE-B9F7-1795307FF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703513" cy="901700"/>
          </a:xfrm>
        </p:spPr>
        <p:txBody>
          <a:bodyPr anchor="t" anchorCtr="0"/>
          <a:lstStyle>
            <a:lvl1pPr algn="l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0"/>
            <a:ext cx="5111750" cy="5592763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 lIns="0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19-22,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UC/CIEE        uc-ciee.org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015-C456-4EBE-B9F7-1795307FF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848600" cy="304800"/>
          </a:xfrm>
        </p:spPr>
        <p:txBody>
          <a:bodyPr anchor="t" anchorCtr="0"/>
          <a:lstStyle>
            <a:lvl1pPr algn="l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1447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871538"/>
            <a:ext cx="7848600" cy="423862"/>
          </a:xfrm>
        </p:spPr>
        <p:txBody>
          <a:bodyPr lIns="0"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19-22,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UC/CIEE        uc-ciee.org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015-C456-4EBE-B9F7-1795307FF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61417"/>
            <a:ext cx="7924800" cy="76944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April 19-22,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2011 UC/CIEE        uc-ciee.org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7015-C456-4EBE-B9F7-1795307FFC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248400"/>
            <a:ext cx="853440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" y="228600"/>
            <a:ext cx="1737360" cy="192024"/>
          </a:xfrm>
          <a:prstGeom prst="rect">
            <a:avLst/>
          </a:prstGeom>
          <a:solidFill>
            <a:srgbClr val="D2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eal_unofficial_300dpi_gray-250w-faded-cropTransp.png"/>
          <p:cNvPicPr>
            <a:picLocks noChangeAspect="1"/>
          </p:cNvPicPr>
          <p:nvPr/>
        </p:nvPicPr>
        <p:blipFill>
          <a:blip r:embed="rId14">
            <a:lum bright="-29000"/>
          </a:blip>
          <a:stretch>
            <a:fillRect/>
          </a:stretch>
        </p:blipFill>
        <p:spPr>
          <a:xfrm>
            <a:off x="2514600" y="6308598"/>
            <a:ext cx="657225" cy="473202"/>
          </a:xfrm>
          <a:prstGeom prst="rect">
            <a:avLst/>
          </a:prstGeom>
        </p:spPr>
      </p:pic>
      <p:pic>
        <p:nvPicPr>
          <p:cNvPr id="14" name="Picture 13" descr="CIEE_logo_fin101511-2dk-footer3.png"/>
          <p:cNvPicPr>
            <a:picLocks noChangeAspect="1"/>
          </p:cNvPicPr>
          <p:nvPr/>
        </p:nvPicPr>
        <p:blipFill>
          <a:blip r:embed="rId15">
            <a:lum bright="-3000"/>
          </a:blip>
          <a:stretch>
            <a:fillRect/>
          </a:stretch>
        </p:blipFill>
        <p:spPr>
          <a:xfrm>
            <a:off x="329184" y="6355080"/>
            <a:ext cx="2143424" cy="371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erc.gov/industries/electric/gen-info/transmission-grid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32.wmf"/><Relationship Id="rId10" Type="http://schemas.openxmlformats.org/officeDocument/2006/relationships/image" Target="../media/image29.png"/><Relationship Id="rId4" Type="http://schemas.openxmlformats.org/officeDocument/2006/relationships/image" Target="../media/image26.jpeg"/><Relationship Id="rId9" Type="http://schemas.openxmlformats.org/officeDocument/2006/relationships/image" Target="../media/image28.png"/><Relationship Id="rId1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jpe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erwin.Brown@uc-ciee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uc-ciee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973_oil_crisi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973_oil_crisi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457200"/>
          <a:ext cx="8672842" cy="408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00" sy="1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8672842"/>
              </a:tblGrid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</a:pPr>
                      <a:endParaRPr lang="en-US" sz="800" b="0" spc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8640" marR="1097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3454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</a:pPr>
                      <a:r>
                        <a:rPr lang="en-US" sz="40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The Real Reasons </a:t>
                      </a:r>
                      <a:r>
                        <a:rPr lang="en-US" sz="40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We Need a </a:t>
                      </a:r>
                      <a:r>
                        <a:rPr lang="en-US" sz="40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Smart Grid </a:t>
                      </a:r>
                      <a:r>
                        <a:rPr lang="en-US" sz="40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for </a:t>
                      </a:r>
                      <a:r>
                        <a:rPr lang="en-US" sz="40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the 21</a:t>
                      </a:r>
                      <a:r>
                        <a:rPr lang="en-US" sz="4000" b="1" spc="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 </a:t>
                      </a:r>
                      <a:r>
                        <a:rPr lang="en-US" sz="40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Century Grid</a:t>
                      </a:r>
                    </a:p>
                  </a:txBody>
                  <a:tcPr marL="548640" marR="109728" marT="0" marB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3992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presented to: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2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– PCGRID Workshop – 2012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San Francisco, CA   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March 28, 2012</a:t>
                      </a:r>
                    </a:p>
                  </a:txBody>
                  <a:tcPr marL="548640" marR="10972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7338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2012 UC/CIEE        uc-ciee.org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724400"/>
            <a:ext cx="3733800" cy="1169551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by:</a:t>
            </a:r>
          </a:p>
          <a:p>
            <a:pPr algn="r"/>
            <a:r>
              <a:rPr lang="en-US" dirty="0" smtClean="0">
                <a:solidFill>
                  <a:srgbClr val="474747"/>
                </a:solidFill>
                <a:latin typeface="Arial" pitchFamily="34" charset="0"/>
                <a:cs typeface="Arial" pitchFamily="34" charset="0"/>
              </a:rPr>
              <a:t>Merwin Brown,</a:t>
            </a:r>
          </a:p>
          <a:p>
            <a:pPr algn="r"/>
            <a:r>
              <a:rPr lang="en-US" dirty="0" smtClean="0">
                <a:solidFill>
                  <a:srgbClr val="474747"/>
                </a:solidFill>
                <a:latin typeface="Arial" pitchFamily="34" charset="0"/>
                <a:cs typeface="Arial" pitchFamily="34" charset="0"/>
              </a:rPr>
              <a:t>Director</a:t>
            </a:r>
          </a:p>
          <a:p>
            <a:pPr algn="r"/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Electric Grid Research</a:t>
            </a:r>
            <a:endParaRPr lang="en-US" i="1" dirty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"/>
            <a:ext cx="1737360" cy="192024"/>
          </a:xfrm>
          <a:prstGeom prst="rect">
            <a:avLst/>
          </a:prstGeom>
          <a:solidFill>
            <a:srgbClr val="D2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eal_unofficial_300dpi_gray-250w-faded-cropTransp.png"/>
          <p:cNvPicPr>
            <a:picLocks noChangeAspect="1"/>
          </p:cNvPicPr>
          <p:nvPr/>
        </p:nvPicPr>
        <p:blipFill>
          <a:blip r:embed="rId4">
            <a:lum bright="-45000"/>
          </a:blip>
          <a:stretch>
            <a:fillRect/>
          </a:stretch>
        </p:blipFill>
        <p:spPr>
          <a:xfrm>
            <a:off x="6858000" y="3352800"/>
            <a:ext cx="1858433" cy="1338072"/>
          </a:xfrm>
          <a:prstGeom prst="rect">
            <a:avLst/>
          </a:prstGeom>
        </p:spPr>
      </p:pic>
      <p:pic>
        <p:nvPicPr>
          <p:cNvPr id="16" name="Picture 15" descr="CIEE_logo_fin101511-2dk.png"/>
          <p:cNvPicPr>
            <a:picLocks noChangeAspect="1"/>
          </p:cNvPicPr>
          <p:nvPr/>
        </p:nvPicPr>
        <p:blipFill>
          <a:blip r:embed="rId5">
            <a:lum bright="-3000"/>
          </a:blip>
          <a:stretch>
            <a:fillRect/>
          </a:stretch>
        </p:blipFill>
        <p:spPr>
          <a:xfrm>
            <a:off x="731520" y="5212080"/>
            <a:ext cx="3992880" cy="66548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7450667" y="254000"/>
            <a:ext cx="874260" cy="798576"/>
            <a:chOff x="2653" y="1870"/>
            <a:chExt cx="727" cy="664"/>
          </a:xfrm>
        </p:grpSpPr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53" y="2136"/>
              <a:ext cx="155" cy="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64" y="2004"/>
              <a:ext cx="243" cy="4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44" y="1875"/>
              <a:ext cx="342" cy="6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7" name="Arc 15"/>
            <p:cNvSpPr>
              <a:spLocks/>
            </p:cNvSpPr>
            <p:nvPr/>
          </p:nvSpPr>
          <p:spPr bwMode="auto">
            <a:xfrm>
              <a:off x="2764" y="2009"/>
              <a:ext cx="182" cy="90"/>
            </a:xfrm>
            <a:custGeom>
              <a:avLst/>
              <a:gdLst>
                <a:gd name="G0" fmla="+- 0 0 0"/>
                <a:gd name="G1" fmla="+- 241 0 0"/>
                <a:gd name="G2" fmla="+- 21600 0 0"/>
                <a:gd name="T0" fmla="*/ 21599 w 21600"/>
                <a:gd name="T1" fmla="*/ 0 h 21841"/>
                <a:gd name="T2" fmla="*/ 0 w 21600"/>
                <a:gd name="T3" fmla="*/ 21841 h 21841"/>
                <a:gd name="T4" fmla="*/ 0 w 21600"/>
                <a:gd name="T5" fmla="*/ 241 h 2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1" fill="none" extrusionOk="0">
                  <a:moveTo>
                    <a:pt x="21598" y="0"/>
                  </a:moveTo>
                  <a:cubicBezTo>
                    <a:pt x="21599" y="80"/>
                    <a:pt x="21600" y="160"/>
                    <a:pt x="21600" y="241"/>
                  </a:cubicBezTo>
                  <a:cubicBezTo>
                    <a:pt x="21600" y="12170"/>
                    <a:pt x="11929" y="21840"/>
                    <a:pt x="0" y="21841"/>
                  </a:cubicBezTo>
                </a:path>
                <a:path w="21600" h="21841" stroke="0" extrusionOk="0">
                  <a:moveTo>
                    <a:pt x="21598" y="0"/>
                  </a:moveTo>
                  <a:cubicBezTo>
                    <a:pt x="21599" y="80"/>
                    <a:pt x="21600" y="160"/>
                    <a:pt x="21600" y="241"/>
                  </a:cubicBezTo>
                  <a:cubicBezTo>
                    <a:pt x="21600" y="12170"/>
                    <a:pt x="11929" y="21840"/>
                    <a:pt x="0" y="21841"/>
                  </a:cubicBezTo>
                  <a:lnTo>
                    <a:pt x="0" y="24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18" name="Arc 16"/>
            <p:cNvSpPr>
              <a:spLocks/>
            </p:cNvSpPr>
            <p:nvPr/>
          </p:nvSpPr>
          <p:spPr bwMode="auto">
            <a:xfrm>
              <a:off x="2656" y="2104"/>
              <a:ext cx="106" cy="91"/>
            </a:xfrm>
            <a:custGeom>
              <a:avLst/>
              <a:gdLst>
                <a:gd name="G0" fmla="+- 208 0 0"/>
                <a:gd name="G1" fmla="+- 242 0 0"/>
                <a:gd name="G2" fmla="+- 21600 0 0"/>
                <a:gd name="T0" fmla="*/ 21807 w 21808"/>
                <a:gd name="T1" fmla="*/ 0 h 21842"/>
                <a:gd name="T2" fmla="*/ 0 w 21808"/>
                <a:gd name="T3" fmla="*/ 21841 h 21842"/>
                <a:gd name="T4" fmla="*/ 208 w 21808"/>
                <a:gd name="T5" fmla="*/ 242 h 2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8" h="21842" fill="none" extrusionOk="0">
                  <a:moveTo>
                    <a:pt x="21806" y="0"/>
                  </a:moveTo>
                  <a:cubicBezTo>
                    <a:pt x="21807" y="80"/>
                    <a:pt x="21808" y="161"/>
                    <a:pt x="21808" y="242"/>
                  </a:cubicBezTo>
                  <a:cubicBezTo>
                    <a:pt x="21808" y="12171"/>
                    <a:pt x="12137" y="21842"/>
                    <a:pt x="208" y="21842"/>
                  </a:cubicBezTo>
                  <a:cubicBezTo>
                    <a:pt x="138" y="21842"/>
                    <a:pt x="69" y="21841"/>
                    <a:pt x="0" y="21840"/>
                  </a:cubicBezTo>
                </a:path>
                <a:path w="21808" h="21842" stroke="0" extrusionOk="0">
                  <a:moveTo>
                    <a:pt x="21806" y="0"/>
                  </a:moveTo>
                  <a:cubicBezTo>
                    <a:pt x="21807" y="80"/>
                    <a:pt x="21808" y="161"/>
                    <a:pt x="21808" y="242"/>
                  </a:cubicBezTo>
                  <a:cubicBezTo>
                    <a:pt x="21808" y="12171"/>
                    <a:pt x="12137" y="21842"/>
                    <a:pt x="208" y="21842"/>
                  </a:cubicBezTo>
                  <a:cubicBezTo>
                    <a:pt x="138" y="21842"/>
                    <a:pt x="69" y="21841"/>
                    <a:pt x="0" y="21840"/>
                  </a:cubicBezTo>
                  <a:lnTo>
                    <a:pt x="208" y="24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19" name="Arc 17"/>
            <p:cNvSpPr>
              <a:spLocks/>
            </p:cNvSpPr>
            <p:nvPr/>
          </p:nvSpPr>
          <p:spPr bwMode="auto">
            <a:xfrm>
              <a:off x="2727" y="2121"/>
              <a:ext cx="153" cy="90"/>
            </a:xfrm>
            <a:custGeom>
              <a:avLst/>
              <a:gdLst>
                <a:gd name="G0" fmla="+- 143 0 0"/>
                <a:gd name="G1" fmla="+- 0 0 0"/>
                <a:gd name="G2" fmla="+- 21600 0 0"/>
                <a:gd name="T0" fmla="*/ 21743 w 21743"/>
                <a:gd name="T1" fmla="*/ 0 h 21600"/>
                <a:gd name="T2" fmla="*/ 0 w 21743"/>
                <a:gd name="T3" fmla="*/ 21600 h 21600"/>
                <a:gd name="T4" fmla="*/ 143 w 2174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3" h="21600" fill="none" extrusionOk="0">
                  <a:moveTo>
                    <a:pt x="21743" y="0"/>
                  </a:moveTo>
                  <a:cubicBezTo>
                    <a:pt x="21743" y="11929"/>
                    <a:pt x="12072" y="21600"/>
                    <a:pt x="143" y="21600"/>
                  </a:cubicBezTo>
                  <a:cubicBezTo>
                    <a:pt x="95" y="21600"/>
                    <a:pt x="47" y="21599"/>
                    <a:pt x="0" y="21599"/>
                  </a:cubicBezTo>
                </a:path>
                <a:path w="21743" h="21600" stroke="0" extrusionOk="0">
                  <a:moveTo>
                    <a:pt x="21743" y="0"/>
                  </a:moveTo>
                  <a:cubicBezTo>
                    <a:pt x="21743" y="11929"/>
                    <a:pt x="12072" y="21600"/>
                    <a:pt x="143" y="21600"/>
                  </a:cubicBezTo>
                  <a:cubicBezTo>
                    <a:pt x="95" y="21600"/>
                    <a:pt x="47" y="21599"/>
                    <a:pt x="0" y="21599"/>
                  </a:cubicBezTo>
                  <a:lnTo>
                    <a:pt x="14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20" name="Arc 18"/>
            <p:cNvSpPr>
              <a:spLocks/>
            </p:cNvSpPr>
            <p:nvPr/>
          </p:nvSpPr>
          <p:spPr bwMode="auto">
            <a:xfrm>
              <a:off x="2882" y="2045"/>
              <a:ext cx="223" cy="7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>
              <a:off x="2800" y="2107"/>
              <a:ext cx="190" cy="92"/>
            </a:xfrm>
            <a:custGeom>
              <a:avLst/>
              <a:gdLst>
                <a:gd name="G0" fmla="+- 0 0 0"/>
                <a:gd name="G1" fmla="+- 239 0 0"/>
                <a:gd name="G2" fmla="+- 21600 0 0"/>
                <a:gd name="T0" fmla="*/ 21599 w 21600"/>
                <a:gd name="T1" fmla="*/ 0 h 21839"/>
                <a:gd name="T2" fmla="*/ 0 w 21600"/>
                <a:gd name="T3" fmla="*/ 21839 h 21839"/>
                <a:gd name="T4" fmla="*/ 0 w 21600"/>
                <a:gd name="T5" fmla="*/ 239 h 2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39" fill="none" extrusionOk="0">
                  <a:moveTo>
                    <a:pt x="21598" y="0"/>
                  </a:moveTo>
                  <a:cubicBezTo>
                    <a:pt x="21599" y="79"/>
                    <a:pt x="21600" y="159"/>
                    <a:pt x="21600" y="239"/>
                  </a:cubicBezTo>
                  <a:cubicBezTo>
                    <a:pt x="21600" y="12168"/>
                    <a:pt x="11929" y="21838"/>
                    <a:pt x="0" y="21839"/>
                  </a:cubicBezTo>
                </a:path>
                <a:path w="21600" h="21839" stroke="0" extrusionOk="0">
                  <a:moveTo>
                    <a:pt x="21598" y="0"/>
                  </a:moveTo>
                  <a:cubicBezTo>
                    <a:pt x="21599" y="79"/>
                    <a:pt x="21600" y="159"/>
                    <a:pt x="21600" y="239"/>
                  </a:cubicBezTo>
                  <a:cubicBezTo>
                    <a:pt x="21600" y="12168"/>
                    <a:pt x="11929" y="21838"/>
                    <a:pt x="0" y="21839"/>
                  </a:cubicBezTo>
                  <a:lnTo>
                    <a:pt x="0" y="23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22" name="Arc 20"/>
            <p:cNvSpPr>
              <a:spLocks/>
            </p:cNvSpPr>
            <p:nvPr/>
          </p:nvSpPr>
          <p:spPr bwMode="auto">
            <a:xfrm>
              <a:off x="2993" y="2016"/>
              <a:ext cx="269" cy="89"/>
            </a:xfrm>
            <a:custGeom>
              <a:avLst/>
              <a:gdLst>
                <a:gd name="G0" fmla="+- 0 0 0"/>
                <a:gd name="G1" fmla="+- 247 0 0"/>
                <a:gd name="G2" fmla="+- 21600 0 0"/>
                <a:gd name="T0" fmla="*/ 21599 w 21600"/>
                <a:gd name="T1" fmla="*/ 0 h 21847"/>
                <a:gd name="T2" fmla="*/ 0 w 21600"/>
                <a:gd name="T3" fmla="*/ 21847 h 21847"/>
                <a:gd name="T4" fmla="*/ 0 w 21600"/>
                <a:gd name="T5" fmla="*/ 247 h 2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47" fill="none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6"/>
                    <a:pt x="0" y="21847"/>
                  </a:cubicBezTo>
                </a:path>
                <a:path w="21600" h="21847" stroke="0" extrusionOk="0">
                  <a:moveTo>
                    <a:pt x="21598" y="0"/>
                  </a:moveTo>
                  <a:cubicBezTo>
                    <a:pt x="21599" y="82"/>
                    <a:pt x="21600" y="164"/>
                    <a:pt x="21600" y="247"/>
                  </a:cubicBezTo>
                  <a:cubicBezTo>
                    <a:pt x="21600" y="12176"/>
                    <a:pt x="11929" y="21846"/>
                    <a:pt x="0" y="21847"/>
                  </a:cubicBezTo>
                  <a:lnTo>
                    <a:pt x="0" y="24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23" name="Arc 21"/>
            <p:cNvSpPr>
              <a:spLocks/>
            </p:cNvSpPr>
            <p:nvPr/>
          </p:nvSpPr>
          <p:spPr bwMode="auto">
            <a:xfrm>
              <a:off x="2950" y="1874"/>
              <a:ext cx="142" cy="132"/>
            </a:xfrm>
            <a:custGeom>
              <a:avLst/>
              <a:gdLst>
                <a:gd name="G0" fmla="+- 154 0 0"/>
                <a:gd name="G1" fmla="+- 166 0 0"/>
                <a:gd name="G2" fmla="+- 21600 0 0"/>
                <a:gd name="T0" fmla="*/ 21753 w 21754"/>
                <a:gd name="T1" fmla="*/ 0 h 21766"/>
                <a:gd name="T2" fmla="*/ 0 w 21754"/>
                <a:gd name="T3" fmla="*/ 21765 h 21766"/>
                <a:gd name="T4" fmla="*/ 154 w 21754"/>
                <a:gd name="T5" fmla="*/ 166 h 2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54" h="21766" fill="none" extrusionOk="0">
                  <a:moveTo>
                    <a:pt x="21753" y="-1"/>
                  </a:moveTo>
                  <a:cubicBezTo>
                    <a:pt x="21753" y="55"/>
                    <a:pt x="21754" y="110"/>
                    <a:pt x="21754" y="166"/>
                  </a:cubicBezTo>
                  <a:cubicBezTo>
                    <a:pt x="21754" y="12095"/>
                    <a:pt x="12083" y="21766"/>
                    <a:pt x="154" y="21766"/>
                  </a:cubicBezTo>
                  <a:cubicBezTo>
                    <a:pt x="102" y="21766"/>
                    <a:pt x="51" y="21765"/>
                    <a:pt x="-1" y="21765"/>
                  </a:cubicBezTo>
                </a:path>
                <a:path w="21754" h="21766" stroke="0" extrusionOk="0">
                  <a:moveTo>
                    <a:pt x="21753" y="-1"/>
                  </a:moveTo>
                  <a:cubicBezTo>
                    <a:pt x="21753" y="55"/>
                    <a:pt x="21754" y="110"/>
                    <a:pt x="21754" y="166"/>
                  </a:cubicBezTo>
                  <a:cubicBezTo>
                    <a:pt x="21754" y="12095"/>
                    <a:pt x="12083" y="21766"/>
                    <a:pt x="154" y="21766"/>
                  </a:cubicBezTo>
                  <a:cubicBezTo>
                    <a:pt x="102" y="21766"/>
                    <a:pt x="51" y="21765"/>
                    <a:pt x="-1" y="21765"/>
                  </a:cubicBezTo>
                  <a:lnTo>
                    <a:pt x="154" y="166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>
              <a:off x="3109" y="1870"/>
              <a:ext cx="155" cy="16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25" name="Arc 23"/>
            <p:cNvSpPr>
              <a:spLocks/>
            </p:cNvSpPr>
            <p:nvPr/>
          </p:nvSpPr>
          <p:spPr bwMode="auto">
            <a:xfrm>
              <a:off x="3269" y="1878"/>
              <a:ext cx="111" cy="136"/>
            </a:xfrm>
            <a:custGeom>
              <a:avLst/>
              <a:gdLst>
                <a:gd name="G0" fmla="+- 0 0 0"/>
                <a:gd name="G1" fmla="+- 161 0 0"/>
                <a:gd name="G2" fmla="+- 21600 0 0"/>
                <a:gd name="T0" fmla="*/ 21599 w 21600"/>
                <a:gd name="T1" fmla="*/ 0 h 21761"/>
                <a:gd name="T2" fmla="*/ 0 w 21600"/>
                <a:gd name="T3" fmla="*/ 21761 h 21761"/>
                <a:gd name="T4" fmla="*/ 0 w 21600"/>
                <a:gd name="T5" fmla="*/ 161 h 2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61" fill="none" extrusionOk="0">
                  <a:moveTo>
                    <a:pt x="21599" y="-1"/>
                  </a:moveTo>
                  <a:cubicBezTo>
                    <a:pt x="21599" y="53"/>
                    <a:pt x="21600" y="107"/>
                    <a:pt x="21600" y="161"/>
                  </a:cubicBezTo>
                  <a:cubicBezTo>
                    <a:pt x="21600" y="12090"/>
                    <a:pt x="11929" y="21760"/>
                    <a:pt x="0" y="21761"/>
                  </a:cubicBezTo>
                </a:path>
                <a:path w="21600" h="21761" stroke="0" extrusionOk="0">
                  <a:moveTo>
                    <a:pt x="21599" y="-1"/>
                  </a:moveTo>
                  <a:cubicBezTo>
                    <a:pt x="21599" y="53"/>
                    <a:pt x="21600" y="107"/>
                    <a:pt x="21600" y="161"/>
                  </a:cubicBezTo>
                  <a:cubicBezTo>
                    <a:pt x="21600" y="12090"/>
                    <a:pt x="11929" y="21760"/>
                    <a:pt x="0" y="21761"/>
                  </a:cubicBezTo>
                  <a:lnTo>
                    <a:pt x="0" y="161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</p:grpSp>
      <p:grpSp>
        <p:nvGrpSpPr>
          <p:cNvPr id="37" name="Group 140"/>
          <p:cNvGrpSpPr>
            <a:grpSpLocks noChangeAspect="1"/>
          </p:cNvGrpSpPr>
          <p:nvPr/>
        </p:nvGrpSpPr>
        <p:grpSpPr bwMode="auto">
          <a:xfrm>
            <a:off x="8136467" y="254000"/>
            <a:ext cx="757245" cy="699209"/>
            <a:chOff x="2889" y="2167"/>
            <a:chExt cx="575" cy="596"/>
          </a:xfrm>
        </p:grpSpPr>
        <p:grpSp>
          <p:nvGrpSpPr>
            <p:cNvPr id="38" name="Group 141"/>
            <p:cNvGrpSpPr>
              <a:grpSpLocks/>
            </p:cNvGrpSpPr>
            <p:nvPr/>
          </p:nvGrpSpPr>
          <p:grpSpPr bwMode="auto">
            <a:xfrm>
              <a:off x="3232" y="2167"/>
              <a:ext cx="232" cy="349"/>
              <a:chOff x="3232" y="2167"/>
              <a:chExt cx="232" cy="349"/>
            </a:xfrm>
          </p:grpSpPr>
          <p:sp>
            <p:nvSpPr>
              <p:cNvPr id="87" name="Rectangle 142"/>
              <p:cNvSpPr>
                <a:spLocks noChangeArrowheads="1"/>
              </p:cNvSpPr>
              <p:nvPr/>
            </p:nvSpPr>
            <p:spPr bwMode="auto">
              <a:xfrm>
                <a:off x="3395" y="2167"/>
                <a:ext cx="12" cy="349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8" name="Line 143"/>
              <p:cNvSpPr>
                <a:spLocks noChangeShapeType="1"/>
              </p:cNvSpPr>
              <p:nvPr/>
            </p:nvSpPr>
            <p:spPr bwMode="auto">
              <a:xfrm>
                <a:off x="3362" y="2197"/>
                <a:ext cx="3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9" name="Line 144"/>
              <p:cNvSpPr>
                <a:spLocks noChangeShapeType="1"/>
              </p:cNvSpPr>
              <p:nvPr/>
            </p:nvSpPr>
            <p:spPr bwMode="auto">
              <a:xfrm flipV="1">
                <a:off x="3409" y="2189"/>
                <a:ext cx="32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90" name="Group 145"/>
              <p:cNvGrpSpPr>
                <a:grpSpLocks/>
              </p:cNvGrpSpPr>
              <p:nvPr/>
            </p:nvGrpSpPr>
            <p:grpSpPr bwMode="auto">
              <a:xfrm>
                <a:off x="3446" y="2174"/>
                <a:ext cx="11" cy="12"/>
                <a:chOff x="3446" y="2174"/>
                <a:chExt cx="11" cy="12"/>
              </a:xfrm>
            </p:grpSpPr>
            <p:sp>
              <p:nvSpPr>
                <p:cNvPr id="108" name="Freeform 146"/>
                <p:cNvSpPr>
                  <a:spLocks/>
                </p:cNvSpPr>
                <p:nvPr/>
              </p:nvSpPr>
              <p:spPr bwMode="auto">
                <a:xfrm>
                  <a:off x="3448" y="2177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8"/>
                    </a:cxn>
                    <a:cxn ang="0">
                      <a:pos x="8" y="8"/>
                    </a:cxn>
                    <a:cxn ang="0">
                      <a:pos x="5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9" h="9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5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9" name="Freeform 147"/>
                <p:cNvSpPr>
                  <a:spLocks/>
                </p:cNvSpPr>
                <p:nvPr/>
              </p:nvSpPr>
              <p:spPr bwMode="auto">
                <a:xfrm>
                  <a:off x="3446" y="2174"/>
                  <a:ext cx="11" cy="1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1"/>
                    </a:cxn>
                    <a:cxn ang="0">
                      <a:pos x="10" y="11"/>
                    </a:cxn>
                    <a:cxn ang="0">
                      <a:pos x="8" y="0"/>
                    </a:cxn>
                    <a:cxn ang="0">
                      <a:pos x="3" y="0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7" y="8"/>
                    </a:cxn>
                    <a:cxn ang="0">
                      <a:pos x="3" y="8"/>
                    </a:cxn>
                    <a:cxn ang="0">
                      <a:pos x="4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" h="12">
                      <a:moveTo>
                        <a:pt x="3" y="0"/>
                      </a:moveTo>
                      <a:lnTo>
                        <a:pt x="0" y="11"/>
                      </a:lnTo>
                      <a:lnTo>
                        <a:pt x="10" y="1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8"/>
                      </a:lnTo>
                      <a:lnTo>
                        <a:pt x="3" y="8"/>
                      </a:lnTo>
                      <a:lnTo>
                        <a:pt x="4" y="3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91" name="Group 148"/>
              <p:cNvGrpSpPr>
                <a:grpSpLocks/>
              </p:cNvGrpSpPr>
              <p:nvPr/>
            </p:nvGrpSpPr>
            <p:grpSpPr bwMode="auto">
              <a:xfrm>
                <a:off x="3425" y="2174"/>
                <a:ext cx="11" cy="12"/>
                <a:chOff x="3425" y="2174"/>
                <a:chExt cx="11" cy="12"/>
              </a:xfrm>
            </p:grpSpPr>
            <p:sp>
              <p:nvSpPr>
                <p:cNvPr id="106" name="Freeform 149"/>
                <p:cNvSpPr>
                  <a:spLocks/>
                </p:cNvSpPr>
                <p:nvPr/>
              </p:nvSpPr>
              <p:spPr bwMode="auto">
                <a:xfrm>
                  <a:off x="3427" y="2177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8"/>
                    </a:cxn>
                    <a:cxn ang="0">
                      <a:pos x="8" y="8"/>
                    </a:cxn>
                    <a:cxn ang="0">
                      <a:pos x="5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9" h="9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5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7" name="Freeform 150"/>
                <p:cNvSpPr>
                  <a:spLocks/>
                </p:cNvSpPr>
                <p:nvPr/>
              </p:nvSpPr>
              <p:spPr bwMode="auto">
                <a:xfrm>
                  <a:off x="3425" y="2174"/>
                  <a:ext cx="11" cy="1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1"/>
                    </a:cxn>
                    <a:cxn ang="0">
                      <a:pos x="10" y="11"/>
                    </a:cxn>
                    <a:cxn ang="0">
                      <a:pos x="8" y="0"/>
                    </a:cxn>
                    <a:cxn ang="0">
                      <a:pos x="3" y="0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7" y="8"/>
                    </a:cxn>
                    <a:cxn ang="0">
                      <a:pos x="3" y="8"/>
                    </a:cxn>
                    <a:cxn ang="0">
                      <a:pos x="4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" h="12">
                      <a:moveTo>
                        <a:pt x="3" y="0"/>
                      </a:moveTo>
                      <a:lnTo>
                        <a:pt x="0" y="11"/>
                      </a:lnTo>
                      <a:lnTo>
                        <a:pt x="10" y="1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8"/>
                      </a:lnTo>
                      <a:lnTo>
                        <a:pt x="3" y="8"/>
                      </a:lnTo>
                      <a:lnTo>
                        <a:pt x="4" y="3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92" name="Group 151"/>
              <p:cNvGrpSpPr>
                <a:grpSpLocks/>
              </p:cNvGrpSpPr>
              <p:nvPr/>
            </p:nvGrpSpPr>
            <p:grpSpPr bwMode="auto">
              <a:xfrm>
                <a:off x="3362" y="2175"/>
                <a:ext cx="12" cy="13"/>
                <a:chOff x="3362" y="2175"/>
                <a:chExt cx="12" cy="13"/>
              </a:xfrm>
            </p:grpSpPr>
            <p:sp>
              <p:nvSpPr>
                <p:cNvPr id="104" name="Freeform 152"/>
                <p:cNvSpPr>
                  <a:spLocks/>
                </p:cNvSpPr>
                <p:nvPr/>
              </p:nvSpPr>
              <p:spPr bwMode="auto">
                <a:xfrm>
                  <a:off x="3365" y="2177"/>
                  <a:ext cx="9" cy="1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6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5" name="Freeform 153"/>
                <p:cNvSpPr>
                  <a:spLocks/>
                </p:cNvSpPr>
                <p:nvPr/>
              </p:nvSpPr>
              <p:spPr bwMode="auto">
                <a:xfrm>
                  <a:off x="3362" y="2175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11" y="10"/>
                    </a:cxn>
                    <a:cxn ang="0">
                      <a:pos x="8" y="0"/>
                    </a:cxn>
                    <a:cxn ang="0">
                      <a:pos x="3" y="0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7" y="7"/>
                    </a:cxn>
                    <a:cxn ang="0">
                      <a:pos x="4" y="7"/>
                    </a:cxn>
                    <a:cxn ang="0">
                      <a:pos x="5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11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11" y="1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5" y="3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93" name="Group 154"/>
              <p:cNvGrpSpPr>
                <a:grpSpLocks/>
              </p:cNvGrpSpPr>
              <p:nvPr/>
            </p:nvGrpSpPr>
            <p:grpSpPr bwMode="auto">
              <a:xfrm>
                <a:off x="3343" y="2175"/>
                <a:ext cx="11" cy="13"/>
                <a:chOff x="3343" y="2175"/>
                <a:chExt cx="11" cy="13"/>
              </a:xfrm>
            </p:grpSpPr>
            <p:sp>
              <p:nvSpPr>
                <p:cNvPr id="102" name="Freeform 155"/>
                <p:cNvSpPr>
                  <a:spLocks/>
                </p:cNvSpPr>
                <p:nvPr/>
              </p:nvSpPr>
              <p:spPr bwMode="auto">
                <a:xfrm>
                  <a:off x="3345" y="2177"/>
                  <a:ext cx="9" cy="1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7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9" h="11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7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3" name="Freeform 156"/>
                <p:cNvSpPr>
                  <a:spLocks/>
                </p:cNvSpPr>
                <p:nvPr/>
              </p:nvSpPr>
              <p:spPr bwMode="auto">
                <a:xfrm>
                  <a:off x="3343" y="2175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10" y="10"/>
                    </a:cxn>
                    <a:cxn ang="0">
                      <a:pos x="8" y="0"/>
                    </a:cxn>
                    <a:cxn ang="0">
                      <a:pos x="3" y="0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7" y="7"/>
                    </a:cxn>
                    <a:cxn ang="0">
                      <a:pos x="3" y="7"/>
                    </a:cxn>
                    <a:cxn ang="0">
                      <a:pos x="4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" h="11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10" y="1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4" y="3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94" name="Rectangle 157"/>
              <p:cNvSpPr>
                <a:spLocks noChangeArrowheads="1"/>
              </p:cNvSpPr>
              <p:nvPr/>
            </p:nvSpPr>
            <p:spPr bwMode="auto">
              <a:xfrm>
                <a:off x="3338" y="2189"/>
                <a:ext cx="126" cy="6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" name="Rectangle 158"/>
              <p:cNvSpPr>
                <a:spLocks noChangeArrowheads="1"/>
              </p:cNvSpPr>
              <p:nvPr/>
            </p:nvSpPr>
            <p:spPr bwMode="auto">
              <a:xfrm>
                <a:off x="3391" y="2200"/>
                <a:ext cx="19" cy="3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6" name="Line 159"/>
              <p:cNvSpPr>
                <a:spLocks noChangeShapeType="1"/>
              </p:cNvSpPr>
              <p:nvPr/>
            </p:nvSpPr>
            <p:spPr bwMode="auto">
              <a:xfrm>
                <a:off x="3395" y="2185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7" name="Line 160"/>
              <p:cNvSpPr>
                <a:spLocks noChangeShapeType="1"/>
              </p:cNvSpPr>
              <p:nvPr/>
            </p:nvSpPr>
            <p:spPr bwMode="auto">
              <a:xfrm>
                <a:off x="3413" y="2216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8" name="Arc 161"/>
              <p:cNvSpPr>
                <a:spLocks/>
              </p:cNvSpPr>
              <p:nvPr/>
            </p:nvSpPr>
            <p:spPr bwMode="auto">
              <a:xfrm>
                <a:off x="3232" y="2177"/>
                <a:ext cx="114" cy="53"/>
              </a:xfrm>
              <a:custGeom>
                <a:avLst/>
                <a:gdLst>
                  <a:gd name="G0" fmla="+- 190 0 0"/>
                  <a:gd name="G1" fmla="+- 0 0 0"/>
                  <a:gd name="G2" fmla="+- 21600 0 0"/>
                  <a:gd name="T0" fmla="*/ 21790 w 21790"/>
                  <a:gd name="T1" fmla="*/ 0 h 21600"/>
                  <a:gd name="T2" fmla="*/ 0 w 21790"/>
                  <a:gd name="T3" fmla="*/ 21599 h 21600"/>
                  <a:gd name="T4" fmla="*/ 190 w 2179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0" h="21600" fill="none" extrusionOk="0">
                    <a:moveTo>
                      <a:pt x="21790" y="0"/>
                    </a:moveTo>
                    <a:cubicBezTo>
                      <a:pt x="21790" y="11929"/>
                      <a:pt x="12119" y="21600"/>
                      <a:pt x="190" y="21600"/>
                    </a:cubicBezTo>
                    <a:cubicBezTo>
                      <a:pt x="126" y="21600"/>
                      <a:pt x="63" y="21599"/>
                      <a:pt x="-1" y="21599"/>
                    </a:cubicBezTo>
                  </a:path>
                  <a:path w="21790" h="21600" stroke="0" extrusionOk="0">
                    <a:moveTo>
                      <a:pt x="21790" y="0"/>
                    </a:moveTo>
                    <a:cubicBezTo>
                      <a:pt x="21790" y="11929"/>
                      <a:pt x="12119" y="21600"/>
                      <a:pt x="190" y="21600"/>
                    </a:cubicBezTo>
                    <a:cubicBezTo>
                      <a:pt x="126" y="21600"/>
                      <a:pt x="63" y="21599"/>
                      <a:pt x="-1" y="21599"/>
                    </a:cubicBezTo>
                    <a:lnTo>
                      <a:pt x="19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9" name="Arc 162"/>
              <p:cNvSpPr>
                <a:spLocks/>
              </p:cNvSpPr>
              <p:nvPr/>
            </p:nvSpPr>
            <p:spPr bwMode="auto">
              <a:xfrm>
                <a:off x="3250" y="2176"/>
                <a:ext cx="114" cy="53"/>
              </a:xfrm>
              <a:custGeom>
                <a:avLst/>
                <a:gdLst>
                  <a:gd name="G0" fmla="+- 0 0 0"/>
                  <a:gd name="G1" fmla="+- 411 0 0"/>
                  <a:gd name="G2" fmla="+- 21600 0 0"/>
                  <a:gd name="T0" fmla="*/ 21596 w 21600"/>
                  <a:gd name="T1" fmla="*/ 0 h 22010"/>
                  <a:gd name="T2" fmla="*/ 195 w 21600"/>
                  <a:gd name="T3" fmla="*/ 22010 h 22010"/>
                  <a:gd name="T4" fmla="*/ 0 w 21600"/>
                  <a:gd name="T5" fmla="*/ 411 h 2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10" fill="none" extrusionOk="0">
                    <a:moveTo>
                      <a:pt x="21596" y="-1"/>
                    </a:moveTo>
                    <a:cubicBezTo>
                      <a:pt x="21598" y="136"/>
                      <a:pt x="21600" y="273"/>
                      <a:pt x="21600" y="411"/>
                    </a:cubicBezTo>
                    <a:cubicBezTo>
                      <a:pt x="21600" y="12264"/>
                      <a:pt x="12047" y="21903"/>
                      <a:pt x="195" y="22010"/>
                    </a:cubicBezTo>
                  </a:path>
                  <a:path w="21600" h="22010" stroke="0" extrusionOk="0">
                    <a:moveTo>
                      <a:pt x="21596" y="-1"/>
                    </a:moveTo>
                    <a:cubicBezTo>
                      <a:pt x="21598" y="136"/>
                      <a:pt x="21600" y="273"/>
                      <a:pt x="21600" y="411"/>
                    </a:cubicBezTo>
                    <a:cubicBezTo>
                      <a:pt x="21600" y="12264"/>
                      <a:pt x="12047" y="21903"/>
                      <a:pt x="195" y="22010"/>
                    </a:cubicBezTo>
                    <a:lnTo>
                      <a:pt x="0" y="41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0" name="Arc 163"/>
              <p:cNvSpPr>
                <a:spLocks/>
              </p:cNvSpPr>
              <p:nvPr/>
            </p:nvSpPr>
            <p:spPr bwMode="auto">
              <a:xfrm>
                <a:off x="3335" y="2176"/>
                <a:ext cx="115" cy="52"/>
              </a:xfrm>
              <a:custGeom>
                <a:avLst/>
                <a:gdLst>
                  <a:gd name="G0" fmla="+- 190 0 0"/>
                  <a:gd name="G1" fmla="+- 0 0 0"/>
                  <a:gd name="G2" fmla="+- 21600 0 0"/>
                  <a:gd name="T0" fmla="*/ 21790 w 21790"/>
                  <a:gd name="T1" fmla="*/ 0 h 21600"/>
                  <a:gd name="T2" fmla="*/ 0 w 21790"/>
                  <a:gd name="T3" fmla="*/ 21599 h 21600"/>
                  <a:gd name="T4" fmla="*/ 190 w 2179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0" h="21600" fill="none" extrusionOk="0">
                    <a:moveTo>
                      <a:pt x="21790" y="0"/>
                    </a:moveTo>
                    <a:cubicBezTo>
                      <a:pt x="21790" y="11929"/>
                      <a:pt x="12119" y="21600"/>
                      <a:pt x="190" y="21600"/>
                    </a:cubicBezTo>
                    <a:cubicBezTo>
                      <a:pt x="126" y="21600"/>
                      <a:pt x="63" y="21599"/>
                      <a:pt x="-1" y="21599"/>
                    </a:cubicBezTo>
                  </a:path>
                  <a:path w="21790" h="21600" stroke="0" extrusionOk="0">
                    <a:moveTo>
                      <a:pt x="21790" y="0"/>
                    </a:moveTo>
                    <a:cubicBezTo>
                      <a:pt x="21790" y="11929"/>
                      <a:pt x="12119" y="21600"/>
                      <a:pt x="190" y="21600"/>
                    </a:cubicBezTo>
                    <a:cubicBezTo>
                      <a:pt x="126" y="21600"/>
                      <a:pt x="63" y="21599"/>
                      <a:pt x="-1" y="21599"/>
                    </a:cubicBezTo>
                    <a:lnTo>
                      <a:pt x="19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1" name="Arc 164"/>
              <p:cNvSpPr>
                <a:spLocks/>
              </p:cNvSpPr>
              <p:nvPr/>
            </p:nvSpPr>
            <p:spPr bwMode="auto">
              <a:xfrm>
                <a:off x="3313" y="2173"/>
                <a:ext cx="115" cy="54"/>
              </a:xfrm>
              <a:custGeom>
                <a:avLst/>
                <a:gdLst>
                  <a:gd name="G0" fmla="+- 192 0 0"/>
                  <a:gd name="G1" fmla="+- 413 0 0"/>
                  <a:gd name="G2" fmla="+- 21600 0 0"/>
                  <a:gd name="T0" fmla="*/ 21788 w 21792"/>
                  <a:gd name="T1" fmla="*/ 0 h 22013"/>
                  <a:gd name="T2" fmla="*/ 0 w 21792"/>
                  <a:gd name="T3" fmla="*/ 22012 h 22013"/>
                  <a:gd name="T4" fmla="*/ 192 w 21792"/>
                  <a:gd name="T5" fmla="*/ 413 h 2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2" h="22013" fill="none" extrusionOk="0">
                    <a:moveTo>
                      <a:pt x="21788" y="-1"/>
                    </a:moveTo>
                    <a:cubicBezTo>
                      <a:pt x="21790" y="137"/>
                      <a:pt x="21792" y="275"/>
                      <a:pt x="21792" y="413"/>
                    </a:cubicBezTo>
                    <a:cubicBezTo>
                      <a:pt x="21792" y="12342"/>
                      <a:pt x="12121" y="22013"/>
                      <a:pt x="192" y="22013"/>
                    </a:cubicBezTo>
                    <a:cubicBezTo>
                      <a:pt x="127" y="22013"/>
                      <a:pt x="63" y="22012"/>
                      <a:pt x="-1" y="22012"/>
                    </a:cubicBezTo>
                  </a:path>
                  <a:path w="21792" h="22013" stroke="0" extrusionOk="0">
                    <a:moveTo>
                      <a:pt x="21788" y="-1"/>
                    </a:moveTo>
                    <a:cubicBezTo>
                      <a:pt x="21790" y="137"/>
                      <a:pt x="21792" y="275"/>
                      <a:pt x="21792" y="413"/>
                    </a:cubicBezTo>
                    <a:cubicBezTo>
                      <a:pt x="21792" y="12342"/>
                      <a:pt x="12121" y="22013"/>
                      <a:pt x="192" y="22013"/>
                    </a:cubicBezTo>
                    <a:cubicBezTo>
                      <a:pt x="127" y="22013"/>
                      <a:pt x="63" y="22012"/>
                      <a:pt x="-1" y="22012"/>
                    </a:cubicBezTo>
                    <a:lnTo>
                      <a:pt x="192" y="4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39" name="Group 165"/>
            <p:cNvGrpSpPr>
              <a:grpSpLocks/>
            </p:cNvGrpSpPr>
            <p:nvPr/>
          </p:nvGrpSpPr>
          <p:grpSpPr bwMode="auto">
            <a:xfrm>
              <a:off x="3072" y="2216"/>
              <a:ext cx="264" cy="395"/>
              <a:chOff x="3072" y="2216"/>
              <a:chExt cx="264" cy="395"/>
            </a:xfrm>
          </p:grpSpPr>
          <p:sp>
            <p:nvSpPr>
              <p:cNvPr id="64" name="Rectangle 166"/>
              <p:cNvSpPr>
                <a:spLocks noChangeArrowheads="1"/>
              </p:cNvSpPr>
              <p:nvPr/>
            </p:nvSpPr>
            <p:spPr bwMode="auto">
              <a:xfrm>
                <a:off x="3256" y="2216"/>
                <a:ext cx="15" cy="395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Line 167"/>
              <p:cNvSpPr>
                <a:spLocks noChangeShapeType="1"/>
              </p:cNvSpPr>
              <p:nvPr/>
            </p:nvSpPr>
            <p:spPr bwMode="auto">
              <a:xfrm>
                <a:off x="3218" y="2249"/>
                <a:ext cx="37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Line 168"/>
              <p:cNvSpPr>
                <a:spLocks noChangeShapeType="1"/>
              </p:cNvSpPr>
              <p:nvPr/>
            </p:nvSpPr>
            <p:spPr bwMode="auto">
              <a:xfrm flipV="1">
                <a:off x="3272" y="2241"/>
                <a:ext cx="38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67" name="Group 169"/>
              <p:cNvGrpSpPr>
                <a:grpSpLocks/>
              </p:cNvGrpSpPr>
              <p:nvPr/>
            </p:nvGrpSpPr>
            <p:grpSpPr bwMode="auto">
              <a:xfrm>
                <a:off x="3315" y="2225"/>
                <a:ext cx="12" cy="12"/>
                <a:chOff x="3315" y="2225"/>
                <a:chExt cx="12" cy="12"/>
              </a:xfrm>
            </p:grpSpPr>
            <p:sp>
              <p:nvSpPr>
                <p:cNvPr id="85" name="Freeform 170"/>
                <p:cNvSpPr>
                  <a:spLocks/>
                </p:cNvSpPr>
                <p:nvPr/>
              </p:nvSpPr>
              <p:spPr bwMode="auto">
                <a:xfrm>
                  <a:off x="3317" y="2226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9" y="10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0" h="11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6" name="Freeform 171"/>
                <p:cNvSpPr>
                  <a:spLocks/>
                </p:cNvSpPr>
                <p:nvPr/>
              </p:nvSpPr>
              <p:spPr bwMode="auto">
                <a:xfrm>
                  <a:off x="3315" y="2225"/>
                  <a:ext cx="12" cy="1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1"/>
                    </a:cxn>
                    <a:cxn ang="0">
                      <a:pos x="11" y="11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7" y="8"/>
                    </a:cxn>
                    <a:cxn ang="0">
                      <a:pos x="3" y="8"/>
                    </a:cxn>
                    <a:cxn ang="0">
                      <a:pos x="4" y="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2" h="12">
                      <a:moveTo>
                        <a:pt x="2" y="0"/>
                      </a:moveTo>
                      <a:lnTo>
                        <a:pt x="0" y="11"/>
                      </a:lnTo>
                      <a:lnTo>
                        <a:pt x="11" y="11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8"/>
                      </a:lnTo>
                      <a:lnTo>
                        <a:pt x="3" y="8"/>
                      </a:lnTo>
                      <a:lnTo>
                        <a:pt x="4" y="3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68" name="Group 172"/>
              <p:cNvGrpSpPr>
                <a:grpSpLocks/>
              </p:cNvGrpSpPr>
              <p:nvPr/>
            </p:nvGrpSpPr>
            <p:grpSpPr bwMode="auto">
              <a:xfrm>
                <a:off x="3290" y="2225"/>
                <a:ext cx="14" cy="12"/>
                <a:chOff x="3290" y="2225"/>
                <a:chExt cx="14" cy="12"/>
              </a:xfrm>
            </p:grpSpPr>
            <p:sp>
              <p:nvSpPr>
                <p:cNvPr id="83" name="Freeform 173"/>
                <p:cNvSpPr>
                  <a:spLocks/>
                </p:cNvSpPr>
                <p:nvPr/>
              </p:nvSpPr>
              <p:spPr bwMode="auto">
                <a:xfrm>
                  <a:off x="3293" y="2226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10" y="10"/>
                    </a:cxn>
                    <a:cxn ang="0">
                      <a:pos x="7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" h="11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10" y="10"/>
                      </a:lnTo>
                      <a:lnTo>
                        <a:pt x="7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4" name="Freeform 174"/>
                <p:cNvSpPr>
                  <a:spLocks/>
                </p:cNvSpPr>
                <p:nvPr/>
              </p:nvSpPr>
              <p:spPr bwMode="auto">
                <a:xfrm>
                  <a:off x="3290" y="2225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1"/>
                    </a:cxn>
                    <a:cxn ang="0">
                      <a:pos x="13" y="11"/>
                    </a:cxn>
                    <a:cxn ang="0">
                      <a:pos x="9" y="0"/>
                    </a:cxn>
                    <a:cxn ang="0">
                      <a:pos x="4" y="0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8" y="8"/>
                    </a:cxn>
                    <a:cxn ang="0">
                      <a:pos x="5" y="8"/>
                    </a:cxn>
                    <a:cxn ang="0">
                      <a:pos x="6" y="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2">
                      <a:moveTo>
                        <a:pt x="4" y="0"/>
                      </a:moveTo>
                      <a:lnTo>
                        <a:pt x="0" y="11"/>
                      </a:lnTo>
                      <a:lnTo>
                        <a:pt x="13" y="11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6" y="3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69" name="Group 175"/>
              <p:cNvGrpSpPr>
                <a:grpSpLocks/>
              </p:cNvGrpSpPr>
              <p:nvPr/>
            </p:nvGrpSpPr>
            <p:grpSpPr bwMode="auto">
              <a:xfrm>
                <a:off x="3220" y="2225"/>
                <a:ext cx="13" cy="14"/>
                <a:chOff x="3220" y="2225"/>
                <a:chExt cx="13" cy="14"/>
              </a:xfrm>
            </p:grpSpPr>
            <p:sp>
              <p:nvSpPr>
                <p:cNvPr id="81" name="Freeform 176"/>
                <p:cNvSpPr>
                  <a:spLocks/>
                </p:cNvSpPr>
                <p:nvPr/>
              </p:nvSpPr>
              <p:spPr bwMode="auto">
                <a:xfrm>
                  <a:off x="3223" y="2228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9" y="10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0" h="11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" name="Freeform 177"/>
                <p:cNvSpPr>
                  <a:spLocks/>
                </p:cNvSpPr>
                <p:nvPr/>
              </p:nvSpPr>
              <p:spPr bwMode="auto">
                <a:xfrm>
                  <a:off x="3220" y="2225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1"/>
                    </a:cxn>
                    <a:cxn ang="0">
                      <a:pos x="11" y="11"/>
                    </a:cxn>
                    <a:cxn ang="0">
                      <a:pos x="9" y="0"/>
                    </a:cxn>
                    <a:cxn ang="0">
                      <a:pos x="3" y="0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8" y="8"/>
                    </a:cxn>
                    <a:cxn ang="0">
                      <a:pos x="3" y="8"/>
                    </a:cxn>
                    <a:cxn ang="0">
                      <a:pos x="6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12">
                      <a:moveTo>
                        <a:pt x="3" y="0"/>
                      </a:moveTo>
                      <a:lnTo>
                        <a:pt x="0" y="11"/>
                      </a:lnTo>
                      <a:lnTo>
                        <a:pt x="11" y="11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8"/>
                      </a:lnTo>
                      <a:lnTo>
                        <a:pt x="3" y="8"/>
                      </a:lnTo>
                      <a:lnTo>
                        <a:pt x="6" y="3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70" name="Group 178"/>
              <p:cNvGrpSpPr>
                <a:grpSpLocks/>
              </p:cNvGrpSpPr>
              <p:nvPr/>
            </p:nvGrpSpPr>
            <p:grpSpPr bwMode="auto">
              <a:xfrm>
                <a:off x="3197" y="2225"/>
                <a:ext cx="14" cy="14"/>
                <a:chOff x="3197" y="2225"/>
                <a:chExt cx="14" cy="14"/>
              </a:xfrm>
            </p:grpSpPr>
            <p:sp>
              <p:nvSpPr>
                <p:cNvPr id="79" name="Freeform 179"/>
                <p:cNvSpPr>
                  <a:spLocks/>
                </p:cNvSpPr>
                <p:nvPr/>
              </p:nvSpPr>
              <p:spPr bwMode="auto">
                <a:xfrm>
                  <a:off x="3200" y="2228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10" y="10"/>
                    </a:cxn>
                    <a:cxn ang="0">
                      <a:pos x="7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" h="11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10" y="10"/>
                      </a:lnTo>
                      <a:lnTo>
                        <a:pt x="7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0" name="Freeform 180"/>
                <p:cNvSpPr>
                  <a:spLocks/>
                </p:cNvSpPr>
                <p:nvPr/>
              </p:nvSpPr>
              <p:spPr bwMode="auto">
                <a:xfrm>
                  <a:off x="3197" y="2225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1"/>
                    </a:cxn>
                    <a:cxn ang="0">
                      <a:pos x="13" y="11"/>
                    </a:cxn>
                    <a:cxn ang="0">
                      <a:pos x="9" y="0"/>
                    </a:cxn>
                    <a:cxn ang="0">
                      <a:pos x="4" y="0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8" y="8"/>
                    </a:cxn>
                    <a:cxn ang="0">
                      <a:pos x="5" y="8"/>
                    </a:cxn>
                    <a:cxn ang="0">
                      <a:pos x="6" y="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2">
                      <a:moveTo>
                        <a:pt x="4" y="0"/>
                      </a:moveTo>
                      <a:lnTo>
                        <a:pt x="0" y="11"/>
                      </a:lnTo>
                      <a:lnTo>
                        <a:pt x="13" y="11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6" y="3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71" name="Rectangle 181"/>
              <p:cNvSpPr>
                <a:spLocks noChangeArrowheads="1"/>
              </p:cNvSpPr>
              <p:nvPr/>
            </p:nvSpPr>
            <p:spPr bwMode="auto">
              <a:xfrm>
                <a:off x="3192" y="2240"/>
                <a:ext cx="144" cy="6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Rectangle 182"/>
              <p:cNvSpPr>
                <a:spLocks noChangeArrowheads="1"/>
              </p:cNvSpPr>
              <p:nvPr/>
            </p:nvSpPr>
            <p:spPr bwMode="auto">
              <a:xfrm>
                <a:off x="3253" y="2253"/>
                <a:ext cx="22" cy="3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" name="Line 183"/>
              <p:cNvSpPr>
                <a:spLocks noChangeShapeType="1"/>
              </p:cNvSpPr>
              <p:nvPr/>
            </p:nvSpPr>
            <p:spPr bwMode="auto">
              <a:xfrm>
                <a:off x="3257" y="2238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4" name="Line 184"/>
              <p:cNvSpPr>
                <a:spLocks noChangeShapeType="1"/>
              </p:cNvSpPr>
              <p:nvPr/>
            </p:nvSpPr>
            <p:spPr bwMode="auto">
              <a:xfrm>
                <a:off x="3277" y="2273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5" name="Arc 185"/>
              <p:cNvSpPr>
                <a:spLocks/>
              </p:cNvSpPr>
              <p:nvPr/>
            </p:nvSpPr>
            <p:spPr bwMode="auto">
              <a:xfrm>
                <a:off x="3072" y="2227"/>
                <a:ext cx="130" cy="61"/>
              </a:xfrm>
              <a:custGeom>
                <a:avLst/>
                <a:gdLst>
                  <a:gd name="G0" fmla="+- 0 0 0"/>
                  <a:gd name="G1" fmla="+- 357 0 0"/>
                  <a:gd name="G2" fmla="+- 21600 0 0"/>
                  <a:gd name="T0" fmla="*/ 21597 w 21600"/>
                  <a:gd name="T1" fmla="*/ 0 h 21954"/>
                  <a:gd name="T2" fmla="*/ 341 w 21600"/>
                  <a:gd name="T3" fmla="*/ 21954 h 21954"/>
                  <a:gd name="T4" fmla="*/ 0 w 21600"/>
                  <a:gd name="T5" fmla="*/ 357 h 2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54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153"/>
                      <a:pt x="12135" y="21768"/>
                      <a:pt x="341" y="21954"/>
                    </a:cubicBezTo>
                  </a:path>
                  <a:path w="21600" h="21954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153"/>
                      <a:pt x="12135" y="21768"/>
                      <a:pt x="341" y="21954"/>
                    </a:cubicBezTo>
                    <a:lnTo>
                      <a:pt x="0" y="35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6" name="Arc 186"/>
              <p:cNvSpPr>
                <a:spLocks/>
              </p:cNvSpPr>
              <p:nvPr/>
            </p:nvSpPr>
            <p:spPr bwMode="auto">
              <a:xfrm>
                <a:off x="3093" y="2227"/>
                <a:ext cx="130" cy="61"/>
              </a:xfrm>
              <a:custGeom>
                <a:avLst/>
                <a:gdLst>
                  <a:gd name="G0" fmla="+- 0 0 0"/>
                  <a:gd name="G1" fmla="+- 357 0 0"/>
                  <a:gd name="G2" fmla="+- 21600 0 0"/>
                  <a:gd name="T0" fmla="*/ 21597 w 21600"/>
                  <a:gd name="T1" fmla="*/ 0 h 21957"/>
                  <a:gd name="T2" fmla="*/ 0 w 21600"/>
                  <a:gd name="T3" fmla="*/ 21957 h 21957"/>
                  <a:gd name="T4" fmla="*/ 0 w 21600"/>
                  <a:gd name="T5" fmla="*/ 357 h 2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6"/>
                      <a:pt x="0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6"/>
                      <a:pt x="0" y="21957"/>
                    </a:cubicBezTo>
                    <a:lnTo>
                      <a:pt x="0" y="35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7" name="Arc 187"/>
              <p:cNvSpPr>
                <a:spLocks/>
              </p:cNvSpPr>
              <p:nvPr/>
            </p:nvSpPr>
            <p:spPr bwMode="auto">
              <a:xfrm>
                <a:off x="3189" y="2227"/>
                <a:ext cx="129" cy="61"/>
              </a:xfrm>
              <a:custGeom>
                <a:avLst/>
                <a:gdLst>
                  <a:gd name="G0" fmla="+- 0 0 0"/>
                  <a:gd name="G1" fmla="+- 357 0 0"/>
                  <a:gd name="G2" fmla="+- 21600 0 0"/>
                  <a:gd name="T0" fmla="*/ 21597 w 21600"/>
                  <a:gd name="T1" fmla="*/ 0 h 21957"/>
                  <a:gd name="T2" fmla="*/ 0 w 21600"/>
                  <a:gd name="T3" fmla="*/ 21957 h 21957"/>
                  <a:gd name="T4" fmla="*/ 0 w 21600"/>
                  <a:gd name="T5" fmla="*/ 357 h 2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6"/>
                      <a:pt x="0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6"/>
                      <a:pt x="0" y="21957"/>
                    </a:cubicBezTo>
                    <a:lnTo>
                      <a:pt x="0" y="35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8" name="Arc 188"/>
              <p:cNvSpPr>
                <a:spLocks/>
              </p:cNvSpPr>
              <p:nvPr/>
            </p:nvSpPr>
            <p:spPr bwMode="auto">
              <a:xfrm>
                <a:off x="3164" y="2224"/>
                <a:ext cx="129" cy="6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40" name="Group 189"/>
            <p:cNvGrpSpPr>
              <a:grpSpLocks/>
            </p:cNvGrpSpPr>
            <p:nvPr/>
          </p:nvGrpSpPr>
          <p:grpSpPr bwMode="auto">
            <a:xfrm>
              <a:off x="2889" y="2281"/>
              <a:ext cx="320" cy="482"/>
              <a:chOff x="2889" y="2281"/>
              <a:chExt cx="320" cy="482"/>
            </a:xfrm>
          </p:grpSpPr>
          <p:sp>
            <p:nvSpPr>
              <p:cNvPr id="41" name="Rectangle 190"/>
              <p:cNvSpPr>
                <a:spLocks noChangeArrowheads="1"/>
              </p:cNvSpPr>
              <p:nvPr/>
            </p:nvSpPr>
            <p:spPr bwMode="auto">
              <a:xfrm>
                <a:off x="3111" y="2281"/>
                <a:ext cx="20" cy="482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Line 191"/>
              <p:cNvSpPr>
                <a:spLocks noChangeShapeType="1"/>
              </p:cNvSpPr>
              <p:nvPr/>
            </p:nvSpPr>
            <p:spPr bwMode="auto">
              <a:xfrm>
                <a:off x="3064" y="2322"/>
                <a:ext cx="48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Line 192"/>
              <p:cNvSpPr>
                <a:spLocks noChangeShapeType="1"/>
              </p:cNvSpPr>
              <p:nvPr/>
            </p:nvSpPr>
            <p:spPr bwMode="auto">
              <a:xfrm flipV="1">
                <a:off x="3129" y="2314"/>
                <a:ext cx="48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44" name="Group 193"/>
              <p:cNvGrpSpPr>
                <a:grpSpLocks/>
              </p:cNvGrpSpPr>
              <p:nvPr/>
            </p:nvGrpSpPr>
            <p:grpSpPr bwMode="auto">
              <a:xfrm>
                <a:off x="3183" y="2292"/>
                <a:ext cx="14" cy="17"/>
                <a:chOff x="3183" y="2292"/>
                <a:chExt cx="14" cy="17"/>
              </a:xfrm>
            </p:grpSpPr>
            <p:sp>
              <p:nvSpPr>
                <p:cNvPr id="62" name="Freeform 194"/>
                <p:cNvSpPr>
                  <a:spLocks/>
                </p:cNvSpPr>
                <p:nvPr/>
              </p:nvSpPr>
              <p:spPr bwMode="auto">
                <a:xfrm>
                  <a:off x="3183" y="2296"/>
                  <a:ext cx="13" cy="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9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13">
                      <a:moveTo>
                        <a:pt x="3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9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3" name="Freeform 195"/>
                <p:cNvSpPr>
                  <a:spLocks/>
                </p:cNvSpPr>
                <p:nvPr/>
              </p:nvSpPr>
              <p:spPr bwMode="auto">
                <a:xfrm>
                  <a:off x="3183" y="2292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6"/>
                    </a:cxn>
                    <a:cxn ang="0">
                      <a:pos x="13" y="16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5" y="4"/>
                    </a:cxn>
                    <a:cxn ang="0">
                      <a:pos x="8" y="4"/>
                    </a:cxn>
                    <a:cxn ang="0">
                      <a:pos x="9" y="12"/>
                    </a:cxn>
                    <a:cxn ang="0">
                      <a:pos x="4" y="12"/>
                    </a:cxn>
                    <a:cxn ang="0">
                      <a:pos x="5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7">
                      <a:moveTo>
                        <a:pt x="3" y="0"/>
                      </a:moveTo>
                      <a:lnTo>
                        <a:pt x="0" y="16"/>
                      </a:lnTo>
                      <a:lnTo>
                        <a:pt x="13" y="16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9" y="12"/>
                      </a:lnTo>
                      <a:lnTo>
                        <a:pt x="4" y="12"/>
                      </a:lnTo>
                      <a:lnTo>
                        <a:pt x="5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45" name="Group 196"/>
              <p:cNvGrpSpPr>
                <a:grpSpLocks/>
              </p:cNvGrpSpPr>
              <p:nvPr/>
            </p:nvGrpSpPr>
            <p:grpSpPr bwMode="auto">
              <a:xfrm>
                <a:off x="3154" y="2292"/>
                <a:ext cx="14" cy="17"/>
                <a:chOff x="3154" y="2292"/>
                <a:chExt cx="14" cy="17"/>
              </a:xfrm>
            </p:grpSpPr>
            <p:sp>
              <p:nvSpPr>
                <p:cNvPr id="60" name="Freeform 197"/>
                <p:cNvSpPr>
                  <a:spLocks/>
                </p:cNvSpPr>
                <p:nvPr/>
              </p:nvSpPr>
              <p:spPr bwMode="auto">
                <a:xfrm>
                  <a:off x="3156" y="2296"/>
                  <a:ext cx="12" cy="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8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13">
                      <a:moveTo>
                        <a:pt x="3" y="0"/>
                      </a:move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8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1" name="Freeform 198"/>
                <p:cNvSpPr>
                  <a:spLocks/>
                </p:cNvSpPr>
                <p:nvPr/>
              </p:nvSpPr>
              <p:spPr bwMode="auto">
                <a:xfrm>
                  <a:off x="3153" y="2292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6"/>
                    </a:cxn>
                    <a:cxn ang="0">
                      <a:pos x="13" y="16"/>
                    </a:cxn>
                    <a:cxn ang="0">
                      <a:pos x="9" y="0"/>
                    </a:cxn>
                    <a:cxn ang="0">
                      <a:pos x="3" y="0"/>
                    </a:cxn>
                    <a:cxn ang="0">
                      <a:pos x="5" y="4"/>
                    </a:cxn>
                    <a:cxn ang="0">
                      <a:pos x="7" y="4"/>
                    </a:cxn>
                    <a:cxn ang="0">
                      <a:pos x="8" y="12"/>
                    </a:cxn>
                    <a:cxn ang="0">
                      <a:pos x="4" y="12"/>
                    </a:cxn>
                    <a:cxn ang="0">
                      <a:pos x="5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7">
                      <a:moveTo>
                        <a:pt x="3" y="0"/>
                      </a:moveTo>
                      <a:lnTo>
                        <a:pt x="0" y="16"/>
                      </a:lnTo>
                      <a:lnTo>
                        <a:pt x="13" y="16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8" y="12"/>
                      </a:lnTo>
                      <a:lnTo>
                        <a:pt x="4" y="12"/>
                      </a:lnTo>
                      <a:lnTo>
                        <a:pt x="5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46" name="Group 199"/>
              <p:cNvGrpSpPr>
                <a:grpSpLocks/>
              </p:cNvGrpSpPr>
              <p:nvPr/>
            </p:nvGrpSpPr>
            <p:grpSpPr bwMode="auto">
              <a:xfrm>
                <a:off x="3067" y="2294"/>
                <a:ext cx="16" cy="16"/>
                <a:chOff x="3067" y="2294"/>
                <a:chExt cx="16" cy="16"/>
              </a:xfrm>
            </p:grpSpPr>
            <p:sp>
              <p:nvSpPr>
                <p:cNvPr id="58" name="Freeform 200"/>
                <p:cNvSpPr>
                  <a:spLocks/>
                </p:cNvSpPr>
                <p:nvPr/>
              </p:nvSpPr>
              <p:spPr bwMode="auto">
                <a:xfrm>
                  <a:off x="3071" y="2296"/>
                  <a:ext cx="12" cy="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8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14">
                      <a:moveTo>
                        <a:pt x="3" y="0"/>
                      </a:move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8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" name="Freeform 201"/>
                <p:cNvSpPr>
                  <a:spLocks/>
                </p:cNvSpPr>
                <p:nvPr/>
              </p:nvSpPr>
              <p:spPr bwMode="auto">
                <a:xfrm>
                  <a:off x="3067" y="2294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4"/>
                    </a:cxn>
                    <a:cxn ang="0">
                      <a:pos x="14" y="14"/>
                    </a:cxn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7" y="4"/>
                    </a:cxn>
                    <a:cxn ang="0">
                      <a:pos x="8" y="4"/>
                    </a:cxn>
                    <a:cxn ang="0">
                      <a:pos x="10" y="10"/>
                    </a:cxn>
                    <a:cxn ang="0">
                      <a:pos x="6" y="10"/>
                    </a:cxn>
                    <a:cxn ang="0">
                      <a:pos x="7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5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10" y="10"/>
                      </a:lnTo>
                      <a:lnTo>
                        <a:pt x="6" y="10"/>
                      </a:lnTo>
                      <a:lnTo>
                        <a:pt x="7" y="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47" name="Group 202"/>
              <p:cNvGrpSpPr>
                <a:grpSpLocks/>
              </p:cNvGrpSpPr>
              <p:nvPr/>
            </p:nvGrpSpPr>
            <p:grpSpPr bwMode="auto">
              <a:xfrm>
                <a:off x="3042" y="2294"/>
                <a:ext cx="14" cy="16"/>
                <a:chOff x="3042" y="2294"/>
                <a:chExt cx="14" cy="16"/>
              </a:xfrm>
            </p:grpSpPr>
            <p:sp>
              <p:nvSpPr>
                <p:cNvPr id="56" name="Freeform 203"/>
                <p:cNvSpPr>
                  <a:spLocks/>
                </p:cNvSpPr>
                <p:nvPr/>
              </p:nvSpPr>
              <p:spPr bwMode="auto">
                <a:xfrm>
                  <a:off x="3043" y="2296"/>
                  <a:ext cx="13" cy="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9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14">
                      <a:moveTo>
                        <a:pt x="3" y="0"/>
                      </a:move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9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7" name="Freeform 204"/>
                <p:cNvSpPr>
                  <a:spLocks/>
                </p:cNvSpPr>
                <p:nvPr/>
              </p:nvSpPr>
              <p:spPr bwMode="auto">
                <a:xfrm>
                  <a:off x="3042" y="2294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4"/>
                    </a:cxn>
                    <a:cxn ang="0">
                      <a:pos x="13" y="14"/>
                    </a:cxn>
                    <a:cxn ang="0">
                      <a:pos x="9" y="0"/>
                    </a:cxn>
                    <a:cxn ang="0">
                      <a:pos x="3" y="0"/>
                    </a:cxn>
                    <a:cxn ang="0">
                      <a:pos x="5" y="4"/>
                    </a:cxn>
                    <a:cxn ang="0">
                      <a:pos x="7" y="4"/>
                    </a:cxn>
                    <a:cxn ang="0">
                      <a:pos x="8" y="10"/>
                    </a:cxn>
                    <a:cxn ang="0">
                      <a:pos x="4" y="10"/>
                    </a:cxn>
                    <a:cxn ang="0">
                      <a:pos x="5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5">
                      <a:moveTo>
                        <a:pt x="3" y="0"/>
                      </a:moveTo>
                      <a:lnTo>
                        <a:pt x="0" y="14"/>
                      </a:lnTo>
                      <a:lnTo>
                        <a:pt x="13" y="14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8" y="10"/>
                      </a:lnTo>
                      <a:lnTo>
                        <a:pt x="4" y="10"/>
                      </a:lnTo>
                      <a:lnTo>
                        <a:pt x="5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48" name="Rectangle 205"/>
              <p:cNvSpPr>
                <a:spLocks noChangeArrowheads="1"/>
              </p:cNvSpPr>
              <p:nvPr/>
            </p:nvSpPr>
            <p:spPr bwMode="auto">
              <a:xfrm>
                <a:off x="3032" y="2312"/>
                <a:ext cx="177" cy="9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Rectangle 206"/>
              <p:cNvSpPr>
                <a:spLocks noChangeArrowheads="1"/>
              </p:cNvSpPr>
              <p:nvPr/>
            </p:nvSpPr>
            <p:spPr bwMode="auto">
              <a:xfrm>
                <a:off x="3108" y="2328"/>
                <a:ext cx="24" cy="3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3111" y="2309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3137" y="2351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Arc 209"/>
              <p:cNvSpPr>
                <a:spLocks/>
              </p:cNvSpPr>
              <p:nvPr/>
            </p:nvSpPr>
            <p:spPr bwMode="auto">
              <a:xfrm>
                <a:off x="2889" y="2296"/>
                <a:ext cx="158" cy="74"/>
              </a:xfrm>
              <a:custGeom>
                <a:avLst/>
                <a:gdLst>
                  <a:gd name="G0" fmla="+- 137 0 0"/>
                  <a:gd name="G1" fmla="+- 0 0 0"/>
                  <a:gd name="G2" fmla="+- 21600 0 0"/>
                  <a:gd name="T0" fmla="*/ 21737 w 21737"/>
                  <a:gd name="T1" fmla="*/ 0 h 21600"/>
                  <a:gd name="T2" fmla="*/ 0 w 21737"/>
                  <a:gd name="T3" fmla="*/ 21600 h 21600"/>
                  <a:gd name="T4" fmla="*/ 137 w 2173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37" h="21600" fill="none" extrusionOk="0">
                    <a:moveTo>
                      <a:pt x="21737" y="0"/>
                    </a:moveTo>
                    <a:cubicBezTo>
                      <a:pt x="21737" y="11929"/>
                      <a:pt x="12066" y="21600"/>
                      <a:pt x="137" y="21600"/>
                    </a:cubicBezTo>
                    <a:cubicBezTo>
                      <a:pt x="91" y="21600"/>
                      <a:pt x="45" y="21599"/>
                      <a:pt x="0" y="21599"/>
                    </a:cubicBezTo>
                  </a:path>
                  <a:path w="21737" h="21600" stroke="0" extrusionOk="0">
                    <a:moveTo>
                      <a:pt x="21737" y="0"/>
                    </a:moveTo>
                    <a:cubicBezTo>
                      <a:pt x="21737" y="11929"/>
                      <a:pt x="12066" y="21600"/>
                      <a:pt x="137" y="21600"/>
                    </a:cubicBezTo>
                    <a:cubicBezTo>
                      <a:pt x="91" y="21600"/>
                      <a:pt x="45" y="21599"/>
                      <a:pt x="0" y="21599"/>
                    </a:cubicBezTo>
                    <a:lnTo>
                      <a:pt x="13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Arc 210"/>
              <p:cNvSpPr>
                <a:spLocks/>
              </p:cNvSpPr>
              <p:nvPr/>
            </p:nvSpPr>
            <p:spPr bwMode="auto">
              <a:xfrm>
                <a:off x="2914" y="2294"/>
                <a:ext cx="159" cy="73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598"/>
                  <a:gd name="T2" fmla="*/ 276 w 21600"/>
                  <a:gd name="T3" fmla="*/ 21598 h 21598"/>
                  <a:gd name="T4" fmla="*/ 0 w 21600"/>
                  <a:gd name="T5" fmla="*/ 0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8" fill="none" extrusionOk="0">
                    <a:moveTo>
                      <a:pt x="21600" y="0"/>
                    </a:moveTo>
                    <a:cubicBezTo>
                      <a:pt x="21600" y="11821"/>
                      <a:pt x="12096" y="21447"/>
                      <a:pt x="276" y="21598"/>
                    </a:cubicBezTo>
                  </a:path>
                  <a:path w="21600" h="21598" stroke="0" extrusionOk="0">
                    <a:moveTo>
                      <a:pt x="21600" y="0"/>
                    </a:moveTo>
                    <a:cubicBezTo>
                      <a:pt x="21600" y="11821"/>
                      <a:pt x="12096" y="21447"/>
                      <a:pt x="276" y="2159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Arc 211"/>
              <p:cNvSpPr>
                <a:spLocks/>
              </p:cNvSpPr>
              <p:nvPr/>
            </p:nvSpPr>
            <p:spPr bwMode="auto">
              <a:xfrm>
                <a:off x="3030" y="2295"/>
                <a:ext cx="158" cy="73"/>
              </a:xfrm>
              <a:custGeom>
                <a:avLst/>
                <a:gdLst>
                  <a:gd name="G0" fmla="+- 137 0 0"/>
                  <a:gd name="G1" fmla="+- 0 0 0"/>
                  <a:gd name="G2" fmla="+- 21600 0 0"/>
                  <a:gd name="T0" fmla="*/ 21735 w 21735"/>
                  <a:gd name="T1" fmla="*/ 299 h 21600"/>
                  <a:gd name="T2" fmla="*/ 0 w 21735"/>
                  <a:gd name="T3" fmla="*/ 21600 h 21600"/>
                  <a:gd name="T4" fmla="*/ 137 w 2173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35" h="21600" fill="none" extrusionOk="0">
                    <a:moveTo>
                      <a:pt x="21734" y="298"/>
                    </a:moveTo>
                    <a:cubicBezTo>
                      <a:pt x="21571" y="12110"/>
                      <a:pt x="11949" y="21599"/>
                      <a:pt x="137" y="21600"/>
                    </a:cubicBezTo>
                    <a:cubicBezTo>
                      <a:pt x="91" y="21600"/>
                      <a:pt x="45" y="21599"/>
                      <a:pt x="0" y="21599"/>
                    </a:cubicBezTo>
                  </a:path>
                  <a:path w="21735" h="21600" stroke="0" extrusionOk="0">
                    <a:moveTo>
                      <a:pt x="21734" y="298"/>
                    </a:moveTo>
                    <a:cubicBezTo>
                      <a:pt x="21571" y="12110"/>
                      <a:pt x="11949" y="21599"/>
                      <a:pt x="137" y="21600"/>
                    </a:cubicBezTo>
                    <a:cubicBezTo>
                      <a:pt x="91" y="21600"/>
                      <a:pt x="45" y="21599"/>
                      <a:pt x="0" y="21599"/>
                    </a:cubicBezTo>
                    <a:lnTo>
                      <a:pt x="13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Arc 212"/>
              <p:cNvSpPr>
                <a:spLocks/>
              </p:cNvSpPr>
              <p:nvPr/>
            </p:nvSpPr>
            <p:spPr bwMode="auto">
              <a:xfrm>
                <a:off x="2999" y="2291"/>
                <a:ext cx="159" cy="76"/>
              </a:xfrm>
              <a:custGeom>
                <a:avLst/>
                <a:gdLst>
                  <a:gd name="G0" fmla="+- 138 0 0"/>
                  <a:gd name="G1" fmla="+- 295 0 0"/>
                  <a:gd name="G2" fmla="+- 21600 0 0"/>
                  <a:gd name="T0" fmla="*/ 21736 w 21738"/>
                  <a:gd name="T1" fmla="*/ 0 h 21895"/>
                  <a:gd name="T2" fmla="*/ 0 w 21738"/>
                  <a:gd name="T3" fmla="*/ 21895 h 21895"/>
                  <a:gd name="T4" fmla="*/ 138 w 21738"/>
                  <a:gd name="T5" fmla="*/ 295 h 21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38" h="21895" fill="none" extrusionOk="0">
                    <a:moveTo>
                      <a:pt x="21735" y="0"/>
                    </a:moveTo>
                    <a:cubicBezTo>
                      <a:pt x="21737" y="98"/>
                      <a:pt x="21738" y="196"/>
                      <a:pt x="21738" y="295"/>
                    </a:cubicBezTo>
                    <a:cubicBezTo>
                      <a:pt x="21738" y="12224"/>
                      <a:pt x="12067" y="21895"/>
                      <a:pt x="138" y="21895"/>
                    </a:cubicBezTo>
                    <a:cubicBezTo>
                      <a:pt x="92" y="21895"/>
                      <a:pt x="46" y="21894"/>
                      <a:pt x="0" y="21894"/>
                    </a:cubicBezTo>
                  </a:path>
                  <a:path w="21738" h="21895" stroke="0" extrusionOk="0">
                    <a:moveTo>
                      <a:pt x="21735" y="0"/>
                    </a:moveTo>
                    <a:cubicBezTo>
                      <a:pt x="21737" y="98"/>
                      <a:pt x="21738" y="196"/>
                      <a:pt x="21738" y="295"/>
                    </a:cubicBezTo>
                    <a:cubicBezTo>
                      <a:pt x="21738" y="12224"/>
                      <a:pt x="12067" y="21895"/>
                      <a:pt x="138" y="21895"/>
                    </a:cubicBezTo>
                    <a:cubicBezTo>
                      <a:pt x="92" y="21895"/>
                      <a:pt x="46" y="21894"/>
                      <a:pt x="0" y="21894"/>
                    </a:cubicBezTo>
                    <a:lnTo>
                      <a:pt x="138" y="29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10" name="TextBox 109"/>
          <p:cNvSpPr txBox="1"/>
          <p:nvPr/>
        </p:nvSpPr>
        <p:spPr>
          <a:xfrm rot="20788970">
            <a:off x="4661298" y="336374"/>
            <a:ext cx="2714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Bradley Hand ITC" pitchFamily="66" charset="0"/>
                <a:cs typeface="Arial" pitchFamily="34" charset="0"/>
              </a:rPr>
              <a:t>Must</a:t>
            </a:r>
            <a:r>
              <a:rPr lang="en-US" sz="3600" b="1" dirty="0" smtClean="0">
                <a:latin typeface="Bradley Hand ITC" pitchFamily="66" charset="0"/>
              </a:rPr>
              <a:t> </a:t>
            </a:r>
            <a:r>
              <a:rPr lang="en-US" sz="4400" b="1" dirty="0" smtClean="0">
                <a:latin typeface="Bradley Hand ITC" pitchFamily="66" charset="0"/>
                <a:cs typeface="Arial" pitchFamily="34" charset="0"/>
              </a:rPr>
              <a:t>Have</a:t>
            </a:r>
          </a:p>
        </p:txBody>
      </p:sp>
      <p:sp>
        <p:nvSpPr>
          <p:cNvPr id="111" name="TextBox 110"/>
          <p:cNvSpPr txBox="1"/>
          <p:nvPr/>
        </p:nvSpPr>
        <p:spPr>
          <a:xfrm rot="20788970">
            <a:off x="5723753" y="13770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Bradley Hand ITC" pitchFamily="66" charset="0"/>
                <a:cs typeface="Arial" pitchFamily="34" charset="0"/>
              </a:rPr>
              <a:t>^</a:t>
            </a:r>
          </a:p>
        </p:txBody>
      </p:sp>
      <p:sp>
        <p:nvSpPr>
          <p:cNvPr id="114" name="Freeform 113"/>
          <p:cNvSpPr/>
          <p:nvPr/>
        </p:nvSpPr>
        <p:spPr>
          <a:xfrm rot="443686">
            <a:off x="6149173" y="1134535"/>
            <a:ext cx="1360760" cy="339558"/>
          </a:xfrm>
          <a:custGeom>
            <a:avLst/>
            <a:gdLst>
              <a:gd name="connsiteX0" fmla="*/ 1360760 w 1360760"/>
              <a:gd name="connsiteY0" fmla="*/ 0 h 339558"/>
              <a:gd name="connsiteX1" fmla="*/ 1293027 w 1360760"/>
              <a:gd name="connsiteY1" fmla="*/ 25400 h 339558"/>
              <a:gd name="connsiteX2" fmla="*/ 1225294 w 1360760"/>
              <a:gd name="connsiteY2" fmla="*/ 59266 h 339558"/>
              <a:gd name="connsiteX3" fmla="*/ 1149094 w 1360760"/>
              <a:gd name="connsiteY3" fmla="*/ 84666 h 339558"/>
              <a:gd name="connsiteX4" fmla="*/ 1123694 w 1360760"/>
              <a:gd name="connsiteY4" fmla="*/ 93133 h 339558"/>
              <a:gd name="connsiteX5" fmla="*/ 1098294 w 1360760"/>
              <a:gd name="connsiteY5" fmla="*/ 110066 h 339558"/>
              <a:gd name="connsiteX6" fmla="*/ 1047494 w 1360760"/>
              <a:gd name="connsiteY6" fmla="*/ 127000 h 339558"/>
              <a:gd name="connsiteX7" fmla="*/ 1022094 w 1360760"/>
              <a:gd name="connsiteY7" fmla="*/ 135466 h 339558"/>
              <a:gd name="connsiteX8" fmla="*/ 988227 w 1360760"/>
              <a:gd name="connsiteY8" fmla="*/ 152400 h 339558"/>
              <a:gd name="connsiteX9" fmla="*/ 962827 w 1360760"/>
              <a:gd name="connsiteY9" fmla="*/ 169333 h 339558"/>
              <a:gd name="connsiteX10" fmla="*/ 903560 w 1360760"/>
              <a:gd name="connsiteY10" fmla="*/ 186266 h 339558"/>
              <a:gd name="connsiteX11" fmla="*/ 852760 w 1360760"/>
              <a:gd name="connsiteY11" fmla="*/ 203200 h 339558"/>
              <a:gd name="connsiteX12" fmla="*/ 827360 w 1360760"/>
              <a:gd name="connsiteY12" fmla="*/ 211666 h 339558"/>
              <a:gd name="connsiteX13" fmla="*/ 734227 w 1360760"/>
              <a:gd name="connsiteY13" fmla="*/ 220133 h 339558"/>
              <a:gd name="connsiteX14" fmla="*/ 700360 w 1360760"/>
              <a:gd name="connsiteY14" fmla="*/ 228600 h 339558"/>
              <a:gd name="connsiteX15" fmla="*/ 649560 w 1360760"/>
              <a:gd name="connsiteY15" fmla="*/ 245533 h 339558"/>
              <a:gd name="connsiteX16" fmla="*/ 564894 w 1360760"/>
              <a:gd name="connsiteY16" fmla="*/ 270933 h 339558"/>
              <a:gd name="connsiteX17" fmla="*/ 514094 w 1360760"/>
              <a:gd name="connsiteY17" fmla="*/ 287866 h 339558"/>
              <a:gd name="connsiteX18" fmla="*/ 463294 w 1360760"/>
              <a:gd name="connsiteY18" fmla="*/ 296333 h 339558"/>
              <a:gd name="connsiteX19" fmla="*/ 437894 w 1360760"/>
              <a:gd name="connsiteY19" fmla="*/ 304800 h 339558"/>
              <a:gd name="connsiteX20" fmla="*/ 107694 w 1360760"/>
              <a:gd name="connsiteY20" fmla="*/ 313266 h 339558"/>
              <a:gd name="connsiteX21" fmla="*/ 65360 w 1360760"/>
              <a:gd name="connsiteY21" fmla="*/ 321733 h 339558"/>
              <a:gd name="connsiteX22" fmla="*/ 6094 w 1360760"/>
              <a:gd name="connsiteY22" fmla="*/ 338666 h 33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0760" h="339558">
                <a:moveTo>
                  <a:pt x="1360760" y="0"/>
                </a:moveTo>
                <a:cubicBezTo>
                  <a:pt x="1335202" y="8519"/>
                  <a:pt x="1319361" y="13246"/>
                  <a:pt x="1293027" y="25400"/>
                </a:cubicBezTo>
                <a:cubicBezTo>
                  <a:pt x="1270108" y="35978"/>
                  <a:pt x="1249241" y="51283"/>
                  <a:pt x="1225294" y="59266"/>
                </a:cubicBezTo>
                <a:lnTo>
                  <a:pt x="1149094" y="84666"/>
                </a:lnTo>
                <a:cubicBezTo>
                  <a:pt x="1140627" y="87488"/>
                  <a:pt x="1131120" y="88183"/>
                  <a:pt x="1123694" y="93133"/>
                </a:cubicBezTo>
                <a:cubicBezTo>
                  <a:pt x="1115227" y="98777"/>
                  <a:pt x="1107593" y="105933"/>
                  <a:pt x="1098294" y="110066"/>
                </a:cubicBezTo>
                <a:cubicBezTo>
                  <a:pt x="1081983" y="117315"/>
                  <a:pt x="1064427" y="121356"/>
                  <a:pt x="1047494" y="127000"/>
                </a:cubicBezTo>
                <a:cubicBezTo>
                  <a:pt x="1039027" y="129822"/>
                  <a:pt x="1030076" y="131475"/>
                  <a:pt x="1022094" y="135466"/>
                </a:cubicBezTo>
                <a:cubicBezTo>
                  <a:pt x="1010805" y="141111"/>
                  <a:pt x="999186" y="146138"/>
                  <a:pt x="988227" y="152400"/>
                </a:cubicBezTo>
                <a:cubicBezTo>
                  <a:pt x="979392" y="157449"/>
                  <a:pt x="971928" y="164782"/>
                  <a:pt x="962827" y="169333"/>
                </a:cubicBezTo>
                <a:cubicBezTo>
                  <a:pt x="948594" y="176449"/>
                  <a:pt x="917132" y="182194"/>
                  <a:pt x="903560" y="186266"/>
                </a:cubicBezTo>
                <a:cubicBezTo>
                  <a:pt x="886463" y="191395"/>
                  <a:pt x="869693" y="197556"/>
                  <a:pt x="852760" y="203200"/>
                </a:cubicBezTo>
                <a:cubicBezTo>
                  <a:pt x="844293" y="206022"/>
                  <a:pt x="836248" y="210858"/>
                  <a:pt x="827360" y="211666"/>
                </a:cubicBezTo>
                <a:lnTo>
                  <a:pt x="734227" y="220133"/>
                </a:lnTo>
                <a:cubicBezTo>
                  <a:pt x="722938" y="222955"/>
                  <a:pt x="711506" y="225256"/>
                  <a:pt x="700360" y="228600"/>
                </a:cubicBezTo>
                <a:cubicBezTo>
                  <a:pt x="683263" y="233729"/>
                  <a:pt x="666876" y="241204"/>
                  <a:pt x="649560" y="245533"/>
                </a:cubicBezTo>
                <a:cubicBezTo>
                  <a:pt x="598381" y="258329"/>
                  <a:pt x="626728" y="250322"/>
                  <a:pt x="564894" y="270933"/>
                </a:cubicBezTo>
                <a:cubicBezTo>
                  <a:pt x="564887" y="270935"/>
                  <a:pt x="514102" y="287865"/>
                  <a:pt x="514094" y="287866"/>
                </a:cubicBezTo>
                <a:cubicBezTo>
                  <a:pt x="497161" y="290688"/>
                  <a:pt x="480052" y="292609"/>
                  <a:pt x="463294" y="296333"/>
                </a:cubicBezTo>
                <a:cubicBezTo>
                  <a:pt x="454582" y="298269"/>
                  <a:pt x="446809" y="304376"/>
                  <a:pt x="437894" y="304800"/>
                </a:cubicBezTo>
                <a:cubicBezTo>
                  <a:pt x="327916" y="310037"/>
                  <a:pt x="217761" y="310444"/>
                  <a:pt x="107694" y="313266"/>
                </a:cubicBezTo>
                <a:cubicBezTo>
                  <a:pt x="93583" y="316088"/>
                  <a:pt x="79244" y="317947"/>
                  <a:pt x="65360" y="321733"/>
                </a:cubicBezTo>
                <a:cubicBezTo>
                  <a:pt x="0" y="339558"/>
                  <a:pt x="34288" y="338666"/>
                  <a:pt x="6094" y="33866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4826000" y="607071"/>
            <a:ext cx="2418045" cy="595189"/>
          </a:xfrm>
          <a:custGeom>
            <a:avLst/>
            <a:gdLst>
              <a:gd name="connsiteX0" fmla="*/ 0 w 2418045"/>
              <a:gd name="connsiteY0" fmla="*/ 595189 h 595189"/>
              <a:gd name="connsiteX1" fmla="*/ 67733 w 2418045"/>
              <a:gd name="connsiteY1" fmla="*/ 586723 h 595189"/>
              <a:gd name="connsiteX2" fmla="*/ 101600 w 2418045"/>
              <a:gd name="connsiteY2" fmla="*/ 569789 h 595189"/>
              <a:gd name="connsiteX3" fmla="*/ 177800 w 2418045"/>
              <a:gd name="connsiteY3" fmla="*/ 544389 h 595189"/>
              <a:gd name="connsiteX4" fmla="*/ 203200 w 2418045"/>
              <a:gd name="connsiteY4" fmla="*/ 527456 h 595189"/>
              <a:gd name="connsiteX5" fmla="*/ 279400 w 2418045"/>
              <a:gd name="connsiteY5" fmla="*/ 510523 h 595189"/>
              <a:gd name="connsiteX6" fmla="*/ 364067 w 2418045"/>
              <a:gd name="connsiteY6" fmla="*/ 485123 h 595189"/>
              <a:gd name="connsiteX7" fmla="*/ 465667 w 2418045"/>
              <a:gd name="connsiteY7" fmla="*/ 459723 h 595189"/>
              <a:gd name="connsiteX8" fmla="*/ 524933 w 2418045"/>
              <a:gd name="connsiteY8" fmla="*/ 434323 h 595189"/>
              <a:gd name="connsiteX9" fmla="*/ 550333 w 2418045"/>
              <a:gd name="connsiteY9" fmla="*/ 417389 h 595189"/>
              <a:gd name="connsiteX10" fmla="*/ 711200 w 2418045"/>
              <a:gd name="connsiteY10" fmla="*/ 400456 h 595189"/>
              <a:gd name="connsiteX11" fmla="*/ 880533 w 2418045"/>
              <a:gd name="connsiteY11" fmla="*/ 383523 h 595189"/>
              <a:gd name="connsiteX12" fmla="*/ 905933 w 2418045"/>
              <a:gd name="connsiteY12" fmla="*/ 375056 h 595189"/>
              <a:gd name="connsiteX13" fmla="*/ 999067 w 2418045"/>
              <a:gd name="connsiteY13" fmla="*/ 358123 h 595189"/>
              <a:gd name="connsiteX14" fmla="*/ 1024467 w 2418045"/>
              <a:gd name="connsiteY14" fmla="*/ 349656 h 595189"/>
              <a:gd name="connsiteX15" fmla="*/ 1058333 w 2418045"/>
              <a:gd name="connsiteY15" fmla="*/ 341189 h 595189"/>
              <a:gd name="connsiteX16" fmla="*/ 1075267 w 2418045"/>
              <a:gd name="connsiteY16" fmla="*/ 324256 h 595189"/>
              <a:gd name="connsiteX17" fmla="*/ 1134533 w 2418045"/>
              <a:gd name="connsiteY17" fmla="*/ 307323 h 595189"/>
              <a:gd name="connsiteX18" fmla="*/ 1159933 w 2418045"/>
              <a:gd name="connsiteY18" fmla="*/ 290389 h 595189"/>
              <a:gd name="connsiteX19" fmla="*/ 1253067 w 2418045"/>
              <a:gd name="connsiteY19" fmla="*/ 256523 h 595189"/>
              <a:gd name="connsiteX20" fmla="*/ 1278467 w 2418045"/>
              <a:gd name="connsiteY20" fmla="*/ 248056 h 595189"/>
              <a:gd name="connsiteX21" fmla="*/ 1320800 w 2418045"/>
              <a:gd name="connsiteY21" fmla="*/ 231123 h 595189"/>
              <a:gd name="connsiteX22" fmla="*/ 1354667 w 2418045"/>
              <a:gd name="connsiteY22" fmla="*/ 222656 h 595189"/>
              <a:gd name="connsiteX23" fmla="*/ 1388533 w 2418045"/>
              <a:gd name="connsiteY23" fmla="*/ 205723 h 595189"/>
              <a:gd name="connsiteX24" fmla="*/ 1439333 w 2418045"/>
              <a:gd name="connsiteY24" fmla="*/ 188789 h 595189"/>
              <a:gd name="connsiteX25" fmla="*/ 1464733 w 2418045"/>
              <a:gd name="connsiteY25" fmla="*/ 180323 h 595189"/>
              <a:gd name="connsiteX26" fmla="*/ 1498600 w 2418045"/>
              <a:gd name="connsiteY26" fmla="*/ 171856 h 595189"/>
              <a:gd name="connsiteX27" fmla="*/ 1524000 w 2418045"/>
              <a:gd name="connsiteY27" fmla="*/ 163389 h 595189"/>
              <a:gd name="connsiteX28" fmla="*/ 1608667 w 2418045"/>
              <a:gd name="connsiteY28" fmla="*/ 154923 h 595189"/>
              <a:gd name="connsiteX29" fmla="*/ 1837267 w 2418045"/>
              <a:gd name="connsiteY29" fmla="*/ 137989 h 595189"/>
              <a:gd name="connsiteX30" fmla="*/ 2082800 w 2418045"/>
              <a:gd name="connsiteY30" fmla="*/ 129523 h 595189"/>
              <a:gd name="connsiteX31" fmla="*/ 2159000 w 2418045"/>
              <a:gd name="connsiteY31" fmla="*/ 112589 h 595189"/>
              <a:gd name="connsiteX32" fmla="*/ 2209800 w 2418045"/>
              <a:gd name="connsiteY32" fmla="*/ 95656 h 595189"/>
              <a:gd name="connsiteX33" fmla="*/ 2243667 w 2418045"/>
              <a:gd name="connsiteY33" fmla="*/ 87189 h 595189"/>
              <a:gd name="connsiteX34" fmla="*/ 2269067 w 2418045"/>
              <a:gd name="connsiteY34" fmla="*/ 70256 h 595189"/>
              <a:gd name="connsiteX35" fmla="*/ 2302933 w 2418045"/>
              <a:gd name="connsiteY35" fmla="*/ 61789 h 595189"/>
              <a:gd name="connsiteX36" fmla="*/ 2328333 w 2418045"/>
              <a:gd name="connsiteY36" fmla="*/ 53323 h 595189"/>
              <a:gd name="connsiteX37" fmla="*/ 2345267 w 2418045"/>
              <a:gd name="connsiteY37" fmla="*/ 36389 h 595189"/>
              <a:gd name="connsiteX38" fmla="*/ 2404533 w 2418045"/>
              <a:gd name="connsiteY38" fmla="*/ 10989 h 59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18045" h="595189">
                <a:moveTo>
                  <a:pt x="0" y="595189"/>
                </a:moveTo>
                <a:cubicBezTo>
                  <a:pt x="22578" y="592367"/>
                  <a:pt x="45659" y="592241"/>
                  <a:pt x="67733" y="586723"/>
                </a:cubicBezTo>
                <a:cubicBezTo>
                  <a:pt x="79978" y="583662"/>
                  <a:pt x="90066" y="574915"/>
                  <a:pt x="101600" y="569789"/>
                </a:cubicBezTo>
                <a:cubicBezTo>
                  <a:pt x="142589" y="551572"/>
                  <a:pt x="138490" y="554217"/>
                  <a:pt x="177800" y="544389"/>
                </a:cubicBezTo>
                <a:cubicBezTo>
                  <a:pt x="186267" y="538745"/>
                  <a:pt x="193847" y="531464"/>
                  <a:pt x="203200" y="527456"/>
                </a:cubicBezTo>
                <a:cubicBezTo>
                  <a:pt x="213666" y="522970"/>
                  <a:pt x="271860" y="512031"/>
                  <a:pt x="279400" y="510523"/>
                </a:cubicBezTo>
                <a:cubicBezTo>
                  <a:pt x="395541" y="464064"/>
                  <a:pt x="249594" y="519465"/>
                  <a:pt x="364067" y="485123"/>
                </a:cubicBezTo>
                <a:cubicBezTo>
                  <a:pt x="463664" y="455244"/>
                  <a:pt x="340492" y="477604"/>
                  <a:pt x="465667" y="459723"/>
                </a:cubicBezTo>
                <a:cubicBezTo>
                  <a:pt x="494161" y="450225"/>
                  <a:pt x="495641" y="451062"/>
                  <a:pt x="524933" y="434323"/>
                </a:cubicBezTo>
                <a:cubicBezTo>
                  <a:pt x="533768" y="429274"/>
                  <a:pt x="540805" y="420962"/>
                  <a:pt x="550333" y="417389"/>
                </a:cubicBezTo>
                <a:cubicBezTo>
                  <a:pt x="584795" y="404466"/>
                  <a:pt x="706898" y="400836"/>
                  <a:pt x="711200" y="400456"/>
                </a:cubicBezTo>
                <a:cubicBezTo>
                  <a:pt x="767706" y="395470"/>
                  <a:pt x="880533" y="383523"/>
                  <a:pt x="880533" y="383523"/>
                </a:cubicBezTo>
                <a:cubicBezTo>
                  <a:pt x="889000" y="380701"/>
                  <a:pt x="897221" y="376992"/>
                  <a:pt x="905933" y="375056"/>
                </a:cubicBezTo>
                <a:cubicBezTo>
                  <a:pt x="973848" y="359963"/>
                  <a:pt x="937452" y="373526"/>
                  <a:pt x="999067" y="358123"/>
                </a:cubicBezTo>
                <a:cubicBezTo>
                  <a:pt x="1007725" y="355959"/>
                  <a:pt x="1015886" y="352108"/>
                  <a:pt x="1024467" y="349656"/>
                </a:cubicBezTo>
                <a:cubicBezTo>
                  <a:pt x="1035655" y="346459"/>
                  <a:pt x="1047044" y="344011"/>
                  <a:pt x="1058333" y="341189"/>
                </a:cubicBezTo>
                <a:cubicBezTo>
                  <a:pt x="1063978" y="335545"/>
                  <a:pt x="1068422" y="328363"/>
                  <a:pt x="1075267" y="324256"/>
                </a:cubicBezTo>
                <a:cubicBezTo>
                  <a:pt x="1083946" y="319049"/>
                  <a:pt x="1128203" y="308905"/>
                  <a:pt x="1134533" y="307323"/>
                </a:cubicBezTo>
                <a:cubicBezTo>
                  <a:pt x="1143000" y="301678"/>
                  <a:pt x="1150831" y="294940"/>
                  <a:pt x="1159933" y="290389"/>
                </a:cubicBezTo>
                <a:cubicBezTo>
                  <a:pt x="1183493" y="278609"/>
                  <a:pt x="1229361" y="264425"/>
                  <a:pt x="1253067" y="256523"/>
                </a:cubicBezTo>
                <a:cubicBezTo>
                  <a:pt x="1261534" y="253701"/>
                  <a:pt x="1270181" y="251371"/>
                  <a:pt x="1278467" y="248056"/>
                </a:cubicBezTo>
                <a:cubicBezTo>
                  <a:pt x="1292578" y="242412"/>
                  <a:pt x="1306382" y="235929"/>
                  <a:pt x="1320800" y="231123"/>
                </a:cubicBezTo>
                <a:cubicBezTo>
                  <a:pt x="1331839" y="227443"/>
                  <a:pt x="1343771" y="226742"/>
                  <a:pt x="1354667" y="222656"/>
                </a:cubicBezTo>
                <a:cubicBezTo>
                  <a:pt x="1366485" y="218224"/>
                  <a:pt x="1376815" y="210410"/>
                  <a:pt x="1388533" y="205723"/>
                </a:cubicBezTo>
                <a:cubicBezTo>
                  <a:pt x="1405106" y="199094"/>
                  <a:pt x="1422400" y="194433"/>
                  <a:pt x="1439333" y="188789"/>
                </a:cubicBezTo>
                <a:cubicBezTo>
                  <a:pt x="1447800" y="185967"/>
                  <a:pt x="1456075" y="182488"/>
                  <a:pt x="1464733" y="180323"/>
                </a:cubicBezTo>
                <a:cubicBezTo>
                  <a:pt x="1476022" y="177501"/>
                  <a:pt x="1487411" y="175053"/>
                  <a:pt x="1498600" y="171856"/>
                </a:cubicBezTo>
                <a:cubicBezTo>
                  <a:pt x="1507181" y="169404"/>
                  <a:pt x="1515179" y="164746"/>
                  <a:pt x="1524000" y="163389"/>
                </a:cubicBezTo>
                <a:cubicBezTo>
                  <a:pt x="1552033" y="159076"/>
                  <a:pt x="1580445" y="157745"/>
                  <a:pt x="1608667" y="154923"/>
                </a:cubicBezTo>
                <a:cubicBezTo>
                  <a:pt x="1704689" y="130916"/>
                  <a:pt x="1635804" y="145737"/>
                  <a:pt x="1837267" y="137989"/>
                </a:cubicBezTo>
                <a:lnTo>
                  <a:pt x="2082800" y="129523"/>
                </a:lnTo>
                <a:cubicBezTo>
                  <a:pt x="2155465" y="105300"/>
                  <a:pt x="2039808" y="142387"/>
                  <a:pt x="2159000" y="112589"/>
                </a:cubicBezTo>
                <a:cubicBezTo>
                  <a:pt x="2176316" y="108260"/>
                  <a:pt x="2192484" y="99985"/>
                  <a:pt x="2209800" y="95656"/>
                </a:cubicBezTo>
                <a:lnTo>
                  <a:pt x="2243667" y="87189"/>
                </a:lnTo>
                <a:cubicBezTo>
                  <a:pt x="2252134" y="81545"/>
                  <a:pt x="2259714" y="74264"/>
                  <a:pt x="2269067" y="70256"/>
                </a:cubicBezTo>
                <a:cubicBezTo>
                  <a:pt x="2279762" y="65672"/>
                  <a:pt x="2291745" y="64986"/>
                  <a:pt x="2302933" y="61789"/>
                </a:cubicBezTo>
                <a:cubicBezTo>
                  <a:pt x="2311514" y="59337"/>
                  <a:pt x="2319866" y="56145"/>
                  <a:pt x="2328333" y="53323"/>
                </a:cubicBezTo>
                <a:cubicBezTo>
                  <a:pt x="2333978" y="47678"/>
                  <a:pt x="2338127" y="39959"/>
                  <a:pt x="2345267" y="36389"/>
                </a:cubicBezTo>
                <a:cubicBezTo>
                  <a:pt x="2418045" y="0"/>
                  <a:pt x="2379379" y="36146"/>
                  <a:pt x="2404533" y="1098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4969933" y="769180"/>
            <a:ext cx="2226734" cy="441543"/>
          </a:xfrm>
          <a:custGeom>
            <a:avLst/>
            <a:gdLst>
              <a:gd name="connsiteX0" fmla="*/ 0 w 2226734"/>
              <a:gd name="connsiteY0" fmla="*/ 441543 h 441543"/>
              <a:gd name="connsiteX1" fmla="*/ 211667 w 2226734"/>
              <a:gd name="connsiteY1" fmla="*/ 433077 h 441543"/>
              <a:gd name="connsiteX2" fmla="*/ 381000 w 2226734"/>
              <a:gd name="connsiteY2" fmla="*/ 407677 h 441543"/>
              <a:gd name="connsiteX3" fmla="*/ 541867 w 2226734"/>
              <a:gd name="connsiteY3" fmla="*/ 399210 h 441543"/>
              <a:gd name="connsiteX4" fmla="*/ 643467 w 2226734"/>
              <a:gd name="connsiteY4" fmla="*/ 382277 h 441543"/>
              <a:gd name="connsiteX5" fmla="*/ 668867 w 2226734"/>
              <a:gd name="connsiteY5" fmla="*/ 373810 h 441543"/>
              <a:gd name="connsiteX6" fmla="*/ 719667 w 2226734"/>
              <a:gd name="connsiteY6" fmla="*/ 348410 h 441543"/>
              <a:gd name="connsiteX7" fmla="*/ 770467 w 2226734"/>
              <a:gd name="connsiteY7" fmla="*/ 314543 h 441543"/>
              <a:gd name="connsiteX8" fmla="*/ 821267 w 2226734"/>
              <a:gd name="connsiteY8" fmla="*/ 280677 h 441543"/>
              <a:gd name="connsiteX9" fmla="*/ 846667 w 2226734"/>
              <a:gd name="connsiteY9" fmla="*/ 263743 h 441543"/>
              <a:gd name="connsiteX10" fmla="*/ 922867 w 2226734"/>
              <a:gd name="connsiteY10" fmla="*/ 246810 h 441543"/>
              <a:gd name="connsiteX11" fmla="*/ 990600 w 2226734"/>
              <a:gd name="connsiteY11" fmla="*/ 229877 h 441543"/>
              <a:gd name="connsiteX12" fmla="*/ 1016000 w 2226734"/>
              <a:gd name="connsiteY12" fmla="*/ 221410 h 441543"/>
              <a:gd name="connsiteX13" fmla="*/ 1100667 w 2226734"/>
              <a:gd name="connsiteY13" fmla="*/ 204477 h 441543"/>
              <a:gd name="connsiteX14" fmla="*/ 1151467 w 2226734"/>
              <a:gd name="connsiteY14" fmla="*/ 187543 h 441543"/>
              <a:gd name="connsiteX15" fmla="*/ 1270000 w 2226734"/>
              <a:gd name="connsiteY15" fmla="*/ 170610 h 441543"/>
              <a:gd name="connsiteX16" fmla="*/ 1320800 w 2226734"/>
              <a:gd name="connsiteY16" fmla="*/ 162143 h 441543"/>
              <a:gd name="connsiteX17" fmla="*/ 1346200 w 2226734"/>
              <a:gd name="connsiteY17" fmla="*/ 153677 h 441543"/>
              <a:gd name="connsiteX18" fmla="*/ 1380067 w 2226734"/>
              <a:gd name="connsiteY18" fmla="*/ 145210 h 441543"/>
              <a:gd name="connsiteX19" fmla="*/ 1405467 w 2226734"/>
              <a:gd name="connsiteY19" fmla="*/ 136743 h 441543"/>
              <a:gd name="connsiteX20" fmla="*/ 1524000 w 2226734"/>
              <a:gd name="connsiteY20" fmla="*/ 111343 h 441543"/>
              <a:gd name="connsiteX21" fmla="*/ 1557867 w 2226734"/>
              <a:gd name="connsiteY21" fmla="*/ 102877 h 441543"/>
              <a:gd name="connsiteX22" fmla="*/ 1583267 w 2226734"/>
              <a:gd name="connsiteY22" fmla="*/ 94410 h 441543"/>
              <a:gd name="connsiteX23" fmla="*/ 1642534 w 2226734"/>
              <a:gd name="connsiteY23" fmla="*/ 85943 h 441543"/>
              <a:gd name="connsiteX24" fmla="*/ 1693334 w 2226734"/>
              <a:gd name="connsiteY24" fmla="*/ 69010 h 441543"/>
              <a:gd name="connsiteX25" fmla="*/ 1871134 w 2226734"/>
              <a:gd name="connsiteY25" fmla="*/ 52077 h 441543"/>
              <a:gd name="connsiteX26" fmla="*/ 1989667 w 2226734"/>
              <a:gd name="connsiteY26" fmla="*/ 35143 h 441543"/>
              <a:gd name="connsiteX27" fmla="*/ 2032000 w 2226734"/>
              <a:gd name="connsiteY27" fmla="*/ 26677 h 441543"/>
              <a:gd name="connsiteX28" fmla="*/ 2091267 w 2226734"/>
              <a:gd name="connsiteY28" fmla="*/ 18210 h 441543"/>
              <a:gd name="connsiteX29" fmla="*/ 2184400 w 2226734"/>
              <a:gd name="connsiteY29" fmla="*/ 1277 h 441543"/>
              <a:gd name="connsiteX30" fmla="*/ 2226734 w 2226734"/>
              <a:gd name="connsiteY30" fmla="*/ 1277 h 4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26734" h="441543">
                <a:moveTo>
                  <a:pt x="0" y="441543"/>
                </a:moveTo>
                <a:cubicBezTo>
                  <a:pt x="70556" y="438721"/>
                  <a:pt x="141332" y="439329"/>
                  <a:pt x="211667" y="433077"/>
                </a:cubicBezTo>
                <a:cubicBezTo>
                  <a:pt x="268519" y="428024"/>
                  <a:pt x="324003" y="410677"/>
                  <a:pt x="381000" y="407677"/>
                </a:cubicBezTo>
                <a:lnTo>
                  <a:pt x="541867" y="399210"/>
                </a:lnTo>
                <a:cubicBezTo>
                  <a:pt x="596827" y="392340"/>
                  <a:pt x="599963" y="394706"/>
                  <a:pt x="643467" y="382277"/>
                </a:cubicBezTo>
                <a:cubicBezTo>
                  <a:pt x="652048" y="379825"/>
                  <a:pt x="660885" y="377801"/>
                  <a:pt x="668867" y="373810"/>
                </a:cubicBezTo>
                <a:cubicBezTo>
                  <a:pt x="734519" y="340984"/>
                  <a:pt x="655823" y="369692"/>
                  <a:pt x="719667" y="348410"/>
                </a:cubicBezTo>
                <a:cubicBezTo>
                  <a:pt x="776034" y="292043"/>
                  <a:pt x="715330" y="345175"/>
                  <a:pt x="770467" y="314543"/>
                </a:cubicBezTo>
                <a:cubicBezTo>
                  <a:pt x="788257" y="304660"/>
                  <a:pt x="804334" y="291966"/>
                  <a:pt x="821267" y="280677"/>
                </a:cubicBezTo>
                <a:cubicBezTo>
                  <a:pt x="829734" y="275032"/>
                  <a:pt x="836795" y="266211"/>
                  <a:pt x="846667" y="263743"/>
                </a:cubicBezTo>
                <a:cubicBezTo>
                  <a:pt x="964094" y="234389"/>
                  <a:pt x="783051" y="279075"/>
                  <a:pt x="922867" y="246810"/>
                </a:cubicBezTo>
                <a:cubicBezTo>
                  <a:pt x="945544" y="241577"/>
                  <a:pt x="968522" y="237237"/>
                  <a:pt x="990600" y="229877"/>
                </a:cubicBezTo>
                <a:cubicBezTo>
                  <a:pt x="999067" y="227055"/>
                  <a:pt x="1007304" y="223417"/>
                  <a:pt x="1016000" y="221410"/>
                </a:cubicBezTo>
                <a:cubicBezTo>
                  <a:pt x="1044044" y="214938"/>
                  <a:pt x="1073363" y="213579"/>
                  <a:pt x="1100667" y="204477"/>
                </a:cubicBezTo>
                <a:cubicBezTo>
                  <a:pt x="1117600" y="198832"/>
                  <a:pt x="1133727" y="189514"/>
                  <a:pt x="1151467" y="187543"/>
                </a:cubicBezTo>
                <a:cubicBezTo>
                  <a:pt x="1272741" y="174069"/>
                  <a:pt x="1185280" y="186014"/>
                  <a:pt x="1270000" y="170610"/>
                </a:cubicBezTo>
                <a:cubicBezTo>
                  <a:pt x="1286890" y="167539"/>
                  <a:pt x="1304042" y="165867"/>
                  <a:pt x="1320800" y="162143"/>
                </a:cubicBezTo>
                <a:cubicBezTo>
                  <a:pt x="1329512" y="160207"/>
                  <a:pt x="1337619" y="156129"/>
                  <a:pt x="1346200" y="153677"/>
                </a:cubicBezTo>
                <a:cubicBezTo>
                  <a:pt x="1357389" y="150480"/>
                  <a:pt x="1368878" y="148407"/>
                  <a:pt x="1380067" y="145210"/>
                </a:cubicBezTo>
                <a:cubicBezTo>
                  <a:pt x="1388648" y="142758"/>
                  <a:pt x="1396886" y="139195"/>
                  <a:pt x="1405467" y="136743"/>
                </a:cubicBezTo>
                <a:cubicBezTo>
                  <a:pt x="1459792" y="121222"/>
                  <a:pt x="1446384" y="130745"/>
                  <a:pt x="1524000" y="111343"/>
                </a:cubicBezTo>
                <a:cubicBezTo>
                  <a:pt x="1535289" y="108521"/>
                  <a:pt x="1546678" y="106074"/>
                  <a:pt x="1557867" y="102877"/>
                </a:cubicBezTo>
                <a:cubicBezTo>
                  <a:pt x="1566448" y="100425"/>
                  <a:pt x="1574516" y="96160"/>
                  <a:pt x="1583267" y="94410"/>
                </a:cubicBezTo>
                <a:cubicBezTo>
                  <a:pt x="1602836" y="90496"/>
                  <a:pt x="1622778" y="88765"/>
                  <a:pt x="1642534" y="85943"/>
                </a:cubicBezTo>
                <a:cubicBezTo>
                  <a:pt x="1659467" y="80299"/>
                  <a:pt x="1675664" y="71534"/>
                  <a:pt x="1693334" y="69010"/>
                </a:cubicBezTo>
                <a:cubicBezTo>
                  <a:pt x="1791814" y="54941"/>
                  <a:pt x="1732695" y="61965"/>
                  <a:pt x="1871134" y="52077"/>
                </a:cubicBezTo>
                <a:cubicBezTo>
                  <a:pt x="1966827" y="32938"/>
                  <a:pt x="1848907" y="55251"/>
                  <a:pt x="1989667" y="35143"/>
                </a:cubicBezTo>
                <a:cubicBezTo>
                  <a:pt x="2003913" y="33108"/>
                  <a:pt x="2017805" y="29043"/>
                  <a:pt x="2032000" y="26677"/>
                </a:cubicBezTo>
                <a:cubicBezTo>
                  <a:pt x="2051685" y="23396"/>
                  <a:pt x="2071582" y="21491"/>
                  <a:pt x="2091267" y="18210"/>
                </a:cubicBezTo>
                <a:cubicBezTo>
                  <a:pt x="2121995" y="13088"/>
                  <a:pt x="2153330" y="4101"/>
                  <a:pt x="2184400" y="1277"/>
                </a:cubicBezTo>
                <a:cubicBezTo>
                  <a:pt x="2198453" y="0"/>
                  <a:pt x="2212623" y="1277"/>
                  <a:pt x="2226734" y="127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814" y="524953"/>
            <a:ext cx="8656919" cy="764825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Investment in new transmission went into a steady decline for 25 years.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296333" y="5246718"/>
            <a:ext cx="84836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b="1" i="1" dirty="0" smtClean="0">
                <a:solidFill>
                  <a:srgbClr val="FFFFFF"/>
                </a:solidFill>
              </a:rPr>
              <a:t>Daily transmission constraints or “congestion” increased electricity costs and the risk of blackouts.</a:t>
            </a:r>
            <a:endParaRPr lang="en-US" sz="32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/>
          <a:srcRect b="14248"/>
          <a:stretch>
            <a:fillRect/>
          </a:stretch>
        </p:blipFill>
        <p:spPr bwMode="auto">
          <a:xfrm>
            <a:off x="1484841" y="746124"/>
            <a:ext cx="7134226" cy="4427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 rot="60000">
            <a:off x="3200328" y="1449760"/>
            <a:ext cx="515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Transmission System Investment over Time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4533" y="1361307"/>
            <a:ext cx="1922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Source: E. </a:t>
            </a:r>
            <a:r>
              <a:rPr lang="en-US" sz="1200" dirty="0" err="1" smtClean="0"/>
              <a:t>Hirst</a:t>
            </a:r>
            <a:r>
              <a:rPr lang="en-US" sz="1200" dirty="0" smtClean="0"/>
              <a:t> and B. Kirby. 2001. Transmission Planning for a Restructured U.S. Electricity Industry. Edison Electric Institute. </a:t>
            </a:r>
            <a:r>
              <a:rPr lang="en-US" sz="1200" dirty="0" smtClean="0">
                <a:hlinkClick r:id="rId4"/>
              </a:rPr>
              <a:t>http://www.ferc.gov/industries/electric/gen-info/transmission-grid.pdf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240000">
            <a:off x="2726195" y="3369462"/>
            <a:ext cx="5153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Transmission capacity growth rate fell behind the rate of growth in demand.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 autoUpdateAnimBg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6213" y="948291"/>
            <a:ext cx="8656919" cy="764825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The power system became increasingly dependent on large interconnections to improve reliability and lower costs, but at a price.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296333" y="5092026"/>
            <a:ext cx="84836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b="1" i="1" dirty="0" smtClean="0">
                <a:solidFill>
                  <a:srgbClr val="FFFFFF"/>
                </a:solidFill>
                <a:effectLst/>
              </a:rPr>
              <a:t>Operators needed more infrastructure, or better situational information and controls, or both.</a:t>
            </a:r>
            <a:endParaRPr lang="en-US" sz="32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96610" name="Picture 2" descr="http://www.nerc.com/fileUploads/File/AboutNERC/maps/NERC_Interconnections_c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467" y="1329358"/>
            <a:ext cx="4741332" cy="36370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3267" y="1693333"/>
            <a:ext cx="3589866" cy="3158067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Underinvestment reduced the operating margins.</a:t>
            </a:r>
          </a:p>
          <a:p>
            <a:pPr marL="228600" indent="-2286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Limited to local information, grid operators had limited wide-area situational knowledge, often too late.</a:t>
            </a:r>
          </a:p>
          <a:p>
            <a:pPr marL="228600" indent="-2286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Local outages could, and did, lead to massive wide-spread blackouts.</a:t>
            </a:r>
          </a:p>
          <a:p>
            <a:pPr>
              <a:buNone/>
            </a:pP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 autoUpdateAnimBg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AutoShape 2"/>
          <p:cNvSpPr>
            <a:spLocks noChangeArrowheads="1"/>
          </p:cNvSpPr>
          <p:nvPr/>
        </p:nvSpPr>
        <p:spPr bwMode="auto">
          <a:xfrm flipH="1">
            <a:off x="1744663" y="1416050"/>
            <a:ext cx="3132137" cy="3089275"/>
          </a:xfrm>
          <a:prstGeom prst="curvedRightArrow">
            <a:avLst>
              <a:gd name="adj1" fmla="val 8736"/>
              <a:gd name="adj2" fmla="val 27958"/>
              <a:gd name="adj3" fmla="val 25952"/>
            </a:avLst>
          </a:prstGeom>
          <a:gradFill rotWithShape="0">
            <a:gsLst>
              <a:gs pos="0">
                <a:srgbClr val="F8F8F8">
                  <a:gamma/>
                  <a:shade val="4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898525" y="3846513"/>
            <a:ext cx="942975" cy="3635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1990    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597400" y="3571875"/>
            <a:ext cx="879475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1980 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46150" y="1539875"/>
            <a:ext cx="749300" cy="508000"/>
            <a:chOff x="2666" y="1172"/>
            <a:chExt cx="413" cy="280"/>
          </a:xfrm>
        </p:grpSpPr>
        <p:sp>
          <p:nvSpPr>
            <p:cNvPr id="250886" name="Arc 6"/>
            <p:cNvSpPr>
              <a:spLocks/>
            </p:cNvSpPr>
            <p:nvPr/>
          </p:nvSpPr>
          <p:spPr bwMode="auto">
            <a:xfrm>
              <a:off x="2821" y="1172"/>
              <a:ext cx="258" cy="28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27 w 21527"/>
                <a:gd name="T1" fmla="*/ 1775 h 21600"/>
                <a:gd name="T2" fmla="*/ 0 w 21527"/>
                <a:gd name="T3" fmla="*/ 21600 h 21600"/>
                <a:gd name="T4" fmla="*/ 0 w 2152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27" h="21600" fill="none" extrusionOk="0">
                  <a:moveTo>
                    <a:pt x="21526" y="1774"/>
                  </a:moveTo>
                  <a:cubicBezTo>
                    <a:pt x="20603" y="12978"/>
                    <a:pt x="11241" y="21599"/>
                    <a:pt x="0" y="21600"/>
                  </a:cubicBezTo>
                </a:path>
                <a:path w="21527" h="21600" stroke="0" extrusionOk="0">
                  <a:moveTo>
                    <a:pt x="21526" y="1774"/>
                  </a:moveTo>
                  <a:cubicBezTo>
                    <a:pt x="20603" y="12978"/>
                    <a:pt x="11241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 cap="rnd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87" name="Arc 7"/>
            <p:cNvSpPr>
              <a:spLocks/>
            </p:cNvSpPr>
            <p:nvPr/>
          </p:nvSpPr>
          <p:spPr bwMode="auto">
            <a:xfrm>
              <a:off x="2666" y="1345"/>
              <a:ext cx="158" cy="107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186 w 21600"/>
                <a:gd name="T1" fmla="*/ 21596 h 21596"/>
                <a:gd name="T2" fmla="*/ 0 w 21600"/>
                <a:gd name="T3" fmla="*/ 0 h 21596"/>
                <a:gd name="T4" fmla="*/ 21600 w 21600"/>
                <a:gd name="T5" fmla="*/ 0 h 2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6" fill="none" extrusionOk="0">
                  <a:moveTo>
                    <a:pt x="21185" y="21596"/>
                  </a:moveTo>
                  <a:cubicBezTo>
                    <a:pt x="9420" y="21370"/>
                    <a:pt x="0" y="11767"/>
                    <a:pt x="0" y="0"/>
                  </a:cubicBezTo>
                </a:path>
                <a:path w="21600" h="21596" stroke="0" extrusionOk="0">
                  <a:moveTo>
                    <a:pt x="21185" y="21596"/>
                  </a:moveTo>
                  <a:cubicBezTo>
                    <a:pt x="9420" y="21370"/>
                    <a:pt x="0" y="11767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7150" cap="rnd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888" name="Rectangle 8"/>
          <p:cNvSpPr>
            <a:spLocks noGrp="1" noChangeArrowheads="1"/>
          </p:cNvSpPr>
          <p:nvPr>
            <p:ph type="title"/>
          </p:nvPr>
        </p:nvSpPr>
        <p:spPr>
          <a:xfrm>
            <a:off x="391584" y="344488"/>
            <a:ext cx="8535988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Advances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in generation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technologies improved the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economics for small unit sizes.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769938" y="4511675"/>
            <a:ext cx="5040312" cy="15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890588" y="1317625"/>
            <a:ext cx="1587" cy="32877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2481263" y="4830763"/>
            <a:ext cx="2174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Plant Size, MW</a:t>
            </a:r>
            <a:r>
              <a:rPr lang="en-US">
                <a:solidFill>
                  <a:schemeClr val="tx2"/>
                </a:solidFill>
              </a:rPr>
              <a:t>      </a:t>
            </a:r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 rot="16200000">
            <a:off x="-966525" y="2513279"/>
            <a:ext cx="3432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tx2"/>
                </a:solidFill>
              </a:rPr>
              <a:t>Avg. Generation Cost, $/MW   </a:t>
            </a: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927100" y="4586288"/>
            <a:ext cx="688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50    </a:t>
            </a:r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1535113" y="4586288"/>
            <a:ext cx="815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200    </a:t>
            </a:r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3362325" y="4586288"/>
            <a:ext cx="815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600    </a:t>
            </a:r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4668838" y="4586288"/>
            <a:ext cx="942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1,000   </a:t>
            </a:r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912813" y="1627188"/>
            <a:ext cx="879475" cy="3635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1930   </a:t>
            </a:r>
          </a:p>
        </p:txBody>
      </p:sp>
      <p:sp>
        <p:nvSpPr>
          <p:cNvPr id="250898" name="Arc 18"/>
          <p:cNvSpPr>
            <a:spLocks/>
          </p:cNvSpPr>
          <p:nvPr/>
        </p:nvSpPr>
        <p:spPr bwMode="auto">
          <a:xfrm>
            <a:off x="1862138" y="1801813"/>
            <a:ext cx="965200" cy="68103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21 w 21521"/>
              <a:gd name="T1" fmla="*/ 1842 h 21600"/>
              <a:gd name="T2" fmla="*/ 0 w 21521"/>
              <a:gd name="T3" fmla="*/ 21600 h 21600"/>
              <a:gd name="T4" fmla="*/ 0 w 2152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1" h="21600" fill="none" extrusionOk="0">
                <a:moveTo>
                  <a:pt x="21521" y="1842"/>
                </a:moveTo>
                <a:cubicBezTo>
                  <a:pt x="20564" y="13016"/>
                  <a:pt x="11215" y="21599"/>
                  <a:pt x="0" y="21600"/>
                </a:cubicBezTo>
              </a:path>
              <a:path w="21521" h="21600" stroke="0" extrusionOk="0">
                <a:moveTo>
                  <a:pt x="21521" y="1842"/>
                </a:moveTo>
                <a:cubicBezTo>
                  <a:pt x="20564" y="13016"/>
                  <a:pt x="11215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Arc 19"/>
          <p:cNvSpPr>
            <a:spLocks/>
          </p:cNvSpPr>
          <p:nvPr/>
        </p:nvSpPr>
        <p:spPr bwMode="auto">
          <a:xfrm>
            <a:off x="1381125" y="2236788"/>
            <a:ext cx="487363" cy="2460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356 w 21600"/>
              <a:gd name="T1" fmla="*/ 21599 h 21599"/>
              <a:gd name="T2" fmla="*/ 0 w 21600"/>
              <a:gd name="T3" fmla="*/ 0 h 21599"/>
              <a:gd name="T4" fmla="*/ 21600 w 21600"/>
              <a:gd name="T5" fmla="*/ 0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21356" y="21598"/>
                </a:moveTo>
                <a:cubicBezTo>
                  <a:pt x="9522" y="21464"/>
                  <a:pt x="0" y="11834"/>
                  <a:pt x="0" y="0"/>
                </a:cubicBezTo>
              </a:path>
              <a:path w="21600" h="21599" stroke="0" extrusionOk="0">
                <a:moveTo>
                  <a:pt x="21356" y="21598"/>
                </a:moveTo>
                <a:cubicBezTo>
                  <a:pt x="9522" y="21464"/>
                  <a:pt x="0" y="11834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0" name="Rectangle 20"/>
          <p:cNvSpPr>
            <a:spLocks noChangeArrowheads="1"/>
          </p:cNvSpPr>
          <p:nvPr/>
        </p:nvSpPr>
        <p:spPr bwMode="auto">
          <a:xfrm>
            <a:off x="1622425" y="2106613"/>
            <a:ext cx="879475" cy="3635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1950   </a:t>
            </a:r>
          </a:p>
        </p:txBody>
      </p:sp>
      <p:sp>
        <p:nvSpPr>
          <p:cNvPr id="250901" name="Arc 21"/>
          <p:cNvSpPr>
            <a:spLocks/>
          </p:cNvSpPr>
          <p:nvPr/>
        </p:nvSpPr>
        <p:spPr bwMode="auto">
          <a:xfrm>
            <a:off x="2881313" y="1940982"/>
            <a:ext cx="2035175" cy="146526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12 w 21512"/>
              <a:gd name="T1" fmla="*/ 1952 h 21600"/>
              <a:gd name="T2" fmla="*/ 0 w 21512"/>
              <a:gd name="T3" fmla="*/ 21600 h 21600"/>
              <a:gd name="T4" fmla="*/ 0 w 2151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12" h="21600" fill="none" extrusionOk="0">
                <a:moveTo>
                  <a:pt x="21511" y="1951"/>
                </a:moveTo>
                <a:cubicBezTo>
                  <a:pt x="20501" y="13079"/>
                  <a:pt x="11172" y="21599"/>
                  <a:pt x="0" y="21600"/>
                </a:cubicBezTo>
              </a:path>
              <a:path w="21512" h="21600" stroke="0" extrusionOk="0">
                <a:moveTo>
                  <a:pt x="21511" y="1951"/>
                </a:moveTo>
                <a:cubicBezTo>
                  <a:pt x="20501" y="13079"/>
                  <a:pt x="11172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2" name="Arc 22"/>
          <p:cNvSpPr>
            <a:spLocks/>
          </p:cNvSpPr>
          <p:nvPr/>
        </p:nvSpPr>
        <p:spPr bwMode="auto">
          <a:xfrm>
            <a:off x="1595438" y="2635250"/>
            <a:ext cx="1331912" cy="76993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12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12" y="21599"/>
                </a:moveTo>
                <a:cubicBezTo>
                  <a:pt x="9617" y="21551"/>
                  <a:pt x="0" y="11894"/>
                  <a:pt x="0" y="0"/>
                </a:cubicBezTo>
              </a:path>
              <a:path w="21600" h="21600" stroke="0" extrusionOk="0">
                <a:moveTo>
                  <a:pt x="21512" y="21599"/>
                </a:moveTo>
                <a:cubicBezTo>
                  <a:pt x="9617" y="21551"/>
                  <a:pt x="0" y="11894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3" name="Rectangle 23"/>
          <p:cNvSpPr>
            <a:spLocks noChangeArrowheads="1"/>
          </p:cNvSpPr>
          <p:nvPr/>
        </p:nvSpPr>
        <p:spPr bwMode="auto">
          <a:xfrm>
            <a:off x="2651125" y="3049588"/>
            <a:ext cx="879475" cy="3635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</a:rPr>
              <a:t>1970   </a:t>
            </a:r>
          </a:p>
        </p:txBody>
      </p:sp>
      <p:sp>
        <p:nvSpPr>
          <p:cNvPr id="250904" name="Arc 24"/>
          <p:cNvSpPr>
            <a:spLocks/>
          </p:cNvSpPr>
          <p:nvPr/>
        </p:nvSpPr>
        <p:spPr bwMode="auto">
          <a:xfrm>
            <a:off x="4883150" y="3716338"/>
            <a:ext cx="468313" cy="2460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41 w 21541"/>
              <a:gd name="T1" fmla="*/ 1590 h 21600"/>
              <a:gd name="T2" fmla="*/ 0 w 21541"/>
              <a:gd name="T3" fmla="*/ 21600 h 21600"/>
              <a:gd name="T4" fmla="*/ 0 w 2154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1" h="21600" fill="none" extrusionOk="0">
                <a:moveTo>
                  <a:pt x="21541" y="1590"/>
                </a:moveTo>
                <a:cubicBezTo>
                  <a:pt x="20708" y="12871"/>
                  <a:pt x="11312" y="21599"/>
                  <a:pt x="0" y="21600"/>
                </a:cubicBezTo>
              </a:path>
              <a:path w="21541" h="21600" stroke="0" extrusionOk="0">
                <a:moveTo>
                  <a:pt x="21541" y="1590"/>
                </a:moveTo>
                <a:cubicBezTo>
                  <a:pt x="20708" y="12871"/>
                  <a:pt x="11312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5" name="Arc 25"/>
          <p:cNvSpPr>
            <a:spLocks/>
          </p:cNvSpPr>
          <p:nvPr/>
        </p:nvSpPr>
        <p:spPr bwMode="auto">
          <a:xfrm>
            <a:off x="4602163" y="3768725"/>
            <a:ext cx="285750" cy="1936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186 w 21600"/>
              <a:gd name="T1" fmla="*/ 21596 h 21596"/>
              <a:gd name="T2" fmla="*/ 0 w 21600"/>
              <a:gd name="T3" fmla="*/ 0 h 21596"/>
              <a:gd name="T4" fmla="*/ 21600 w 21600"/>
              <a:gd name="T5" fmla="*/ 0 h 2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6" fill="none" extrusionOk="0">
                <a:moveTo>
                  <a:pt x="21185" y="21596"/>
                </a:moveTo>
                <a:cubicBezTo>
                  <a:pt x="9420" y="21370"/>
                  <a:pt x="0" y="11767"/>
                  <a:pt x="0" y="0"/>
                </a:cubicBezTo>
              </a:path>
              <a:path w="21600" h="21596" stroke="0" extrusionOk="0">
                <a:moveTo>
                  <a:pt x="21185" y="21596"/>
                </a:moveTo>
                <a:cubicBezTo>
                  <a:pt x="9420" y="21370"/>
                  <a:pt x="0" y="11767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Arc 26"/>
          <p:cNvSpPr>
            <a:spLocks/>
          </p:cNvSpPr>
          <p:nvPr/>
        </p:nvSpPr>
        <p:spPr bwMode="auto">
          <a:xfrm>
            <a:off x="1227138" y="3889375"/>
            <a:ext cx="468312" cy="33496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37 w 21537"/>
              <a:gd name="T1" fmla="*/ 1645 h 21600"/>
              <a:gd name="T2" fmla="*/ 0 w 21537"/>
              <a:gd name="T3" fmla="*/ 21600 h 21600"/>
              <a:gd name="T4" fmla="*/ 0 w 2153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7" h="21600" fill="none" extrusionOk="0">
                <a:moveTo>
                  <a:pt x="21537" y="1645"/>
                </a:moveTo>
                <a:cubicBezTo>
                  <a:pt x="20677" y="12903"/>
                  <a:pt x="11291" y="21599"/>
                  <a:pt x="0" y="21600"/>
                </a:cubicBezTo>
              </a:path>
              <a:path w="21537" h="21600" stroke="0" extrusionOk="0">
                <a:moveTo>
                  <a:pt x="21537" y="1645"/>
                </a:moveTo>
                <a:cubicBezTo>
                  <a:pt x="20677" y="12903"/>
                  <a:pt x="11291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Arc 27"/>
          <p:cNvSpPr>
            <a:spLocks/>
          </p:cNvSpPr>
          <p:nvPr/>
        </p:nvSpPr>
        <p:spPr bwMode="auto">
          <a:xfrm>
            <a:off x="946150" y="4030663"/>
            <a:ext cx="287338" cy="1936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186 w 21600"/>
              <a:gd name="T1" fmla="*/ 21596 h 21596"/>
              <a:gd name="T2" fmla="*/ 0 w 21600"/>
              <a:gd name="T3" fmla="*/ 0 h 21596"/>
              <a:gd name="T4" fmla="*/ 21600 w 21600"/>
              <a:gd name="T5" fmla="*/ 0 h 2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6" fill="none" extrusionOk="0">
                <a:moveTo>
                  <a:pt x="21185" y="21596"/>
                </a:moveTo>
                <a:cubicBezTo>
                  <a:pt x="9420" y="21370"/>
                  <a:pt x="0" y="11767"/>
                  <a:pt x="0" y="0"/>
                </a:cubicBezTo>
              </a:path>
              <a:path w="21600" h="21596" stroke="0" extrusionOk="0">
                <a:moveTo>
                  <a:pt x="21185" y="21596"/>
                </a:moveTo>
                <a:cubicBezTo>
                  <a:pt x="9420" y="21370"/>
                  <a:pt x="0" y="11767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Text Box 28"/>
          <p:cNvSpPr txBox="1">
            <a:spLocks noChangeArrowheads="1"/>
          </p:cNvSpPr>
          <p:nvPr/>
        </p:nvSpPr>
        <p:spPr bwMode="auto">
          <a:xfrm>
            <a:off x="5500688" y="1835150"/>
            <a:ext cx="3103562" cy="22082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/>
              <a:t>Optimal generation plant size for a single plant based on cost per megawatt [MW], 1930-1990</a:t>
            </a:r>
          </a:p>
          <a:p>
            <a:pPr>
              <a:spcBef>
                <a:spcPct val="0"/>
              </a:spcBef>
            </a:pPr>
            <a:endParaRPr lang="en-US" b="1"/>
          </a:p>
          <a:p>
            <a:pPr>
              <a:spcBef>
                <a:spcPct val="0"/>
              </a:spcBef>
            </a:pPr>
            <a:r>
              <a:rPr lang="en-US" sz="1200"/>
              <a:t>Source: Charles E. Bayless, “Less is More: Why Gas Turbines Will Transform Electric Utilities.”  Public Utilities Fortnightly 12/1/94</a:t>
            </a:r>
            <a:endParaRPr lang="en-US"/>
          </a:p>
        </p:txBody>
      </p:sp>
      <p:sp>
        <p:nvSpPr>
          <p:cNvPr id="250909" name="Text Box 29"/>
          <p:cNvSpPr txBox="1">
            <a:spLocks noChangeArrowheads="1"/>
          </p:cNvSpPr>
          <p:nvPr/>
        </p:nvSpPr>
        <p:spPr bwMode="auto">
          <a:xfrm>
            <a:off x="669925" y="5170835"/>
            <a:ext cx="7939088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b="1" i="1" dirty="0" smtClean="0">
                <a:solidFill>
                  <a:srgbClr val="FFFFFF"/>
                </a:solidFill>
              </a:rPr>
              <a:t>Generator ownership was becoming feasible </a:t>
            </a:r>
            <a:r>
              <a:rPr lang="en-US" sz="3200" b="1" i="1" dirty="0">
                <a:solidFill>
                  <a:srgbClr val="FFFFFF"/>
                </a:solidFill>
              </a:rPr>
              <a:t>for smaller companies and </a:t>
            </a:r>
            <a:r>
              <a:rPr lang="en-US" sz="3200" b="1" i="1" dirty="0" smtClean="0">
                <a:solidFill>
                  <a:srgbClr val="FFFFFF"/>
                </a:solidFill>
              </a:rPr>
              <a:t>electric customers.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  <p:sp>
        <p:nvSpPr>
          <p:cNvPr id="33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nimBg="1"/>
      <p:bldP spid="2509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77" y="931352"/>
            <a:ext cx="8817786" cy="764825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Following other countries’ lead, the U.S. attempted deregulation and competitive wholesale power markets in the ‘90s. 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471085" y="1642526"/>
            <a:ext cx="8229600" cy="333586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In ‘96, FERC Order No. 888 granted equal transmission access to utility and non-utility generators.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In ’98, California established a wholesale power market, with a limited retail access “experiment.”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Dramatic price increases and blackouts in California in 2000 and 2001 rendered this deregulation attempt as an unintentionally flawed grand experiment.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Wholesale markets continued in many places, but the enthusiasm for totally competitive electric markets waned.</a:t>
            </a:r>
          </a:p>
          <a:p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423333" y="5085850"/>
            <a:ext cx="84836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b="1" i="1" dirty="0" smtClean="0">
                <a:solidFill>
                  <a:srgbClr val="FFFFFF"/>
                </a:solidFill>
                <a:effectLst/>
              </a:rPr>
              <a:t>An Assertion: Without participation at the retail level, competitive electric markets’ effectiveness is limited.</a:t>
            </a:r>
            <a:endParaRPr lang="en-US" sz="28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0109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9282" y="618076"/>
            <a:ext cx="8656919" cy="764825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Over this period electric customers changed too.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423333" y="4939628"/>
            <a:ext cx="84836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b="1" i="1" dirty="0" smtClean="0">
                <a:solidFill>
                  <a:srgbClr val="FFFFFF"/>
                </a:solidFill>
              </a:rPr>
              <a:t>Load modeling became less accurate and load behavior more uncertain to the grid operator. </a:t>
            </a:r>
            <a:endParaRPr lang="en-US" sz="32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471085" y="1642527"/>
            <a:ext cx="8229600" cy="31580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Customers became more “electrified.”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The behavior of the load became less “resistive/inductive” and more “electronic.”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Beginning to buy electric vehicles and their own generators.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 autoUpdateAnimBg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We are seeing more of this…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1090613" y="1093788"/>
            <a:ext cx="4997450" cy="1857375"/>
            <a:chOff x="1090613" y="1093788"/>
            <a:chExt cx="4997450" cy="1857375"/>
          </a:xfrm>
        </p:grpSpPr>
        <p:pic>
          <p:nvPicPr>
            <p:cNvPr id="5" name="Picture 30" descr="071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0613" y="1093788"/>
              <a:ext cx="4997450" cy="185737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1339850" y="1246188"/>
              <a:ext cx="1176338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28" charset="-128"/>
                </a:rPr>
                <a:t>Wind</a:t>
              </a: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5962650" y="963613"/>
            <a:ext cx="2447925" cy="3008312"/>
            <a:chOff x="5962650" y="963613"/>
            <a:chExt cx="2447925" cy="3008312"/>
          </a:xfrm>
        </p:grpSpPr>
        <p:pic>
          <p:nvPicPr>
            <p:cNvPr id="6" name="Picture 31" descr="0226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2650" y="979488"/>
              <a:ext cx="2447925" cy="299243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6043613" y="963613"/>
              <a:ext cx="1876425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28" charset="-128"/>
                </a:rPr>
                <a:t>Biomass</a:t>
              </a:r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725488" y="2571521"/>
            <a:ext cx="5199723" cy="3779030"/>
            <a:chOff x="725488" y="2571521"/>
            <a:chExt cx="5199723" cy="3779030"/>
          </a:xfrm>
        </p:grpSpPr>
        <p:pic>
          <p:nvPicPr>
            <p:cNvPr id="8" name="Picture 33" descr="CA_trough pla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5488" y="2719388"/>
              <a:ext cx="2921000" cy="242887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72390" name="Picture 6" descr="http://www.internationalrivers.org/files/images/solar_thermal_w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26985" y="3995834"/>
              <a:ext cx="3030250" cy="235471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72388" name="Picture 4" descr="http://www.ens-newswire.com/ens/apr2009/20090430_ps2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4408" y="3707842"/>
              <a:ext cx="2088860" cy="238826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72386" name="Picture 2" descr="http://solarnews.co.za/wp-content/uploads/2011/08/Solar-panel-being-installed-on-the-roof-of-a-house.jpg"/>
            <p:cNvPicPr>
              <a:picLocks noChangeAspect="1" noChangeArrowheads="1"/>
            </p:cNvPicPr>
            <p:nvPr/>
          </p:nvPicPr>
          <p:blipFill>
            <a:blip r:embed="rId8" cstate="print"/>
            <a:srcRect b="16800"/>
            <a:stretch>
              <a:fillRect/>
            </a:stretch>
          </p:blipFill>
          <p:spPr bwMode="auto">
            <a:xfrm>
              <a:off x="2964262" y="2571521"/>
              <a:ext cx="2960949" cy="1739222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2285495" y="3598428"/>
              <a:ext cx="12001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28" charset="-128"/>
                </a:rPr>
                <a:t>Solar</a:t>
              </a: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4830763" y="3876675"/>
            <a:ext cx="3546475" cy="2209800"/>
            <a:chOff x="4830763" y="3876675"/>
            <a:chExt cx="3546475" cy="2209800"/>
          </a:xfrm>
        </p:grpSpPr>
        <p:pic>
          <p:nvPicPr>
            <p:cNvPr id="7" name="Picture 32" descr="07658"/>
            <p:cNvPicPr>
              <a:picLocks noChangeAspect="1" noChangeArrowheads="1"/>
            </p:cNvPicPr>
            <p:nvPr/>
          </p:nvPicPr>
          <p:blipFill>
            <a:blip r:embed="rId9" cstate="print"/>
            <a:srcRect t="13507" r="4800"/>
            <a:stretch>
              <a:fillRect/>
            </a:stretch>
          </p:blipFill>
          <p:spPr bwMode="auto">
            <a:xfrm>
              <a:off x="4830763" y="3876675"/>
              <a:ext cx="3546475" cy="22098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5084763" y="5062351"/>
              <a:ext cx="243998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28" charset="-128"/>
                </a:rPr>
                <a:t>Geothermal</a:t>
              </a: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5800" y="4724400"/>
            <a:ext cx="3581400" cy="1569660"/>
          </a:xfrm>
          <a:prstGeom prst="rect">
            <a:avLst/>
          </a:prstGeom>
          <a:ln>
            <a:headEnd/>
            <a:tailEnd/>
          </a:ln>
          <a:effectLst>
            <a:outerShdw blurRad="241300" dist="1270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b="1" i="1" dirty="0" smtClean="0">
                <a:solidFill>
                  <a:srgbClr val="FFFFFF"/>
                </a:solidFill>
              </a:rPr>
              <a:t>It is mostly variable wind and solar resources.</a:t>
            </a:r>
            <a:endParaRPr lang="en-US" sz="32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20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herdingcatspropertymanagement.com/images/HerdingCatsCartoon.jpg"/>
          <p:cNvPicPr>
            <a:picLocks noChangeAspect="1" noChangeArrowheads="1"/>
          </p:cNvPicPr>
          <p:nvPr/>
        </p:nvPicPr>
        <p:blipFill>
          <a:blip r:embed="rId3" cstate="print"/>
          <a:srcRect t="10071"/>
          <a:stretch>
            <a:fillRect/>
          </a:stretch>
        </p:blipFill>
        <p:spPr bwMode="auto">
          <a:xfrm>
            <a:off x="515504" y="1055077"/>
            <a:ext cx="8129027" cy="5098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47" y="304800"/>
            <a:ext cx="7987553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To grid owners and operators, renewable generation looks more like this…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32837" y="4526622"/>
            <a:ext cx="7617343" cy="16979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To better understand, let’s explore…</a:t>
            </a:r>
          </a:p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b="1" i="1" dirty="0" smtClean="0">
                <a:solidFill>
                  <a:srgbClr val="FFFFFF"/>
                </a:solidFill>
              </a:rPr>
              <a:t>The Saga of Renewable Generation and Grid Integration.</a:t>
            </a:r>
            <a:endParaRPr lang="en-US" sz="36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7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62484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The Saga of Renewable Generation and Grid Integration</a:t>
            </a:r>
          </a:p>
        </p:txBody>
      </p:sp>
      <p:grpSp>
        <p:nvGrpSpPr>
          <p:cNvPr id="3" name="Group 233"/>
          <p:cNvGrpSpPr>
            <a:grpSpLocks/>
          </p:cNvGrpSpPr>
          <p:nvPr/>
        </p:nvGrpSpPr>
        <p:grpSpPr bwMode="auto">
          <a:xfrm>
            <a:off x="527050" y="3230563"/>
            <a:ext cx="4995863" cy="2765425"/>
            <a:chOff x="114" y="2394"/>
            <a:chExt cx="3147" cy="1742"/>
          </a:xfrm>
        </p:grpSpPr>
        <p:sp>
          <p:nvSpPr>
            <p:cNvPr id="540906" name="Oval 234"/>
            <p:cNvSpPr>
              <a:spLocks noChangeArrowheads="1"/>
            </p:cNvSpPr>
            <p:nvPr/>
          </p:nvSpPr>
          <p:spPr bwMode="auto">
            <a:xfrm>
              <a:off x="363" y="23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7" name="Oval 235"/>
            <p:cNvSpPr>
              <a:spLocks noChangeArrowheads="1"/>
            </p:cNvSpPr>
            <p:nvPr/>
          </p:nvSpPr>
          <p:spPr bwMode="auto">
            <a:xfrm>
              <a:off x="489" y="249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8" name="Freeform 236"/>
            <p:cNvSpPr>
              <a:spLocks/>
            </p:cNvSpPr>
            <p:nvPr/>
          </p:nvSpPr>
          <p:spPr bwMode="auto">
            <a:xfrm>
              <a:off x="412" y="2513"/>
              <a:ext cx="1468" cy="743"/>
            </a:xfrm>
            <a:custGeom>
              <a:avLst/>
              <a:gdLst/>
              <a:ahLst/>
              <a:cxnLst>
                <a:cxn ang="0">
                  <a:pos x="1468" y="283"/>
                </a:cxn>
                <a:cxn ang="0">
                  <a:pos x="1093" y="574"/>
                </a:cxn>
                <a:cxn ang="0">
                  <a:pos x="846" y="718"/>
                </a:cxn>
                <a:cxn ang="0">
                  <a:pos x="722" y="726"/>
                </a:cxn>
                <a:cxn ang="0">
                  <a:pos x="692" y="717"/>
                </a:cxn>
                <a:cxn ang="0">
                  <a:pos x="676" y="704"/>
                </a:cxn>
                <a:cxn ang="0">
                  <a:pos x="656" y="698"/>
                </a:cxn>
                <a:cxn ang="0">
                  <a:pos x="617" y="675"/>
                </a:cxn>
                <a:cxn ang="0">
                  <a:pos x="567" y="634"/>
                </a:cxn>
                <a:cxn ang="0">
                  <a:pos x="538" y="618"/>
                </a:cxn>
                <a:cxn ang="0">
                  <a:pos x="502" y="595"/>
                </a:cxn>
                <a:cxn ang="0">
                  <a:pos x="412" y="512"/>
                </a:cxn>
                <a:cxn ang="0">
                  <a:pos x="379" y="474"/>
                </a:cxn>
                <a:cxn ang="0">
                  <a:pos x="304" y="390"/>
                </a:cxn>
                <a:cxn ang="0">
                  <a:pos x="261" y="326"/>
                </a:cxn>
                <a:cxn ang="0">
                  <a:pos x="247" y="301"/>
                </a:cxn>
                <a:cxn ang="0">
                  <a:pos x="224" y="234"/>
                </a:cxn>
                <a:cxn ang="0">
                  <a:pos x="218" y="214"/>
                </a:cxn>
                <a:cxn ang="0">
                  <a:pos x="205" y="198"/>
                </a:cxn>
                <a:cxn ang="0">
                  <a:pos x="165" y="147"/>
                </a:cxn>
                <a:cxn ang="0">
                  <a:pos x="63" y="42"/>
                </a:cxn>
                <a:cxn ang="0">
                  <a:pos x="24" y="13"/>
                </a:cxn>
                <a:cxn ang="0">
                  <a:pos x="0" y="0"/>
                </a:cxn>
              </a:cxnLst>
              <a:rect l="0" t="0" r="r" b="b"/>
              <a:pathLst>
                <a:path w="1468" h="743">
                  <a:moveTo>
                    <a:pt x="1468" y="283"/>
                  </a:moveTo>
                  <a:cubicBezTo>
                    <a:pt x="1405" y="327"/>
                    <a:pt x="1217" y="500"/>
                    <a:pt x="1093" y="574"/>
                  </a:cubicBezTo>
                  <a:cubicBezTo>
                    <a:pt x="989" y="646"/>
                    <a:pt x="908" y="693"/>
                    <a:pt x="846" y="718"/>
                  </a:cubicBezTo>
                  <a:cubicBezTo>
                    <a:pt x="784" y="743"/>
                    <a:pt x="748" y="726"/>
                    <a:pt x="722" y="726"/>
                  </a:cubicBezTo>
                  <a:cubicBezTo>
                    <a:pt x="712" y="726"/>
                    <a:pt x="692" y="717"/>
                    <a:pt x="692" y="717"/>
                  </a:cubicBezTo>
                  <a:cubicBezTo>
                    <a:pt x="686" y="710"/>
                    <a:pt x="686" y="708"/>
                    <a:pt x="676" y="704"/>
                  </a:cubicBezTo>
                  <a:cubicBezTo>
                    <a:pt x="669" y="701"/>
                    <a:pt x="656" y="698"/>
                    <a:pt x="656" y="698"/>
                  </a:cubicBezTo>
                  <a:cubicBezTo>
                    <a:pt x="646" y="687"/>
                    <a:pt x="629" y="685"/>
                    <a:pt x="617" y="675"/>
                  </a:cubicBezTo>
                  <a:cubicBezTo>
                    <a:pt x="609" y="668"/>
                    <a:pt x="573" y="636"/>
                    <a:pt x="567" y="634"/>
                  </a:cubicBezTo>
                  <a:cubicBezTo>
                    <a:pt x="557" y="630"/>
                    <a:pt x="545" y="626"/>
                    <a:pt x="538" y="618"/>
                  </a:cubicBezTo>
                  <a:cubicBezTo>
                    <a:pt x="528" y="607"/>
                    <a:pt x="515" y="599"/>
                    <a:pt x="502" y="595"/>
                  </a:cubicBezTo>
                  <a:cubicBezTo>
                    <a:pt x="470" y="569"/>
                    <a:pt x="444" y="538"/>
                    <a:pt x="412" y="512"/>
                  </a:cubicBezTo>
                  <a:cubicBezTo>
                    <a:pt x="404" y="496"/>
                    <a:pt x="392" y="487"/>
                    <a:pt x="379" y="474"/>
                  </a:cubicBezTo>
                  <a:cubicBezTo>
                    <a:pt x="352" y="448"/>
                    <a:pt x="329" y="418"/>
                    <a:pt x="304" y="390"/>
                  </a:cubicBezTo>
                  <a:cubicBezTo>
                    <a:pt x="297" y="370"/>
                    <a:pt x="276" y="341"/>
                    <a:pt x="261" y="326"/>
                  </a:cubicBezTo>
                  <a:cubicBezTo>
                    <a:pt x="257" y="316"/>
                    <a:pt x="250" y="311"/>
                    <a:pt x="247" y="301"/>
                  </a:cubicBezTo>
                  <a:cubicBezTo>
                    <a:pt x="239" y="279"/>
                    <a:pt x="232" y="256"/>
                    <a:pt x="224" y="234"/>
                  </a:cubicBezTo>
                  <a:cubicBezTo>
                    <a:pt x="222" y="227"/>
                    <a:pt x="220" y="221"/>
                    <a:pt x="218" y="214"/>
                  </a:cubicBezTo>
                  <a:cubicBezTo>
                    <a:pt x="216" y="207"/>
                    <a:pt x="205" y="198"/>
                    <a:pt x="205" y="198"/>
                  </a:cubicBezTo>
                  <a:cubicBezTo>
                    <a:pt x="198" y="177"/>
                    <a:pt x="177" y="165"/>
                    <a:pt x="165" y="147"/>
                  </a:cubicBezTo>
                  <a:cubicBezTo>
                    <a:pt x="138" y="107"/>
                    <a:pt x="97" y="75"/>
                    <a:pt x="63" y="42"/>
                  </a:cubicBezTo>
                  <a:cubicBezTo>
                    <a:pt x="51" y="31"/>
                    <a:pt x="39" y="18"/>
                    <a:pt x="24" y="13"/>
                  </a:cubicBezTo>
                  <a:cubicBezTo>
                    <a:pt x="15" y="8"/>
                    <a:pt x="7" y="5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485" name="AutoShape 237"/>
            <p:cNvCxnSpPr>
              <a:cxnSpLocks noChangeShapeType="1"/>
              <a:stCxn id="540906" idx="4"/>
              <a:endCxn id="540908" idx="22"/>
            </p:cNvCxnSpPr>
            <p:nvPr/>
          </p:nvCxnSpPr>
          <p:spPr bwMode="auto">
            <a:xfrm>
              <a:off x="391" y="2450"/>
              <a:ext cx="16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486" name="AutoShape 238"/>
            <p:cNvCxnSpPr>
              <a:cxnSpLocks noChangeShapeType="1"/>
              <a:stCxn id="540907" idx="3"/>
              <a:endCxn id="540908" idx="20"/>
            </p:cNvCxnSpPr>
            <p:nvPr/>
          </p:nvCxnSpPr>
          <p:spPr bwMode="auto">
            <a:xfrm flipH="1">
              <a:off x="470" y="2538"/>
              <a:ext cx="27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1" name="Oval 239"/>
            <p:cNvSpPr>
              <a:spLocks noChangeArrowheads="1"/>
            </p:cNvSpPr>
            <p:nvPr/>
          </p:nvSpPr>
          <p:spPr bwMode="auto">
            <a:xfrm>
              <a:off x="624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488" name="AutoShape 240"/>
            <p:cNvCxnSpPr>
              <a:cxnSpLocks noChangeShapeType="1"/>
              <a:stCxn id="540911" idx="3"/>
              <a:endCxn id="540908" idx="19"/>
            </p:cNvCxnSpPr>
            <p:nvPr/>
          </p:nvCxnSpPr>
          <p:spPr bwMode="auto">
            <a:xfrm flipH="1">
              <a:off x="572" y="2629"/>
              <a:ext cx="60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3" name="Oval 241"/>
            <p:cNvSpPr>
              <a:spLocks noChangeArrowheads="1"/>
            </p:cNvSpPr>
            <p:nvPr/>
          </p:nvSpPr>
          <p:spPr bwMode="auto">
            <a:xfrm flipH="1">
              <a:off x="479" y="271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490" name="AutoShape 242"/>
            <p:cNvCxnSpPr>
              <a:cxnSpLocks noChangeShapeType="1"/>
              <a:stCxn id="540913" idx="2"/>
              <a:endCxn id="540908" idx="16"/>
            </p:cNvCxnSpPr>
            <p:nvPr/>
          </p:nvCxnSpPr>
          <p:spPr bwMode="auto">
            <a:xfrm>
              <a:off x="533" y="2746"/>
              <a:ext cx="9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5" name="Oval 243"/>
            <p:cNvSpPr>
              <a:spLocks noChangeArrowheads="1"/>
            </p:cNvSpPr>
            <p:nvPr/>
          </p:nvSpPr>
          <p:spPr bwMode="auto">
            <a:xfrm>
              <a:off x="751" y="270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492" name="AutoShape 244"/>
            <p:cNvCxnSpPr>
              <a:cxnSpLocks noChangeShapeType="1"/>
              <a:stCxn id="540915" idx="3"/>
              <a:endCxn id="540908" idx="14"/>
            </p:cNvCxnSpPr>
            <p:nvPr/>
          </p:nvCxnSpPr>
          <p:spPr bwMode="auto">
            <a:xfrm flipH="1">
              <a:off x="668" y="2749"/>
              <a:ext cx="91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7" name="Freeform 245"/>
            <p:cNvSpPr>
              <a:spLocks/>
            </p:cNvSpPr>
            <p:nvPr/>
          </p:nvSpPr>
          <p:spPr bwMode="auto">
            <a:xfrm>
              <a:off x="509" y="2919"/>
              <a:ext cx="310" cy="149"/>
            </a:xfrm>
            <a:custGeom>
              <a:avLst/>
              <a:gdLst/>
              <a:ahLst/>
              <a:cxnLst>
                <a:cxn ang="0">
                  <a:pos x="310" y="108"/>
                </a:cxn>
                <a:cxn ang="0">
                  <a:pos x="252" y="117"/>
                </a:cxn>
                <a:cxn ang="0">
                  <a:pos x="233" y="134"/>
                </a:cxn>
                <a:cxn ang="0">
                  <a:pos x="204" y="149"/>
                </a:cxn>
                <a:cxn ang="0">
                  <a:pos x="149" y="122"/>
                </a:cxn>
                <a:cxn ang="0">
                  <a:pos x="116" y="91"/>
                </a:cxn>
                <a:cxn ang="0">
                  <a:pos x="96" y="72"/>
                </a:cxn>
                <a:cxn ang="0">
                  <a:pos x="77" y="53"/>
                </a:cxn>
                <a:cxn ang="0">
                  <a:pos x="0" y="0"/>
                </a:cxn>
              </a:cxnLst>
              <a:rect l="0" t="0" r="r" b="b"/>
              <a:pathLst>
                <a:path w="310" h="149">
                  <a:moveTo>
                    <a:pt x="310" y="108"/>
                  </a:moveTo>
                  <a:cubicBezTo>
                    <a:pt x="290" y="110"/>
                    <a:pt x="272" y="113"/>
                    <a:pt x="252" y="117"/>
                  </a:cubicBezTo>
                  <a:cubicBezTo>
                    <a:pt x="242" y="121"/>
                    <a:pt x="240" y="127"/>
                    <a:pt x="233" y="134"/>
                  </a:cubicBezTo>
                  <a:cubicBezTo>
                    <a:pt x="222" y="144"/>
                    <a:pt x="217" y="144"/>
                    <a:pt x="204" y="149"/>
                  </a:cubicBezTo>
                  <a:cubicBezTo>
                    <a:pt x="177" y="146"/>
                    <a:pt x="169" y="139"/>
                    <a:pt x="149" y="122"/>
                  </a:cubicBezTo>
                  <a:cubicBezTo>
                    <a:pt x="138" y="112"/>
                    <a:pt x="131" y="95"/>
                    <a:pt x="116" y="91"/>
                  </a:cubicBezTo>
                  <a:cubicBezTo>
                    <a:pt x="108" y="84"/>
                    <a:pt x="105" y="78"/>
                    <a:pt x="96" y="72"/>
                  </a:cubicBezTo>
                  <a:cubicBezTo>
                    <a:pt x="91" y="63"/>
                    <a:pt x="85" y="59"/>
                    <a:pt x="77" y="53"/>
                  </a:cubicBezTo>
                  <a:cubicBezTo>
                    <a:pt x="53" y="32"/>
                    <a:pt x="36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18" name="Oval 246"/>
            <p:cNvSpPr>
              <a:spLocks noChangeArrowheads="1"/>
            </p:cNvSpPr>
            <p:nvPr/>
          </p:nvSpPr>
          <p:spPr bwMode="auto">
            <a:xfrm flipH="1">
              <a:off x="347" y="29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495" name="AutoShape 247"/>
            <p:cNvCxnSpPr>
              <a:cxnSpLocks noChangeShapeType="1"/>
              <a:stCxn id="540918" idx="2"/>
              <a:endCxn id="540917" idx="8"/>
            </p:cNvCxnSpPr>
            <p:nvPr/>
          </p:nvCxnSpPr>
          <p:spPr bwMode="auto">
            <a:xfrm flipV="1">
              <a:off x="401" y="2919"/>
              <a:ext cx="103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0" name="Oval 248"/>
            <p:cNvSpPr>
              <a:spLocks noChangeArrowheads="1"/>
            </p:cNvSpPr>
            <p:nvPr/>
          </p:nvSpPr>
          <p:spPr bwMode="auto">
            <a:xfrm flipH="1">
              <a:off x="461" y="300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497" name="AutoShape 249"/>
            <p:cNvCxnSpPr>
              <a:cxnSpLocks noChangeShapeType="1"/>
              <a:stCxn id="540920" idx="2"/>
              <a:endCxn id="540917" idx="6"/>
            </p:cNvCxnSpPr>
            <p:nvPr/>
          </p:nvCxnSpPr>
          <p:spPr bwMode="auto">
            <a:xfrm flipV="1">
              <a:off x="515" y="2991"/>
              <a:ext cx="85" cy="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2" name="Oval 250"/>
            <p:cNvSpPr>
              <a:spLocks noChangeArrowheads="1"/>
            </p:cNvSpPr>
            <p:nvPr/>
          </p:nvSpPr>
          <p:spPr bwMode="auto">
            <a:xfrm flipH="1">
              <a:off x="574" y="310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499" name="AutoShape 251"/>
            <p:cNvCxnSpPr>
              <a:cxnSpLocks noChangeShapeType="1"/>
              <a:stCxn id="540922" idx="1"/>
              <a:endCxn id="540917" idx="4"/>
            </p:cNvCxnSpPr>
            <p:nvPr/>
          </p:nvCxnSpPr>
          <p:spPr bwMode="auto">
            <a:xfrm flipV="1">
              <a:off x="620" y="3046"/>
              <a:ext cx="38" cy="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4" name="Oval 252"/>
            <p:cNvSpPr>
              <a:spLocks noChangeArrowheads="1"/>
            </p:cNvSpPr>
            <p:nvPr/>
          </p:nvSpPr>
          <p:spPr bwMode="auto">
            <a:xfrm flipH="1">
              <a:off x="687" y="320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01" name="AutoShape 253"/>
            <p:cNvCxnSpPr>
              <a:cxnSpLocks noChangeShapeType="1"/>
              <a:stCxn id="540924" idx="0"/>
              <a:endCxn id="540917" idx="2"/>
            </p:cNvCxnSpPr>
            <p:nvPr/>
          </p:nvCxnSpPr>
          <p:spPr bwMode="auto">
            <a:xfrm flipV="1">
              <a:off x="714" y="3053"/>
              <a:ext cx="33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6" name="Freeform 254"/>
            <p:cNvSpPr>
              <a:spLocks/>
            </p:cNvSpPr>
            <p:nvPr/>
          </p:nvSpPr>
          <p:spPr bwMode="auto">
            <a:xfrm>
              <a:off x="961" y="2830"/>
              <a:ext cx="206" cy="404"/>
            </a:xfrm>
            <a:custGeom>
              <a:avLst/>
              <a:gdLst/>
              <a:ahLst/>
              <a:cxnLst>
                <a:cxn ang="0">
                  <a:pos x="141" y="389"/>
                </a:cxn>
                <a:cxn ang="0">
                  <a:pos x="172" y="336"/>
                </a:cxn>
                <a:cxn ang="0">
                  <a:pos x="194" y="310"/>
                </a:cxn>
                <a:cxn ang="0">
                  <a:pos x="206" y="274"/>
                </a:cxn>
                <a:cxn ang="0">
                  <a:pos x="204" y="223"/>
                </a:cxn>
                <a:cxn ang="0">
                  <a:pos x="158" y="151"/>
                </a:cxn>
                <a:cxn ang="0">
                  <a:pos x="139" y="132"/>
                </a:cxn>
                <a:cxn ang="0">
                  <a:pos x="79" y="79"/>
                </a:cxn>
                <a:cxn ang="0">
                  <a:pos x="31" y="34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206" h="389">
                  <a:moveTo>
                    <a:pt x="141" y="389"/>
                  </a:moveTo>
                  <a:cubicBezTo>
                    <a:pt x="148" y="368"/>
                    <a:pt x="158" y="353"/>
                    <a:pt x="172" y="336"/>
                  </a:cubicBezTo>
                  <a:cubicBezTo>
                    <a:pt x="179" y="327"/>
                    <a:pt x="194" y="310"/>
                    <a:pt x="194" y="310"/>
                  </a:cubicBezTo>
                  <a:cubicBezTo>
                    <a:pt x="197" y="297"/>
                    <a:pt x="203" y="287"/>
                    <a:pt x="206" y="274"/>
                  </a:cubicBezTo>
                  <a:cubicBezTo>
                    <a:pt x="205" y="257"/>
                    <a:pt x="205" y="240"/>
                    <a:pt x="204" y="223"/>
                  </a:cubicBezTo>
                  <a:cubicBezTo>
                    <a:pt x="202" y="195"/>
                    <a:pt x="174" y="172"/>
                    <a:pt x="158" y="151"/>
                  </a:cubicBezTo>
                  <a:cubicBezTo>
                    <a:pt x="142" y="131"/>
                    <a:pt x="153" y="136"/>
                    <a:pt x="139" y="132"/>
                  </a:cubicBezTo>
                  <a:cubicBezTo>
                    <a:pt x="124" y="111"/>
                    <a:pt x="97" y="97"/>
                    <a:pt x="79" y="79"/>
                  </a:cubicBezTo>
                  <a:cubicBezTo>
                    <a:pt x="67" y="67"/>
                    <a:pt x="46" y="43"/>
                    <a:pt x="31" y="34"/>
                  </a:cubicBezTo>
                  <a:cubicBezTo>
                    <a:pt x="24" y="22"/>
                    <a:pt x="17" y="15"/>
                    <a:pt x="7" y="5"/>
                  </a:cubicBezTo>
                  <a:cubicBezTo>
                    <a:pt x="5" y="3"/>
                    <a:pt x="0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7" name="Oval 255"/>
            <p:cNvSpPr>
              <a:spLocks noChangeArrowheads="1"/>
            </p:cNvSpPr>
            <p:nvPr/>
          </p:nvSpPr>
          <p:spPr bwMode="auto">
            <a:xfrm>
              <a:off x="944" y="26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8" name="Oval 256"/>
            <p:cNvSpPr>
              <a:spLocks noChangeArrowheads="1"/>
            </p:cNvSpPr>
            <p:nvPr/>
          </p:nvSpPr>
          <p:spPr bwMode="auto">
            <a:xfrm>
              <a:off x="1037" y="27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05" name="AutoShape 257"/>
            <p:cNvCxnSpPr>
              <a:cxnSpLocks noChangeShapeType="1"/>
              <a:stCxn id="540927" idx="4"/>
              <a:endCxn id="540926" idx="10"/>
            </p:cNvCxnSpPr>
            <p:nvPr/>
          </p:nvCxnSpPr>
          <p:spPr bwMode="auto">
            <a:xfrm flipH="1">
              <a:off x="961" y="2737"/>
              <a:ext cx="11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06" name="AutoShape 258"/>
            <p:cNvCxnSpPr>
              <a:cxnSpLocks noChangeShapeType="1"/>
              <a:stCxn id="540928" idx="3"/>
              <a:endCxn id="540926" idx="8"/>
            </p:cNvCxnSpPr>
            <p:nvPr/>
          </p:nvCxnSpPr>
          <p:spPr bwMode="auto">
            <a:xfrm flipH="1">
              <a:off x="992" y="2832"/>
              <a:ext cx="53" cy="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1" name="Oval 259"/>
            <p:cNvSpPr>
              <a:spLocks noChangeArrowheads="1"/>
            </p:cNvSpPr>
            <p:nvPr/>
          </p:nvSpPr>
          <p:spPr bwMode="auto">
            <a:xfrm>
              <a:off x="1130" y="291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08" name="AutoShape 260"/>
            <p:cNvCxnSpPr>
              <a:cxnSpLocks noChangeShapeType="1"/>
              <a:stCxn id="540931" idx="3"/>
              <a:endCxn id="540926" idx="5"/>
            </p:cNvCxnSpPr>
            <p:nvPr/>
          </p:nvCxnSpPr>
          <p:spPr bwMode="auto">
            <a:xfrm flipH="1">
              <a:off x="1124" y="2958"/>
              <a:ext cx="14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3" name="Oval 261"/>
            <p:cNvSpPr>
              <a:spLocks noChangeArrowheads="1"/>
            </p:cNvSpPr>
            <p:nvPr/>
          </p:nvSpPr>
          <p:spPr bwMode="auto">
            <a:xfrm flipH="1">
              <a:off x="915" y="292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10" name="AutoShape 262"/>
            <p:cNvCxnSpPr>
              <a:cxnSpLocks noChangeShapeType="1"/>
              <a:stCxn id="540933" idx="1"/>
              <a:endCxn id="540926" idx="7"/>
            </p:cNvCxnSpPr>
            <p:nvPr/>
          </p:nvCxnSpPr>
          <p:spPr bwMode="auto">
            <a:xfrm flipV="1">
              <a:off x="961" y="2907"/>
              <a:ext cx="79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5" name="Oval 263"/>
            <p:cNvSpPr>
              <a:spLocks noChangeArrowheads="1"/>
            </p:cNvSpPr>
            <p:nvPr/>
          </p:nvSpPr>
          <p:spPr bwMode="auto">
            <a:xfrm>
              <a:off x="1220" y="304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12" name="AutoShape 264"/>
            <p:cNvCxnSpPr>
              <a:cxnSpLocks noChangeShapeType="1"/>
              <a:stCxn id="540935" idx="2"/>
              <a:endCxn id="540926" idx="4"/>
            </p:cNvCxnSpPr>
            <p:nvPr/>
          </p:nvCxnSpPr>
          <p:spPr bwMode="auto">
            <a:xfrm flipH="1" flipV="1">
              <a:off x="1170" y="3062"/>
              <a:ext cx="5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7" name="Freeform 265"/>
            <p:cNvSpPr>
              <a:spLocks/>
            </p:cNvSpPr>
            <p:nvPr/>
          </p:nvSpPr>
          <p:spPr bwMode="auto">
            <a:xfrm>
              <a:off x="1347" y="2752"/>
              <a:ext cx="312" cy="229"/>
            </a:xfrm>
            <a:custGeom>
              <a:avLst/>
              <a:gdLst/>
              <a:ahLst/>
              <a:cxnLst>
                <a:cxn ang="0">
                  <a:pos x="312" y="229"/>
                </a:cxn>
                <a:cxn ang="0">
                  <a:pos x="223" y="186"/>
                </a:cxn>
                <a:cxn ang="0">
                  <a:pos x="170" y="126"/>
                </a:cxn>
                <a:cxn ang="0">
                  <a:pos x="156" y="112"/>
                </a:cxn>
                <a:cxn ang="0">
                  <a:pos x="120" y="68"/>
                </a:cxn>
                <a:cxn ang="0">
                  <a:pos x="41" y="1"/>
                </a:cxn>
                <a:cxn ang="0">
                  <a:pos x="0" y="1"/>
                </a:cxn>
              </a:cxnLst>
              <a:rect l="0" t="0" r="r" b="b"/>
              <a:pathLst>
                <a:path w="312" h="229">
                  <a:moveTo>
                    <a:pt x="312" y="229"/>
                  </a:moveTo>
                  <a:cubicBezTo>
                    <a:pt x="287" y="204"/>
                    <a:pt x="256" y="196"/>
                    <a:pt x="223" y="186"/>
                  </a:cubicBezTo>
                  <a:cubicBezTo>
                    <a:pt x="203" y="166"/>
                    <a:pt x="186" y="149"/>
                    <a:pt x="170" y="126"/>
                  </a:cubicBezTo>
                  <a:cubicBezTo>
                    <a:pt x="166" y="121"/>
                    <a:pt x="159" y="118"/>
                    <a:pt x="156" y="112"/>
                  </a:cubicBezTo>
                  <a:cubicBezTo>
                    <a:pt x="147" y="97"/>
                    <a:pt x="135" y="78"/>
                    <a:pt x="120" y="68"/>
                  </a:cubicBezTo>
                  <a:cubicBezTo>
                    <a:pt x="114" y="46"/>
                    <a:pt x="64" y="2"/>
                    <a:pt x="41" y="1"/>
                  </a:cubicBezTo>
                  <a:cubicBezTo>
                    <a:pt x="27" y="0"/>
                    <a:pt x="14" y="1"/>
                    <a:pt x="0" y="1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38" name="Oval 266"/>
            <p:cNvSpPr>
              <a:spLocks noChangeArrowheads="1"/>
            </p:cNvSpPr>
            <p:nvPr/>
          </p:nvSpPr>
          <p:spPr bwMode="auto">
            <a:xfrm flipH="1">
              <a:off x="1243" y="27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15" name="AutoShape 267"/>
            <p:cNvCxnSpPr>
              <a:cxnSpLocks noChangeShapeType="1"/>
              <a:stCxn id="540938" idx="1"/>
              <a:endCxn id="540937" idx="6"/>
            </p:cNvCxnSpPr>
            <p:nvPr/>
          </p:nvCxnSpPr>
          <p:spPr bwMode="auto">
            <a:xfrm>
              <a:off x="1289" y="2729"/>
              <a:ext cx="53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0" name="Oval 268"/>
            <p:cNvSpPr>
              <a:spLocks noChangeArrowheads="1"/>
            </p:cNvSpPr>
            <p:nvPr/>
          </p:nvSpPr>
          <p:spPr bwMode="auto">
            <a:xfrm flipH="1">
              <a:off x="1382" y="283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17" name="AutoShape 269"/>
            <p:cNvCxnSpPr>
              <a:cxnSpLocks noChangeShapeType="1"/>
              <a:stCxn id="540940" idx="1"/>
              <a:endCxn id="540937" idx="4"/>
            </p:cNvCxnSpPr>
            <p:nvPr/>
          </p:nvCxnSpPr>
          <p:spPr bwMode="auto">
            <a:xfrm flipV="1">
              <a:off x="1428" y="2815"/>
              <a:ext cx="39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2" name="Oval 270"/>
            <p:cNvSpPr>
              <a:spLocks noChangeArrowheads="1"/>
            </p:cNvSpPr>
            <p:nvPr/>
          </p:nvSpPr>
          <p:spPr bwMode="auto">
            <a:xfrm flipH="1">
              <a:off x="1484" y="29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19" name="AutoShape 271"/>
            <p:cNvCxnSpPr>
              <a:cxnSpLocks noChangeShapeType="1"/>
              <a:stCxn id="540942" idx="1"/>
              <a:endCxn id="540937" idx="1"/>
            </p:cNvCxnSpPr>
            <p:nvPr/>
          </p:nvCxnSpPr>
          <p:spPr bwMode="auto">
            <a:xfrm flipV="1">
              <a:off x="1530" y="2943"/>
              <a:ext cx="4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4" name="Freeform 272"/>
            <p:cNvSpPr>
              <a:spLocks/>
            </p:cNvSpPr>
            <p:nvPr/>
          </p:nvSpPr>
          <p:spPr bwMode="auto">
            <a:xfrm>
              <a:off x="946" y="2808"/>
              <a:ext cx="944" cy="615"/>
            </a:xfrm>
            <a:custGeom>
              <a:avLst/>
              <a:gdLst/>
              <a:ahLst/>
              <a:cxnLst>
                <a:cxn ang="0">
                  <a:pos x="944" y="0"/>
                </a:cxn>
                <a:cxn ang="0">
                  <a:pos x="624" y="264"/>
                </a:cxn>
                <a:cxn ang="0">
                  <a:pos x="574" y="413"/>
                </a:cxn>
                <a:cxn ang="0">
                  <a:pos x="576" y="492"/>
                </a:cxn>
                <a:cxn ang="0">
                  <a:pos x="519" y="574"/>
                </a:cxn>
                <a:cxn ang="0">
                  <a:pos x="341" y="608"/>
                </a:cxn>
                <a:cxn ang="0">
                  <a:pos x="180" y="533"/>
                </a:cxn>
                <a:cxn ang="0">
                  <a:pos x="125" y="480"/>
                </a:cxn>
                <a:cxn ang="0">
                  <a:pos x="22" y="456"/>
                </a:cxn>
                <a:cxn ang="0">
                  <a:pos x="0" y="425"/>
                </a:cxn>
              </a:cxnLst>
              <a:rect l="0" t="0" r="r" b="b"/>
              <a:pathLst>
                <a:path w="944" h="615">
                  <a:moveTo>
                    <a:pt x="944" y="0"/>
                  </a:moveTo>
                  <a:cubicBezTo>
                    <a:pt x="929" y="21"/>
                    <a:pt x="644" y="247"/>
                    <a:pt x="624" y="264"/>
                  </a:cubicBezTo>
                  <a:cubicBezTo>
                    <a:pt x="569" y="339"/>
                    <a:pt x="582" y="375"/>
                    <a:pt x="574" y="413"/>
                  </a:cubicBezTo>
                  <a:cubicBezTo>
                    <a:pt x="571" y="427"/>
                    <a:pt x="586" y="481"/>
                    <a:pt x="576" y="492"/>
                  </a:cubicBezTo>
                  <a:cubicBezTo>
                    <a:pt x="542" y="531"/>
                    <a:pt x="570" y="563"/>
                    <a:pt x="519" y="574"/>
                  </a:cubicBezTo>
                  <a:cubicBezTo>
                    <a:pt x="479" y="582"/>
                    <a:pt x="397" y="615"/>
                    <a:pt x="341" y="608"/>
                  </a:cubicBezTo>
                  <a:cubicBezTo>
                    <a:pt x="285" y="601"/>
                    <a:pt x="216" y="554"/>
                    <a:pt x="180" y="533"/>
                  </a:cubicBezTo>
                  <a:cubicBezTo>
                    <a:pt x="159" y="532"/>
                    <a:pt x="141" y="490"/>
                    <a:pt x="125" y="480"/>
                  </a:cubicBezTo>
                  <a:cubicBezTo>
                    <a:pt x="92" y="459"/>
                    <a:pt x="61" y="458"/>
                    <a:pt x="22" y="456"/>
                  </a:cubicBezTo>
                  <a:cubicBezTo>
                    <a:pt x="18" y="452"/>
                    <a:pt x="0" y="429"/>
                    <a:pt x="0" y="425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45" name="Oval 273"/>
            <p:cNvSpPr>
              <a:spLocks noChangeArrowheads="1"/>
            </p:cNvSpPr>
            <p:nvPr/>
          </p:nvSpPr>
          <p:spPr bwMode="auto">
            <a:xfrm flipH="1">
              <a:off x="856" y="326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22" name="AutoShape 274"/>
            <p:cNvCxnSpPr>
              <a:cxnSpLocks noChangeShapeType="1"/>
              <a:stCxn id="540945" idx="1"/>
              <a:endCxn id="540944" idx="9"/>
            </p:cNvCxnSpPr>
            <p:nvPr/>
          </p:nvCxnSpPr>
          <p:spPr bwMode="auto">
            <a:xfrm flipV="1">
              <a:off x="902" y="3233"/>
              <a:ext cx="39" cy="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7" name="Oval 275"/>
            <p:cNvSpPr>
              <a:spLocks noChangeArrowheads="1"/>
            </p:cNvSpPr>
            <p:nvPr/>
          </p:nvSpPr>
          <p:spPr bwMode="auto">
            <a:xfrm flipH="1">
              <a:off x="955" y="332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24" name="AutoShape 276"/>
            <p:cNvCxnSpPr>
              <a:cxnSpLocks noChangeShapeType="1"/>
              <a:stCxn id="540947" idx="1"/>
              <a:endCxn id="540944" idx="7"/>
            </p:cNvCxnSpPr>
            <p:nvPr/>
          </p:nvCxnSpPr>
          <p:spPr bwMode="auto">
            <a:xfrm flipV="1">
              <a:off x="1001" y="3288"/>
              <a:ext cx="65" cy="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9" name="Oval 277"/>
            <p:cNvSpPr>
              <a:spLocks noChangeArrowheads="1"/>
            </p:cNvSpPr>
            <p:nvPr/>
          </p:nvSpPr>
          <p:spPr bwMode="auto">
            <a:xfrm flipH="1">
              <a:off x="1066" y="3387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26" name="AutoShape 278"/>
            <p:cNvCxnSpPr>
              <a:cxnSpLocks noChangeShapeType="1"/>
              <a:stCxn id="540949" idx="1"/>
              <a:endCxn id="540944" idx="6"/>
            </p:cNvCxnSpPr>
            <p:nvPr/>
          </p:nvCxnSpPr>
          <p:spPr bwMode="auto">
            <a:xfrm flipV="1">
              <a:off x="1112" y="3341"/>
              <a:ext cx="9" cy="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1" name="Freeform 279"/>
            <p:cNvSpPr>
              <a:spLocks/>
            </p:cNvSpPr>
            <p:nvPr/>
          </p:nvSpPr>
          <p:spPr bwMode="auto">
            <a:xfrm>
              <a:off x="1440" y="3372"/>
              <a:ext cx="334" cy="59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9" y="36"/>
                </a:cxn>
                <a:cxn ang="0">
                  <a:pos x="15" y="53"/>
                </a:cxn>
                <a:cxn ang="0">
                  <a:pos x="10" y="70"/>
                </a:cxn>
                <a:cxn ang="0">
                  <a:pos x="19" y="180"/>
                </a:cxn>
                <a:cxn ang="0">
                  <a:pos x="58" y="248"/>
                </a:cxn>
                <a:cxn ang="0">
                  <a:pos x="159" y="356"/>
                </a:cxn>
                <a:cxn ang="0">
                  <a:pos x="197" y="382"/>
                </a:cxn>
                <a:cxn ang="0">
                  <a:pos x="221" y="401"/>
                </a:cxn>
                <a:cxn ang="0">
                  <a:pos x="231" y="413"/>
                </a:cxn>
                <a:cxn ang="0">
                  <a:pos x="240" y="449"/>
                </a:cxn>
                <a:cxn ang="0">
                  <a:pos x="247" y="454"/>
                </a:cxn>
                <a:cxn ang="0">
                  <a:pos x="257" y="471"/>
                </a:cxn>
                <a:cxn ang="0">
                  <a:pos x="298" y="526"/>
                </a:cxn>
                <a:cxn ang="0">
                  <a:pos x="324" y="579"/>
                </a:cxn>
              </a:cxnLst>
              <a:rect l="0" t="0" r="r" b="b"/>
              <a:pathLst>
                <a:path w="324" h="579">
                  <a:moveTo>
                    <a:pt x="43" y="0"/>
                  </a:moveTo>
                  <a:cubicBezTo>
                    <a:pt x="33" y="11"/>
                    <a:pt x="28" y="24"/>
                    <a:pt x="19" y="36"/>
                  </a:cubicBezTo>
                  <a:cubicBezTo>
                    <a:pt x="18" y="42"/>
                    <a:pt x="17" y="47"/>
                    <a:pt x="15" y="53"/>
                  </a:cubicBezTo>
                  <a:cubicBezTo>
                    <a:pt x="13" y="59"/>
                    <a:pt x="10" y="70"/>
                    <a:pt x="10" y="70"/>
                  </a:cubicBezTo>
                  <a:cubicBezTo>
                    <a:pt x="11" y="112"/>
                    <a:pt x="0" y="146"/>
                    <a:pt x="19" y="180"/>
                  </a:cubicBezTo>
                  <a:cubicBezTo>
                    <a:pt x="25" y="203"/>
                    <a:pt x="38" y="234"/>
                    <a:pt x="58" y="248"/>
                  </a:cubicBezTo>
                  <a:cubicBezTo>
                    <a:pt x="76" y="280"/>
                    <a:pt x="127" y="336"/>
                    <a:pt x="159" y="356"/>
                  </a:cubicBezTo>
                  <a:cubicBezTo>
                    <a:pt x="169" y="374"/>
                    <a:pt x="177" y="380"/>
                    <a:pt x="197" y="382"/>
                  </a:cubicBezTo>
                  <a:cubicBezTo>
                    <a:pt x="206" y="387"/>
                    <a:pt x="221" y="401"/>
                    <a:pt x="221" y="401"/>
                  </a:cubicBezTo>
                  <a:cubicBezTo>
                    <a:pt x="226" y="418"/>
                    <a:pt x="218" y="398"/>
                    <a:pt x="231" y="413"/>
                  </a:cubicBezTo>
                  <a:cubicBezTo>
                    <a:pt x="238" y="422"/>
                    <a:pt x="234" y="439"/>
                    <a:pt x="240" y="449"/>
                  </a:cubicBezTo>
                  <a:cubicBezTo>
                    <a:pt x="242" y="451"/>
                    <a:pt x="245" y="452"/>
                    <a:pt x="247" y="454"/>
                  </a:cubicBezTo>
                  <a:cubicBezTo>
                    <a:pt x="257" y="464"/>
                    <a:pt x="247" y="459"/>
                    <a:pt x="257" y="471"/>
                  </a:cubicBezTo>
                  <a:cubicBezTo>
                    <a:pt x="271" y="489"/>
                    <a:pt x="286" y="506"/>
                    <a:pt x="298" y="526"/>
                  </a:cubicBezTo>
                  <a:cubicBezTo>
                    <a:pt x="307" y="541"/>
                    <a:pt x="324" y="561"/>
                    <a:pt x="324" y="579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2" name="Oval 280"/>
            <p:cNvSpPr>
              <a:spLocks noChangeArrowheads="1"/>
            </p:cNvSpPr>
            <p:nvPr/>
          </p:nvSpPr>
          <p:spPr bwMode="auto">
            <a:xfrm flipH="1">
              <a:off x="1190" y="34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29" name="AutoShape 281"/>
            <p:cNvCxnSpPr>
              <a:cxnSpLocks noChangeShapeType="1"/>
              <a:stCxn id="540952" idx="1"/>
              <a:endCxn id="540944" idx="5"/>
            </p:cNvCxnSpPr>
            <p:nvPr/>
          </p:nvCxnSpPr>
          <p:spPr bwMode="auto">
            <a:xfrm flipV="1">
              <a:off x="1236" y="3421"/>
              <a:ext cx="51" cy="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4" name="Oval 282"/>
            <p:cNvSpPr>
              <a:spLocks noChangeArrowheads="1"/>
            </p:cNvSpPr>
            <p:nvPr/>
          </p:nvSpPr>
          <p:spPr bwMode="auto">
            <a:xfrm>
              <a:off x="1499" y="356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5" name="Oval 283"/>
            <p:cNvSpPr>
              <a:spLocks noChangeArrowheads="1"/>
            </p:cNvSpPr>
            <p:nvPr/>
          </p:nvSpPr>
          <p:spPr bwMode="auto">
            <a:xfrm>
              <a:off x="1608" y="366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32" name="AutoShape 284"/>
            <p:cNvCxnSpPr>
              <a:cxnSpLocks noChangeShapeType="1"/>
              <a:stCxn id="540954" idx="3"/>
              <a:endCxn id="540951" idx="5"/>
            </p:cNvCxnSpPr>
            <p:nvPr/>
          </p:nvCxnSpPr>
          <p:spPr bwMode="auto">
            <a:xfrm flipH="1">
              <a:off x="1495" y="3610"/>
              <a:ext cx="12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33" name="AutoShape 285"/>
            <p:cNvCxnSpPr>
              <a:cxnSpLocks noChangeShapeType="1"/>
              <a:stCxn id="540955" idx="3"/>
              <a:endCxn id="540951" idx="6"/>
            </p:cNvCxnSpPr>
            <p:nvPr/>
          </p:nvCxnSpPr>
          <p:spPr bwMode="auto">
            <a:xfrm flipH="1">
              <a:off x="1604" y="3713"/>
              <a:ext cx="12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8" name="Oval 286"/>
            <p:cNvSpPr>
              <a:spLocks noChangeArrowheads="1"/>
            </p:cNvSpPr>
            <p:nvPr/>
          </p:nvSpPr>
          <p:spPr bwMode="auto">
            <a:xfrm>
              <a:off x="1714" y="37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35" name="AutoShape 287"/>
            <p:cNvCxnSpPr>
              <a:cxnSpLocks noChangeShapeType="1"/>
              <a:stCxn id="540958" idx="2"/>
              <a:endCxn id="540951" idx="9"/>
            </p:cNvCxnSpPr>
            <p:nvPr/>
          </p:nvCxnSpPr>
          <p:spPr bwMode="auto">
            <a:xfrm flipH="1">
              <a:off x="1678" y="3784"/>
              <a:ext cx="36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0" name="Oval 288"/>
            <p:cNvSpPr>
              <a:spLocks noChangeArrowheads="1"/>
            </p:cNvSpPr>
            <p:nvPr/>
          </p:nvSpPr>
          <p:spPr bwMode="auto">
            <a:xfrm flipH="1">
              <a:off x="1392" y="356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37" name="AutoShape 289"/>
            <p:cNvCxnSpPr>
              <a:cxnSpLocks noChangeShapeType="1"/>
              <a:stCxn id="540960" idx="1"/>
              <a:endCxn id="540951" idx="4"/>
            </p:cNvCxnSpPr>
            <p:nvPr/>
          </p:nvCxnSpPr>
          <p:spPr bwMode="auto">
            <a:xfrm flipV="1">
              <a:off x="1438" y="3558"/>
              <a:ext cx="17" cy="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2" name="Oval 290"/>
            <p:cNvSpPr>
              <a:spLocks noChangeArrowheads="1"/>
            </p:cNvSpPr>
            <p:nvPr/>
          </p:nvSpPr>
          <p:spPr bwMode="auto">
            <a:xfrm>
              <a:off x="1809" y="3865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39" name="AutoShape 291"/>
            <p:cNvCxnSpPr>
              <a:cxnSpLocks noChangeShapeType="1"/>
              <a:stCxn id="540962" idx="2"/>
              <a:endCxn id="540951" idx="13"/>
            </p:cNvCxnSpPr>
            <p:nvPr/>
          </p:nvCxnSpPr>
          <p:spPr bwMode="auto">
            <a:xfrm flipH="1">
              <a:off x="1747" y="3893"/>
              <a:ext cx="6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4" name="Oval 292"/>
            <p:cNvSpPr>
              <a:spLocks noChangeArrowheads="1"/>
            </p:cNvSpPr>
            <p:nvPr/>
          </p:nvSpPr>
          <p:spPr bwMode="auto">
            <a:xfrm flipH="1">
              <a:off x="1757" y="35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41" name="AutoShape 293"/>
            <p:cNvCxnSpPr>
              <a:cxnSpLocks noChangeShapeType="1"/>
              <a:stCxn id="540964" idx="1"/>
              <a:endCxn id="540968" idx="4"/>
            </p:cNvCxnSpPr>
            <p:nvPr/>
          </p:nvCxnSpPr>
          <p:spPr bwMode="auto">
            <a:xfrm flipV="1">
              <a:off x="1803" y="3473"/>
              <a:ext cx="29" cy="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6" name="Oval 294"/>
            <p:cNvSpPr>
              <a:spLocks noChangeArrowheads="1"/>
            </p:cNvSpPr>
            <p:nvPr/>
          </p:nvSpPr>
          <p:spPr bwMode="auto">
            <a:xfrm>
              <a:off x="1861" y="398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43" name="AutoShape 295"/>
            <p:cNvCxnSpPr>
              <a:cxnSpLocks noChangeShapeType="1"/>
              <a:stCxn id="540966" idx="2"/>
              <a:endCxn id="540951" idx="14"/>
            </p:cNvCxnSpPr>
            <p:nvPr/>
          </p:nvCxnSpPr>
          <p:spPr bwMode="auto">
            <a:xfrm flipH="1" flipV="1">
              <a:off x="1774" y="3975"/>
              <a:ext cx="87" cy="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8" name="Freeform 296"/>
            <p:cNvSpPr>
              <a:spLocks/>
            </p:cNvSpPr>
            <p:nvPr/>
          </p:nvSpPr>
          <p:spPr bwMode="auto">
            <a:xfrm>
              <a:off x="1647" y="2816"/>
              <a:ext cx="1478" cy="787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60" y="175"/>
                </a:cxn>
                <a:cxn ang="0">
                  <a:pos x="5" y="264"/>
                </a:cxn>
                <a:cxn ang="0">
                  <a:pos x="89" y="530"/>
                </a:cxn>
                <a:cxn ang="0">
                  <a:pos x="190" y="657"/>
                </a:cxn>
                <a:cxn ang="0">
                  <a:pos x="307" y="679"/>
                </a:cxn>
                <a:cxn ang="0">
                  <a:pos x="384" y="667"/>
                </a:cxn>
                <a:cxn ang="0">
                  <a:pos x="432" y="780"/>
                </a:cxn>
                <a:cxn ang="0">
                  <a:pos x="574" y="708"/>
                </a:cxn>
                <a:cxn ang="0">
                  <a:pos x="866" y="640"/>
                </a:cxn>
                <a:cxn ang="0">
                  <a:pos x="924" y="633"/>
                </a:cxn>
                <a:cxn ang="0">
                  <a:pos x="965" y="631"/>
                </a:cxn>
                <a:cxn ang="0">
                  <a:pos x="1020" y="631"/>
                </a:cxn>
                <a:cxn ang="0">
                  <a:pos x="1051" y="530"/>
                </a:cxn>
                <a:cxn ang="0">
                  <a:pos x="1080" y="514"/>
                </a:cxn>
                <a:cxn ang="0">
                  <a:pos x="1116" y="491"/>
                </a:cxn>
                <a:cxn ang="0">
                  <a:pos x="1178" y="520"/>
                </a:cxn>
                <a:cxn ang="0">
                  <a:pos x="1214" y="544"/>
                </a:cxn>
                <a:cxn ang="0">
                  <a:pos x="1260" y="559"/>
                </a:cxn>
                <a:cxn ang="0">
                  <a:pos x="1313" y="568"/>
                </a:cxn>
                <a:cxn ang="0">
                  <a:pos x="1368" y="564"/>
                </a:cxn>
                <a:cxn ang="0">
                  <a:pos x="1418" y="619"/>
                </a:cxn>
                <a:cxn ang="0">
                  <a:pos x="1478" y="628"/>
                </a:cxn>
              </a:cxnLst>
              <a:rect l="0" t="0" r="r" b="b"/>
              <a:pathLst>
                <a:path w="1478" h="787">
                  <a:moveTo>
                    <a:pt x="254" y="0"/>
                  </a:moveTo>
                  <a:cubicBezTo>
                    <a:pt x="222" y="32"/>
                    <a:pt x="101" y="131"/>
                    <a:pt x="60" y="175"/>
                  </a:cubicBezTo>
                  <a:cubicBezTo>
                    <a:pt x="19" y="219"/>
                    <a:pt x="0" y="205"/>
                    <a:pt x="5" y="264"/>
                  </a:cubicBezTo>
                  <a:cubicBezTo>
                    <a:pt x="10" y="323"/>
                    <a:pt x="58" y="465"/>
                    <a:pt x="89" y="530"/>
                  </a:cubicBezTo>
                  <a:cubicBezTo>
                    <a:pt x="120" y="595"/>
                    <a:pt x="154" y="632"/>
                    <a:pt x="190" y="657"/>
                  </a:cubicBezTo>
                  <a:cubicBezTo>
                    <a:pt x="226" y="682"/>
                    <a:pt x="275" y="677"/>
                    <a:pt x="307" y="679"/>
                  </a:cubicBezTo>
                  <a:cubicBezTo>
                    <a:pt x="339" y="681"/>
                    <a:pt x="363" y="650"/>
                    <a:pt x="384" y="667"/>
                  </a:cubicBezTo>
                  <a:cubicBezTo>
                    <a:pt x="405" y="684"/>
                    <a:pt x="400" y="773"/>
                    <a:pt x="432" y="780"/>
                  </a:cubicBezTo>
                  <a:cubicBezTo>
                    <a:pt x="464" y="787"/>
                    <a:pt x="502" y="731"/>
                    <a:pt x="574" y="708"/>
                  </a:cubicBezTo>
                  <a:cubicBezTo>
                    <a:pt x="646" y="685"/>
                    <a:pt x="808" y="653"/>
                    <a:pt x="866" y="640"/>
                  </a:cubicBezTo>
                  <a:cubicBezTo>
                    <a:pt x="876" y="640"/>
                    <a:pt x="924" y="633"/>
                    <a:pt x="924" y="633"/>
                  </a:cubicBezTo>
                  <a:cubicBezTo>
                    <a:pt x="935" y="633"/>
                    <a:pt x="949" y="633"/>
                    <a:pt x="965" y="631"/>
                  </a:cubicBezTo>
                  <a:cubicBezTo>
                    <a:pt x="975" y="620"/>
                    <a:pt x="1008" y="641"/>
                    <a:pt x="1020" y="631"/>
                  </a:cubicBezTo>
                  <a:cubicBezTo>
                    <a:pt x="1028" y="624"/>
                    <a:pt x="1045" y="532"/>
                    <a:pt x="1051" y="530"/>
                  </a:cubicBezTo>
                  <a:cubicBezTo>
                    <a:pt x="1061" y="526"/>
                    <a:pt x="1073" y="522"/>
                    <a:pt x="1080" y="514"/>
                  </a:cubicBezTo>
                  <a:cubicBezTo>
                    <a:pt x="1090" y="503"/>
                    <a:pt x="1103" y="495"/>
                    <a:pt x="1116" y="491"/>
                  </a:cubicBezTo>
                  <a:cubicBezTo>
                    <a:pt x="1135" y="490"/>
                    <a:pt x="1164" y="518"/>
                    <a:pt x="1178" y="520"/>
                  </a:cubicBezTo>
                  <a:cubicBezTo>
                    <a:pt x="1194" y="529"/>
                    <a:pt x="1200" y="538"/>
                    <a:pt x="1214" y="544"/>
                  </a:cubicBezTo>
                  <a:cubicBezTo>
                    <a:pt x="1239" y="550"/>
                    <a:pt x="1234" y="556"/>
                    <a:pt x="1260" y="559"/>
                  </a:cubicBezTo>
                  <a:cubicBezTo>
                    <a:pt x="1276" y="563"/>
                    <a:pt x="1295" y="567"/>
                    <a:pt x="1313" y="568"/>
                  </a:cubicBezTo>
                  <a:cubicBezTo>
                    <a:pt x="1331" y="569"/>
                    <a:pt x="1351" y="556"/>
                    <a:pt x="1368" y="564"/>
                  </a:cubicBezTo>
                  <a:cubicBezTo>
                    <a:pt x="1385" y="572"/>
                    <a:pt x="1400" y="608"/>
                    <a:pt x="1418" y="619"/>
                  </a:cubicBezTo>
                  <a:cubicBezTo>
                    <a:pt x="1436" y="630"/>
                    <a:pt x="1466" y="626"/>
                    <a:pt x="1478" y="628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69" name="Freeform 297"/>
            <p:cNvSpPr>
              <a:spLocks/>
            </p:cNvSpPr>
            <p:nvPr/>
          </p:nvSpPr>
          <p:spPr bwMode="auto">
            <a:xfrm>
              <a:off x="2074" y="3588"/>
              <a:ext cx="509" cy="5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74"/>
                </a:cxn>
                <a:cxn ang="0">
                  <a:pos x="58" y="123"/>
                </a:cxn>
                <a:cxn ang="0">
                  <a:pos x="103" y="218"/>
                </a:cxn>
                <a:cxn ang="0">
                  <a:pos x="135" y="256"/>
                </a:cxn>
                <a:cxn ang="0">
                  <a:pos x="149" y="262"/>
                </a:cxn>
                <a:cxn ang="0">
                  <a:pos x="178" y="286"/>
                </a:cxn>
                <a:cxn ang="0">
                  <a:pos x="219" y="325"/>
                </a:cxn>
                <a:cxn ang="0">
                  <a:pos x="245" y="342"/>
                </a:cxn>
                <a:cxn ang="0">
                  <a:pos x="300" y="385"/>
                </a:cxn>
                <a:cxn ang="0">
                  <a:pos x="353" y="422"/>
                </a:cxn>
                <a:cxn ang="0">
                  <a:pos x="372" y="444"/>
                </a:cxn>
                <a:cxn ang="0">
                  <a:pos x="411" y="452"/>
                </a:cxn>
                <a:cxn ang="0">
                  <a:pos x="432" y="456"/>
                </a:cxn>
                <a:cxn ang="0">
                  <a:pos x="456" y="476"/>
                </a:cxn>
                <a:cxn ang="0">
                  <a:pos x="483" y="504"/>
                </a:cxn>
                <a:cxn ang="0">
                  <a:pos x="509" y="543"/>
                </a:cxn>
              </a:cxnLst>
              <a:rect l="0" t="0" r="r" b="b"/>
              <a:pathLst>
                <a:path w="509" h="543">
                  <a:moveTo>
                    <a:pt x="0" y="0"/>
                  </a:moveTo>
                  <a:cubicBezTo>
                    <a:pt x="5" y="29"/>
                    <a:pt x="20" y="51"/>
                    <a:pt x="39" y="74"/>
                  </a:cubicBezTo>
                  <a:cubicBezTo>
                    <a:pt x="44" y="91"/>
                    <a:pt x="47" y="107"/>
                    <a:pt x="58" y="123"/>
                  </a:cubicBezTo>
                  <a:cubicBezTo>
                    <a:pt x="64" y="151"/>
                    <a:pt x="88" y="192"/>
                    <a:pt x="103" y="218"/>
                  </a:cubicBezTo>
                  <a:cubicBezTo>
                    <a:pt x="112" y="233"/>
                    <a:pt x="117" y="251"/>
                    <a:pt x="135" y="256"/>
                  </a:cubicBezTo>
                  <a:cubicBezTo>
                    <a:pt x="136" y="257"/>
                    <a:pt x="148" y="262"/>
                    <a:pt x="149" y="262"/>
                  </a:cubicBezTo>
                  <a:cubicBezTo>
                    <a:pt x="159" y="269"/>
                    <a:pt x="166" y="283"/>
                    <a:pt x="178" y="286"/>
                  </a:cubicBezTo>
                  <a:cubicBezTo>
                    <a:pt x="190" y="301"/>
                    <a:pt x="204" y="316"/>
                    <a:pt x="219" y="325"/>
                  </a:cubicBezTo>
                  <a:cubicBezTo>
                    <a:pt x="227" y="331"/>
                    <a:pt x="245" y="342"/>
                    <a:pt x="245" y="342"/>
                  </a:cubicBezTo>
                  <a:cubicBezTo>
                    <a:pt x="256" y="357"/>
                    <a:pt x="283" y="378"/>
                    <a:pt x="300" y="385"/>
                  </a:cubicBezTo>
                  <a:cubicBezTo>
                    <a:pt x="309" y="394"/>
                    <a:pt x="341" y="418"/>
                    <a:pt x="353" y="422"/>
                  </a:cubicBezTo>
                  <a:cubicBezTo>
                    <a:pt x="365" y="431"/>
                    <a:pt x="360" y="434"/>
                    <a:pt x="372" y="444"/>
                  </a:cubicBezTo>
                  <a:cubicBezTo>
                    <a:pt x="382" y="449"/>
                    <a:pt x="401" y="450"/>
                    <a:pt x="411" y="452"/>
                  </a:cubicBezTo>
                  <a:cubicBezTo>
                    <a:pt x="421" y="454"/>
                    <a:pt x="425" y="452"/>
                    <a:pt x="432" y="456"/>
                  </a:cubicBezTo>
                  <a:cubicBezTo>
                    <a:pt x="439" y="460"/>
                    <a:pt x="447" y="468"/>
                    <a:pt x="456" y="476"/>
                  </a:cubicBezTo>
                  <a:cubicBezTo>
                    <a:pt x="469" y="484"/>
                    <a:pt x="473" y="494"/>
                    <a:pt x="483" y="504"/>
                  </a:cubicBezTo>
                  <a:cubicBezTo>
                    <a:pt x="487" y="513"/>
                    <a:pt x="496" y="543"/>
                    <a:pt x="509" y="543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0" name="Oval 298"/>
            <p:cNvSpPr>
              <a:spLocks noChangeArrowheads="1"/>
            </p:cNvSpPr>
            <p:nvPr/>
          </p:nvSpPr>
          <p:spPr bwMode="auto">
            <a:xfrm>
              <a:off x="2584" y="34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1" name="Oval 299"/>
            <p:cNvSpPr>
              <a:spLocks noChangeArrowheads="1"/>
            </p:cNvSpPr>
            <p:nvPr/>
          </p:nvSpPr>
          <p:spPr bwMode="auto">
            <a:xfrm>
              <a:off x="2681" y="354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48" name="AutoShape 300"/>
            <p:cNvCxnSpPr>
              <a:cxnSpLocks noChangeShapeType="1"/>
              <a:stCxn id="540970" idx="0"/>
              <a:endCxn id="540968" idx="11"/>
            </p:cNvCxnSpPr>
            <p:nvPr/>
          </p:nvCxnSpPr>
          <p:spPr bwMode="auto">
            <a:xfrm flipV="1">
              <a:off x="2612" y="3452"/>
              <a:ext cx="0" cy="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49" name="AutoShape 301"/>
            <p:cNvCxnSpPr>
              <a:cxnSpLocks noChangeShapeType="1"/>
              <a:stCxn id="540971" idx="1"/>
              <a:endCxn id="540968" idx="12"/>
            </p:cNvCxnSpPr>
            <p:nvPr/>
          </p:nvCxnSpPr>
          <p:spPr bwMode="auto">
            <a:xfrm flipH="1" flipV="1">
              <a:off x="2672" y="3447"/>
              <a:ext cx="17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4" name="Oval 302"/>
            <p:cNvSpPr>
              <a:spLocks noChangeArrowheads="1"/>
            </p:cNvSpPr>
            <p:nvPr/>
          </p:nvSpPr>
          <p:spPr bwMode="auto">
            <a:xfrm>
              <a:off x="2720" y="336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51" name="AutoShape 303"/>
            <p:cNvCxnSpPr>
              <a:cxnSpLocks noChangeShapeType="1"/>
              <a:stCxn id="540974" idx="1"/>
              <a:endCxn id="540968" idx="13"/>
            </p:cNvCxnSpPr>
            <p:nvPr/>
          </p:nvCxnSpPr>
          <p:spPr bwMode="auto">
            <a:xfrm flipH="1" flipV="1">
              <a:off x="2703" y="3346"/>
              <a:ext cx="25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6" name="Oval 304"/>
            <p:cNvSpPr>
              <a:spLocks noChangeArrowheads="1"/>
            </p:cNvSpPr>
            <p:nvPr/>
          </p:nvSpPr>
          <p:spPr bwMode="auto">
            <a:xfrm flipH="1">
              <a:off x="2464" y="339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53" name="AutoShape 305"/>
            <p:cNvCxnSpPr>
              <a:cxnSpLocks noChangeShapeType="1"/>
              <a:stCxn id="540976" idx="2"/>
              <a:endCxn id="540968" idx="10"/>
            </p:cNvCxnSpPr>
            <p:nvPr/>
          </p:nvCxnSpPr>
          <p:spPr bwMode="auto">
            <a:xfrm>
              <a:off x="2518" y="3419"/>
              <a:ext cx="53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8" name="Oval 306"/>
            <p:cNvSpPr>
              <a:spLocks noChangeArrowheads="1"/>
            </p:cNvSpPr>
            <p:nvPr/>
          </p:nvSpPr>
          <p:spPr bwMode="auto">
            <a:xfrm>
              <a:off x="2826" y="34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55" name="AutoShape 307"/>
            <p:cNvCxnSpPr>
              <a:cxnSpLocks noChangeShapeType="1"/>
              <a:stCxn id="540978" idx="0"/>
              <a:endCxn id="540968" idx="16"/>
            </p:cNvCxnSpPr>
            <p:nvPr/>
          </p:nvCxnSpPr>
          <p:spPr bwMode="auto">
            <a:xfrm flipH="1" flipV="1">
              <a:off x="2830" y="3336"/>
              <a:ext cx="23" cy="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0" name="Oval 308"/>
            <p:cNvSpPr>
              <a:spLocks noChangeArrowheads="1"/>
            </p:cNvSpPr>
            <p:nvPr/>
          </p:nvSpPr>
          <p:spPr bwMode="auto">
            <a:xfrm>
              <a:off x="2913" y="32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57" name="AutoShape 309"/>
            <p:cNvCxnSpPr>
              <a:cxnSpLocks noChangeShapeType="1"/>
              <a:stCxn id="540980" idx="4"/>
              <a:endCxn id="540968" idx="18"/>
            </p:cNvCxnSpPr>
            <p:nvPr/>
          </p:nvCxnSpPr>
          <p:spPr bwMode="auto">
            <a:xfrm flipH="1">
              <a:off x="2912" y="3306"/>
              <a:ext cx="28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2" name="Oval 310"/>
            <p:cNvSpPr>
              <a:spLocks noChangeArrowheads="1"/>
            </p:cNvSpPr>
            <p:nvPr/>
          </p:nvSpPr>
          <p:spPr bwMode="auto">
            <a:xfrm>
              <a:off x="3019" y="33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59" name="AutoShape 311"/>
            <p:cNvCxnSpPr>
              <a:cxnSpLocks noChangeShapeType="1"/>
              <a:stCxn id="540982" idx="3"/>
              <a:endCxn id="540968" idx="20"/>
            </p:cNvCxnSpPr>
            <p:nvPr/>
          </p:nvCxnSpPr>
          <p:spPr bwMode="auto">
            <a:xfrm flipH="1">
              <a:off x="3020" y="3360"/>
              <a:ext cx="7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4" name="Oval 312"/>
            <p:cNvSpPr>
              <a:spLocks noChangeArrowheads="1"/>
            </p:cNvSpPr>
            <p:nvPr/>
          </p:nvSpPr>
          <p:spPr bwMode="auto">
            <a:xfrm>
              <a:off x="3113" y="3356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61" name="AutoShape 313"/>
            <p:cNvCxnSpPr>
              <a:cxnSpLocks noChangeShapeType="1"/>
              <a:stCxn id="540984" idx="3"/>
              <a:endCxn id="540968" idx="21"/>
            </p:cNvCxnSpPr>
            <p:nvPr/>
          </p:nvCxnSpPr>
          <p:spPr bwMode="auto">
            <a:xfrm flipH="1">
              <a:off x="3070" y="3404"/>
              <a:ext cx="51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6" name="Oval 314"/>
            <p:cNvSpPr>
              <a:spLocks noChangeArrowheads="1"/>
            </p:cNvSpPr>
            <p:nvPr/>
          </p:nvSpPr>
          <p:spPr bwMode="auto">
            <a:xfrm>
              <a:off x="3207" y="34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63" name="AutoShape 315"/>
            <p:cNvCxnSpPr>
              <a:cxnSpLocks noChangeShapeType="1"/>
              <a:stCxn id="540986" idx="2"/>
              <a:endCxn id="540968" idx="22"/>
            </p:cNvCxnSpPr>
            <p:nvPr/>
          </p:nvCxnSpPr>
          <p:spPr bwMode="auto">
            <a:xfrm flipH="1">
              <a:off x="3130" y="3437"/>
              <a:ext cx="77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8" name="Oval 316"/>
            <p:cNvSpPr>
              <a:spLocks noChangeArrowheads="1"/>
            </p:cNvSpPr>
            <p:nvPr/>
          </p:nvSpPr>
          <p:spPr bwMode="auto">
            <a:xfrm>
              <a:off x="2925" y="347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65" name="AutoShape 317"/>
            <p:cNvCxnSpPr>
              <a:cxnSpLocks noChangeShapeType="1"/>
              <a:stCxn id="540988" idx="0"/>
              <a:endCxn id="540968" idx="19"/>
            </p:cNvCxnSpPr>
            <p:nvPr/>
          </p:nvCxnSpPr>
          <p:spPr bwMode="auto">
            <a:xfrm flipV="1">
              <a:off x="2952" y="3384"/>
              <a:ext cx="13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66" name="AutoShape 318"/>
            <p:cNvCxnSpPr>
              <a:cxnSpLocks noChangeShapeType="1"/>
            </p:cNvCxnSpPr>
            <p:nvPr/>
          </p:nvCxnSpPr>
          <p:spPr bwMode="auto">
            <a:xfrm flipH="1">
              <a:off x="2411" y="3932"/>
              <a:ext cx="19" cy="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1" name="Oval 319"/>
            <p:cNvSpPr>
              <a:spLocks noChangeArrowheads="1"/>
            </p:cNvSpPr>
            <p:nvPr/>
          </p:nvSpPr>
          <p:spPr bwMode="auto">
            <a:xfrm>
              <a:off x="2631" y="405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68" name="AutoShape 320"/>
            <p:cNvCxnSpPr>
              <a:cxnSpLocks noChangeShapeType="1"/>
              <a:stCxn id="540991" idx="3"/>
              <a:endCxn id="540969" idx="16"/>
            </p:cNvCxnSpPr>
            <p:nvPr/>
          </p:nvCxnSpPr>
          <p:spPr bwMode="auto">
            <a:xfrm flipH="1">
              <a:off x="2583" y="4106"/>
              <a:ext cx="56" cy="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3" name="Oval 321"/>
            <p:cNvSpPr>
              <a:spLocks noChangeArrowheads="1"/>
            </p:cNvSpPr>
            <p:nvPr/>
          </p:nvSpPr>
          <p:spPr bwMode="auto">
            <a:xfrm flipH="1">
              <a:off x="2545" y="3984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70" name="AutoShape 322"/>
            <p:cNvCxnSpPr>
              <a:cxnSpLocks noChangeShapeType="1"/>
              <a:stCxn id="540993" idx="4"/>
              <a:endCxn id="540969" idx="15"/>
            </p:cNvCxnSpPr>
            <p:nvPr/>
          </p:nvCxnSpPr>
          <p:spPr bwMode="auto">
            <a:xfrm flipH="1">
              <a:off x="2557" y="4039"/>
              <a:ext cx="15" cy="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5" name="Oval 323"/>
            <p:cNvSpPr>
              <a:spLocks noChangeArrowheads="1"/>
            </p:cNvSpPr>
            <p:nvPr/>
          </p:nvSpPr>
          <p:spPr bwMode="auto">
            <a:xfrm>
              <a:off x="2409" y="387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72" name="AutoShape 324"/>
            <p:cNvCxnSpPr>
              <a:cxnSpLocks noChangeShapeType="1"/>
              <a:stCxn id="540995" idx="5"/>
            </p:cNvCxnSpPr>
            <p:nvPr/>
          </p:nvCxnSpPr>
          <p:spPr bwMode="auto">
            <a:xfrm flipH="1">
              <a:off x="2448" y="3921"/>
              <a:ext cx="7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7" name="Oval 325"/>
            <p:cNvSpPr>
              <a:spLocks noChangeArrowheads="1"/>
            </p:cNvSpPr>
            <p:nvPr/>
          </p:nvSpPr>
          <p:spPr bwMode="auto">
            <a:xfrm>
              <a:off x="2170" y="36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98" name="Oval 326"/>
            <p:cNvSpPr>
              <a:spLocks noChangeArrowheads="1"/>
            </p:cNvSpPr>
            <p:nvPr/>
          </p:nvSpPr>
          <p:spPr bwMode="auto">
            <a:xfrm>
              <a:off x="2241" y="372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75" name="AutoShape 327"/>
            <p:cNvCxnSpPr>
              <a:cxnSpLocks noChangeShapeType="1"/>
              <a:stCxn id="540997" idx="3"/>
              <a:endCxn id="540969" idx="2"/>
            </p:cNvCxnSpPr>
            <p:nvPr/>
          </p:nvCxnSpPr>
          <p:spPr bwMode="auto">
            <a:xfrm flipH="1">
              <a:off x="2127" y="3704"/>
              <a:ext cx="51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76" name="AutoShape 328"/>
            <p:cNvCxnSpPr>
              <a:cxnSpLocks noChangeShapeType="1"/>
              <a:stCxn id="540998" idx="3"/>
              <a:endCxn id="540969" idx="3"/>
            </p:cNvCxnSpPr>
            <p:nvPr/>
          </p:nvCxnSpPr>
          <p:spPr bwMode="auto">
            <a:xfrm flipH="1">
              <a:off x="2172" y="3777"/>
              <a:ext cx="77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1001" name="Oval 329"/>
            <p:cNvSpPr>
              <a:spLocks noChangeArrowheads="1"/>
            </p:cNvSpPr>
            <p:nvPr/>
          </p:nvSpPr>
          <p:spPr bwMode="auto">
            <a:xfrm>
              <a:off x="2319" y="381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1578" name="AutoShape 330"/>
            <p:cNvCxnSpPr>
              <a:cxnSpLocks noChangeShapeType="1"/>
              <a:stCxn id="541001" idx="3"/>
              <a:endCxn id="540969" idx="7"/>
            </p:cNvCxnSpPr>
            <p:nvPr/>
          </p:nvCxnSpPr>
          <p:spPr bwMode="auto">
            <a:xfrm flipH="1">
              <a:off x="2293" y="3866"/>
              <a:ext cx="34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pic>
          <p:nvPicPr>
            <p:cNvPr id="541003" name="Picture 331" descr="GE Wind Energy : Misc. 1.5 MW Turbine Images"/>
            <p:cNvPicPr>
              <a:picLocks noChangeAspect="1" noChangeArrowheads="1"/>
            </p:cNvPicPr>
            <p:nvPr/>
          </p:nvPicPr>
          <p:blipFill>
            <a:blip r:embed="rId4" cstate="print"/>
            <a:srcRect l="2859" r="3964"/>
            <a:stretch>
              <a:fillRect/>
            </a:stretch>
          </p:blipFill>
          <p:spPr bwMode="auto">
            <a:xfrm>
              <a:off x="219" y="3318"/>
              <a:ext cx="1068" cy="794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541004" name="Line 332"/>
            <p:cNvSpPr>
              <a:spLocks noChangeShapeType="1"/>
            </p:cNvSpPr>
            <p:nvPr/>
          </p:nvSpPr>
          <p:spPr bwMode="auto">
            <a:xfrm>
              <a:off x="780" y="2736"/>
              <a:ext cx="516" cy="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1005" name="Line 333"/>
            <p:cNvSpPr>
              <a:spLocks noChangeShapeType="1"/>
            </p:cNvSpPr>
            <p:nvPr/>
          </p:nvSpPr>
          <p:spPr bwMode="auto">
            <a:xfrm rot="3267458">
              <a:off x="426" y="2597"/>
              <a:ext cx="167" cy="7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72323" y="1456398"/>
            <a:ext cx="2552515" cy="1278539"/>
            <a:chOff x="3355" y="1276"/>
            <a:chExt cx="1608" cy="80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355" y="1276"/>
              <a:ext cx="994" cy="806"/>
              <a:chOff x="3355" y="1276"/>
              <a:chExt cx="994" cy="806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3862" y="1545"/>
                <a:ext cx="487" cy="445"/>
                <a:chOff x="3862" y="1545"/>
                <a:chExt cx="487" cy="445"/>
              </a:xfrm>
            </p:grpSpPr>
            <p:pic>
              <p:nvPicPr>
                <p:cNvPr id="1256" name="Picture 6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4245" y="1723"/>
                  <a:ext cx="104" cy="20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57" name="Picture 7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4112" y="1635"/>
                  <a:ext cx="163" cy="31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58" name="Picture 8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925" y="1548"/>
                  <a:ext cx="229" cy="4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0681" name="Arc 9"/>
                <p:cNvSpPr>
                  <a:spLocks/>
                </p:cNvSpPr>
                <p:nvPr/>
              </p:nvSpPr>
              <p:spPr bwMode="auto">
                <a:xfrm flipH="1">
                  <a:off x="4153" y="1638"/>
                  <a:ext cx="122" cy="60"/>
                </a:xfrm>
                <a:custGeom>
                  <a:avLst/>
                  <a:gdLst>
                    <a:gd name="G0" fmla="+- 0 0 0"/>
                    <a:gd name="G1" fmla="+- 241 0 0"/>
                    <a:gd name="G2" fmla="+- 21600 0 0"/>
                    <a:gd name="T0" fmla="*/ 21599 w 21600"/>
                    <a:gd name="T1" fmla="*/ 0 h 21841"/>
                    <a:gd name="T2" fmla="*/ 0 w 21600"/>
                    <a:gd name="T3" fmla="*/ 21841 h 21841"/>
                    <a:gd name="T4" fmla="*/ 0 w 21600"/>
                    <a:gd name="T5" fmla="*/ 241 h 21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1" fill="none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</a:path>
                    <a:path w="21600" h="21841" stroke="0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  <a:lnTo>
                        <a:pt x="0" y="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2" name="Arc 10"/>
                <p:cNvSpPr>
                  <a:spLocks/>
                </p:cNvSpPr>
                <p:nvPr/>
              </p:nvSpPr>
              <p:spPr bwMode="auto">
                <a:xfrm flipH="1">
                  <a:off x="4276" y="1702"/>
                  <a:ext cx="71" cy="61"/>
                </a:xfrm>
                <a:custGeom>
                  <a:avLst/>
                  <a:gdLst>
                    <a:gd name="G0" fmla="+- 208 0 0"/>
                    <a:gd name="G1" fmla="+- 242 0 0"/>
                    <a:gd name="G2" fmla="+- 21600 0 0"/>
                    <a:gd name="T0" fmla="*/ 21807 w 21808"/>
                    <a:gd name="T1" fmla="*/ 0 h 21842"/>
                    <a:gd name="T2" fmla="*/ 0 w 21808"/>
                    <a:gd name="T3" fmla="*/ 21841 h 21842"/>
                    <a:gd name="T4" fmla="*/ 208 w 21808"/>
                    <a:gd name="T5" fmla="*/ 242 h 2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08" h="21842" fill="none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</a:path>
                    <a:path w="21808" h="21842" stroke="0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  <a:lnTo>
                        <a:pt x="208" y="24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3" name="Arc 11"/>
                <p:cNvSpPr>
                  <a:spLocks/>
                </p:cNvSpPr>
                <p:nvPr/>
              </p:nvSpPr>
              <p:spPr bwMode="auto">
                <a:xfrm flipH="1">
                  <a:off x="4197" y="1713"/>
                  <a:ext cx="102" cy="61"/>
                </a:xfrm>
                <a:custGeom>
                  <a:avLst/>
                  <a:gdLst>
                    <a:gd name="G0" fmla="+- 143 0 0"/>
                    <a:gd name="G1" fmla="+- 0 0 0"/>
                    <a:gd name="G2" fmla="+- 21600 0 0"/>
                    <a:gd name="T0" fmla="*/ 21743 w 21743"/>
                    <a:gd name="T1" fmla="*/ 0 h 21600"/>
                    <a:gd name="T2" fmla="*/ 0 w 21743"/>
                    <a:gd name="T3" fmla="*/ 21600 h 21600"/>
                    <a:gd name="T4" fmla="*/ 143 w 2174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43" h="21600" fill="none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</a:path>
                    <a:path w="21743" h="21600" stroke="0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4" name="Arc 12"/>
                <p:cNvSpPr>
                  <a:spLocks/>
                </p:cNvSpPr>
                <p:nvPr/>
              </p:nvSpPr>
              <p:spPr bwMode="auto">
                <a:xfrm flipH="1">
                  <a:off x="4046" y="1662"/>
                  <a:ext cx="150" cy="5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5" name="Arc 13"/>
                <p:cNvSpPr>
                  <a:spLocks/>
                </p:cNvSpPr>
                <p:nvPr/>
              </p:nvSpPr>
              <p:spPr bwMode="auto">
                <a:xfrm flipH="1">
                  <a:off x="4123" y="1704"/>
                  <a:ext cx="128" cy="61"/>
                </a:xfrm>
                <a:custGeom>
                  <a:avLst/>
                  <a:gdLst>
                    <a:gd name="G0" fmla="+- 0 0 0"/>
                    <a:gd name="G1" fmla="+- 239 0 0"/>
                    <a:gd name="G2" fmla="+- 21600 0 0"/>
                    <a:gd name="T0" fmla="*/ 21599 w 21600"/>
                    <a:gd name="T1" fmla="*/ 0 h 21839"/>
                    <a:gd name="T2" fmla="*/ 0 w 21600"/>
                    <a:gd name="T3" fmla="*/ 21839 h 21839"/>
                    <a:gd name="T4" fmla="*/ 0 w 21600"/>
                    <a:gd name="T5" fmla="*/ 239 h 21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39" fill="none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</a:path>
                    <a:path w="21600" h="21839" stroke="0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  <a:lnTo>
                        <a:pt x="0" y="23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6" name="Arc 14"/>
                <p:cNvSpPr>
                  <a:spLocks/>
                </p:cNvSpPr>
                <p:nvPr/>
              </p:nvSpPr>
              <p:spPr bwMode="auto">
                <a:xfrm flipH="1">
                  <a:off x="3941" y="1643"/>
                  <a:ext cx="180" cy="59"/>
                </a:xfrm>
                <a:custGeom>
                  <a:avLst/>
                  <a:gdLst>
                    <a:gd name="G0" fmla="+- 0 0 0"/>
                    <a:gd name="G1" fmla="+- 247 0 0"/>
                    <a:gd name="G2" fmla="+- 21600 0 0"/>
                    <a:gd name="T0" fmla="*/ 21599 w 21600"/>
                    <a:gd name="T1" fmla="*/ 0 h 21847"/>
                    <a:gd name="T2" fmla="*/ 0 w 21600"/>
                    <a:gd name="T3" fmla="*/ 21847 h 21847"/>
                    <a:gd name="T4" fmla="*/ 0 w 21600"/>
                    <a:gd name="T5" fmla="*/ 247 h 21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7" fill="none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</a:path>
                    <a:path w="21600" h="21847" stroke="0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7" name="Arc 15"/>
                <p:cNvSpPr>
                  <a:spLocks/>
                </p:cNvSpPr>
                <p:nvPr/>
              </p:nvSpPr>
              <p:spPr bwMode="auto">
                <a:xfrm flipH="1">
                  <a:off x="4055" y="1548"/>
                  <a:ext cx="95" cy="88"/>
                </a:xfrm>
                <a:custGeom>
                  <a:avLst/>
                  <a:gdLst>
                    <a:gd name="G0" fmla="+- 154 0 0"/>
                    <a:gd name="G1" fmla="+- 166 0 0"/>
                    <a:gd name="G2" fmla="+- 21600 0 0"/>
                    <a:gd name="T0" fmla="*/ 21753 w 21754"/>
                    <a:gd name="T1" fmla="*/ 0 h 21766"/>
                    <a:gd name="T2" fmla="*/ 0 w 21754"/>
                    <a:gd name="T3" fmla="*/ 21765 h 21766"/>
                    <a:gd name="T4" fmla="*/ 154 w 21754"/>
                    <a:gd name="T5" fmla="*/ 166 h 21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4" h="21766" fill="none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</a:path>
                    <a:path w="21754" h="21766" stroke="0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  <a:lnTo>
                        <a:pt x="154" y="16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8" name="Arc 16"/>
                <p:cNvSpPr>
                  <a:spLocks/>
                </p:cNvSpPr>
                <p:nvPr/>
              </p:nvSpPr>
              <p:spPr bwMode="auto">
                <a:xfrm flipH="1">
                  <a:off x="3940" y="1545"/>
                  <a:ext cx="104" cy="111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9" name="Arc 17"/>
                <p:cNvSpPr>
                  <a:spLocks/>
                </p:cNvSpPr>
                <p:nvPr/>
              </p:nvSpPr>
              <p:spPr bwMode="auto">
                <a:xfrm flipH="1">
                  <a:off x="3862" y="1550"/>
                  <a:ext cx="74" cy="92"/>
                </a:xfrm>
                <a:custGeom>
                  <a:avLst/>
                  <a:gdLst>
                    <a:gd name="G0" fmla="+- 0 0 0"/>
                    <a:gd name="G1" fmla="+- 161 0 0"/>
                    <a:gd name="G2" fmla="+- 21600 0 0"/>
                    <a:gd name="T0" fmla="*/ 21599 w 21600"/>
                    <a:gd name="T1" fmla="*/ 0 h 21761"/>
                    <a:gd name="T2" fmla="*/ 0 w 21600"/>
                    <a:gd name="T3" fmla="*/ 21761 h 21761"/>
                    <a:gd name="T4" fmla="*/ 0 w 21600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61" fill="none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</a:path>
                    <a:path w="21600" h="21761" stroke="0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  <a:lnTo>
                        <a:pt x="0" y="16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3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3355" y="1276"/>
                <a:ext cx="601" cy="806"/>
                <a:chOff x="3355" y="1276"/>
                <a:chExt cx="601" cy="806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3384" y="1445"/>
                  <a:ext cx="572" cy="185"/>
                  <a:chOff x="3384" y="1445"/>
                  <a:chExt cx="572" cy="185"/>
                </a:xfrm>
              </p:grpSpPr>
              <p:sp>
                <p:nvSpPr>
                  <p:cNvPr id="540692" name="Arc 2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774" y="1445"/>
                    <a:ext cx="182" cy="156"/>
                  </a:xfrm>
                  <a:custGeom>
                    <a:avLst/>
                    <a:gdLst>
                      <a:gd name="G0" fmla="+- 208 0 0"/>
                      <a:gd name="G1" fmla="+- 242 0 0"/>
                      <a:gd name="G2" fmla="+- 21600 0 0"/>
                      <a:gd name="T0" fmla="*/ 21807 w 21808"/>
                      <a:gd name="T1" fmla="*/ 0 h 21842"/>
                      <a:gd name="T2" fmla="*/ 0 w 21808"/>
                      <a:gd name="T3" fmla="*/ 21841 h 21842"/>
                      <a:gd name="T4" fmla="*/ 208 w 21808"/>
                      <a:gd name="T5" fmla="*/ 242 h 21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808" h="21842" fill="none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</a:path>
                      <a:path w="21808" h="21842" stroke="0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  <a:lnTo>
                          <a:pt x="208" y="24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693" name="Arc 2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573" y="1476"/>
                    <a:ext cx="261" cy="154"/>
                  </a:xfrm>
                  <a:custGeom>
                    <a:avLst/>
                    <a:gdLst>
                      <a:gd name="G0" fmla="+- 143 0 0"/>
                      <a:gd name="G1" fmla="+- 0 0 0"/>
                      <a:gd name="G2" fmla="+- 21600 0 0"/>
                      <a:gd name="T0" fmla="*/ 21743 w 21743"/>
                      <a:gd name="T1" fmla="*/ 0 h 21600"/>
                      <a:gd name="T2" fmla="*/ 0 w 21743"/>
                      <a:gd name="T3" fmla="*/ 21600 h 21600"/>
                      <a:gd name="T4" fmla="*/ 143 w 21743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43" h="21600" fill="none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</a:path>
                      <a:path w="21743" h="21600" stroke="0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  <a:lnTo>
                          <a:pt x="143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694" name="Arc 2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384" y="1452"/>
                    <a:ext cx="325" cy="158"/>
                  </a:xfrm>
                  <a:custGeom>
                    <a:avLst/>
                    <a:gdLst>
                      <a:gd name="G0" fmla="+- 0 0 0"/>
                      <a:gd name="G1" fmla="+- 239 0 0"/>
                      <a:gd name="G2" fmla="+- 21600 0 0"/>
                      <a:gd name="T0" fmla="*/ 21599 w 21600"/>
                      <a:gd name="T1" fmla="*/ 0 h 21839"/>
                      <a:gd name="T2" fmla="*/ 0 w 21600"/>
                      <a:gd name="T3" fmla="*/ 21839 h 21839"/>
                      <a:gd name="T4" fmla="*/ 0 w 21600"/>
                      <a:gd name="T5" fmla="*/ 239 h 21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839" fill="none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</a:path>
                      <a:path w="21600" h="21839" stroke="0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  <a:lnTo>
                          <a:pt x="0" y="23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pic>
              <p:nvPicPr>
                <p:cNvPr id="1252" name="Picture 2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3355" y="1276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696" y="1442"/>
              <a:ext cx="1267" cy="573"/>
              <a:chOff x="3696" y="1442"/>
              <a:chExt cx="1267" cy="573"/>
            </a:xfrm>
          </p:grpSpPr>
          <p:pic>
            <p:nvPicPr>
              <p:cNvPr id="1042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696" y="1502"/>
                <a:ext cx="265" cy="5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4272" y="1442"/>
                <a:ext cx="691" cy="547"/>
                <a:chOff x="4272" y="1442"/>
                <a:chExt cx="691" cy="547"/>
              </a:xfrm>
            </p:grpSpPr>
            <p:grpSp>
              <p:nvGrpSpPr>
                <p:cNvPr id="11" name="Group 27"/>
                <p:cNvGrpSpPr>
                  <a:grpSpLocks/>
                </p:cNvGrpSpPr>
                <p:nvPr/>
              </p:nvGrpSpPr>
              <p:grpSpPr bwMode="auto">
                <a:xfrm>
                  <a:off x="4454" y="1442"/>
                  <a:ext cx="509" cy="547"/>
                  <a:chOff x="4454" y="1442"/>
                  <a:chExt cx="509" cy="547"/>
                </a:xfrm>
              </p:grpSpPr>
              <p:sp>
                <p:nvSpPr>
                  <p:cNvPr id="540700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4764" y="1584"/>
                    <a:ext cx="56" cy="18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1628"/>
                    <a:ext cx="34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682" y="1598"/>
                    <a:ext cx="34" cy="17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592" y="1584"/>
                    <a:ext cx="48" cy="19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42" y="168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8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718" y="1716"/>
                    <a:ext cx="96" cy="6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682"/>
                    <a:ext cx="60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742"/>
                    <a:ext cx="80" cy="3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556" y="1584"/>
                    <a:ext cx="48" cy="19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sz="3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22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8" y="1538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2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0" y="1506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2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6" y="1474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29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6" y="1442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0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2" y="1472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1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" y="1564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2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4" y="1576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3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1526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4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8" y="1550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5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2" y="1578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6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4" y="1582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7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2" y="1550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8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0" y="1518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3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550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4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8" y="1454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4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2" y="1532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42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0" y="1586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43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18" y="1640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4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8" y="1570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45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8" y="1500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46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2" y="1530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47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4" y="1584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1248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8" y="1552"/>
                    <a:ext cx="145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000" dirty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12" name="Group 61"/>
                <p:cNvGrpSpPr>
                  <a:grpSpLocks/>
                </p:cNvGrpSpPr>
                <p:nvPr/>
              </p:nvGrpSpPr>
              <p:grpSpPr bwMode="auto">
                <a:xfrm>
                  <a:off x="4272" y="1776"/>
                  <a:ext cx="192" cy="153"/>
                  <a:chOff x="2276" y="1536"/>
                  <a:chExt cx="922" cy="732"/>
                </a:xfrm>
              </p:grpSpPr>
              <p:grpSp>
                <p:nvGrpSpPr>
                  <p:cNvPr id="13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79" y="1536"/>
                    <a:ext cx="726" cy="683"/>
                    <a:chOff x="2324" y="1334"/>
                    <a:chExt cx="584" cy="550"/>
                  </a:xfrm>
                </p:grpSpPr>
                <p:grpSp>
                  <p:nvGrpSpPr>
                    <p:cNvPr id="14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0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15" name="Group 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073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5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38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99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6" name="Group 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0" name="Line 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3" y="1832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41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3" y="1781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7" name="Group 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3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3" y="1881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44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3" y="1831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8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6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47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9" name="Group 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9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1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50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1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0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52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3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53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1" name="Group 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55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56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" name="Group 85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826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23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0759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297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0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75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4" name="Group 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62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2"/>
                          <a:ext cx="12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3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1"/>
                          <a:ext cx="12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5" name="Group 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65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81"/>
                          <a:ext cx="12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6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831"/>
                          <a:ext cx="12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6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68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2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9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2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7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71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1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72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1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8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74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3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75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2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9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7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2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7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2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" name="Group 1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 flipH="1">
                      <a:off x="2590" y="1090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31" name="Group 1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078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7"/>
                          <a:ext cx="0" cy="60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8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7"/>
                          <a:ext cx="0" cy="60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61" name="Group 1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84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4" y="1832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8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4" y="1782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63" name="Group 1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87" name="Line 1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4" y="1881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88" name="Line 1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4" y="1831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65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9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67" name="Group 1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1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94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1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72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9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73" name="Group 1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9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1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800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1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sz="3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0975" name="Group 1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2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0802" name="Rectangle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4"/>
                        <a:ext cx="120" cy="224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3" name="Rectangle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1" y="1649"/>
                        <a:ext cx="73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2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5" name="Rectangle 1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14" y="1649"/>
                        <a:ext cx="66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6" name="Line 1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49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77" name="Group 1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6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0808" name="Rectangle 1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4"/>
                        <a:ext cx="120" cy="224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9" name="Rectangl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1" y="1649"/>
                        <a:ext cx="58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2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1" name="Rectangle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10" y="1649"/>
                        <a:ext cx="70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49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7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4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14" name="Oval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1989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5" name="Oval 1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08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6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31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81" name="Group 1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60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18" name="Oval 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1989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9" name="Oval 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08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0" name="Oval 1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31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83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12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22" name="Oval 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1988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3" name="Oval 1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07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4" name="Oval 1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30"/>
                        <a:ext cx="39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85" name="Group 1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88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26" name="Oval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9" y="1988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7" name="Oval 1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9" y="2007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8" name="Oval 1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9" y="2030"/>
                        <a:ext cx="39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29" name="Arc 15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434" y="1450"/>
                      <a:ext cx="108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0" name="Arc 158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2697" y="1453"/>
                      <a:ext cx="108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aphicFrame>
                <p:nvGraphicFramePr>
                  <p:cNvPr id="1028" name="Object 159"/>
                  <p:cNvGraphicFramePr>
                    <a:graphicFrameLocks noChangeAspect="1"/>
                  </p:cNvGraphicFramePr>
                  <p:nvPr/>
                </p:nvGraphicFramePr>
                <p:xfrm>
                  <a:off x="2276" y="1730"/>
                  <a:ext cx="922" cy="538"/>
                </p:xfrm>
                <a:graphic>
                  <a:graphicData uri="http://schemas.openxmlformats.org/presentationml/2006/ole">
                    <p:oleObj spid="_x0000_s2050" name="Clip" r:id="rId6" imgW="7421563" imgH="4327525" progId="">
                      <p:embed/>
                    </p:oleObj>
                  </a:graphicData>
                </a:graphic>
              </p:graphicFrame>
            </p:grpSp>
            <p:grpSp>
              <p:nvGrpSpPr>
                <p:cNvPr id="540987" name="Group 160"/>
                <p:cNvGrpSpPr>
                  <a:grpSpLocks/>
                </p:cNvGrpSpPr>
                <p:nvPr/>
              </p:nvGrpSpPr>
              <p:grpSpPr bwMode="auto">
                <a:xfrm>
                  <a:off x="4320" y="1680"/>
                  <a:ext cx="238" cy="247"/>
                  <a:chOff x="3148" y="2507"/>
                  <a:chExt cx="1155" cy="1199"/>
                </a:xfrm>
              </p:grpSpPr>
              <p:grpSp>
                <p:nvGrpSpPr>
                  <p:cNvPr id="54098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834" y="2507"/>
                    <a:ext cx="469" cy="705"/>
                    <a:chOff x="3834" y="2507"/>
                    <a:chExt cx="469" cy="705"/>
                  </a:xfrm>
                </p:grpSpPr>
                <p:sp>
                  <p:nvSpPr>
                    <p:cNvPr id="54083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2506"/>
                      <a:ext cx="29" cy="704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5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9" y="2565"/>
                      <a:ext cx="73" cy="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6" name="Line 1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82" y="2555"/>
                      <a:ext cx="73" cy="7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grpSp>
                  <p:nvGrpSpPr>
                    <p:cNvPr id="540990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2" y="2525"/>
                      <a:ext cx="21" cy="23"/>
                      <a:chOff x="4262" y="2525"/>
                      <a:chExt cx="21" cy="23"/>
                    </a:xfrm>
                  </p:grpSpPr>
                  <p:sp>
                    <p:nvSpPr>
                      <p:cNvPr id="540838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9" y="2531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5" y="17"/>
                          </a:cxn>
                          <a:cxn ang="0">
                            <a:pos x="10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6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5" y="17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39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4" y="2526"/>
                        <a:ext cx="1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0" y="22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0" y="22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72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0" y="2525"/>
                      <a:ext cx="22" cy="23"/>
                      <a:chOff x="4220" y="2525"/>
                      <a:chExt cx="22" cy="23"/>
                    </a:xfrm>
                  </p:grpSpPr>
                  <p:sp>
                    <p:nvSpPr>
                      <p:cNvPr id="540841" name="Freeform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5" y="2531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6" y="17"/>
                          </a:cxn>
                          <a:cxn ang="0">
                            <a:pos x="11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6" y="17"/>
                            </a:lnTo>
                            <a:lnTo>
                              <a:pt x="11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42" name="Freeform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0" y="2526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1" y="22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3" y="6"/>
                          </a:cxn>
                          <a:cxn ang="0">
                            <a:pos x="15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2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1" y="22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3" y="6"/>
                            </a:lnTo>
                            <a:lnTo>
                              <a:pt x="15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73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4" y="2527"/>
                      <a:ext cx="24" cy="24"/>
                      <a:chOff x="4094" y="2527"/>
                      <a:chExt cx="24" cy="24"/>
                    </a:xfrm>
                  </p:grpSpPr>
                  <p:sp>
                    <p:nvSpPr>
                      <p:cNvPr id="540844" name="Freeform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9" y="2531"/>
                        <a:ext cx="19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7" y="20"/>
                          </a:cxn>
                          <a:cxn ang="0">
                            <a:pos x="12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18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7" y="20"/>
                            </a:lnTo>
                            <a:lnTo>
                              <a:pt x="12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45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4" y="2526"/>
                        <a:ext cx="24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3" y="20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10" y="6"/>
                          </a:cxn>
                          <a:cxn ang="0">
                            <a:pos x="13" y="6"/>
                          </a:cxn>
                          <a:cxn ang="0">
                            <a:pos x="15" y="14"/>
                          </a:cxn>
                          <a:cxn ang="0">
                            <a:pos x="8" y="14"/>
                          </a:cxn>
                          <a:cxn ang="0">
                            <a:pos x="10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4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3" y="20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10" y="6"/>
                            </a:lnTo>
                            <a:lnTo>
                              <a:pt x="13" y="6"/>
                            </a:lnTo>
                            <a:lnTo>
                              <a:pt x="15" y="14"/>
                            </a:lnTo>
                            <a:lnTo>
                              <a:pt x="8" y="14"/>
                            </a:lnTo>
                            <a:lnTo>
                              <a:pt x="10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74" name="Group 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7" y="2527"/>
                      <a:ext cx="21" cy="24"/>
                      <a:chOff x="4057" y="2527"/>
                      <a:chExt cx="21" cy="24"/>
                    </a:xfrm>
                  </p:grpSpPr>
                  <p:sp>
                    <p:nvSpPr>
                      <p:cNvPr id="540847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0" y="2531"/>
                        <a:ext cx="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20"/>
                          </a:cxn>
                          <a:cxn ang="0">
                            <a:pos x="16" y="20"/>
                          </a:cxn>
                          <a:cxn ang="0">
                            <a:pos x="13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21">
                            <a:moveTo>
                              <a:pt x="3" y="0"/>
                            </a:moveTo>
                            <a:lnTo>
                              <a:pt x="0" y="20"/>
                            </a:lnTo>
                            <a:lnTo>
                              <a:pt x="16" y="20"/>
                            </a:lnTo>
                            <a:lnTo>
                              <a:pt x="13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48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5" y="2526"/>
                        <a:ext cx="10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4"/>
                          </a:cxn>
                          <a:cxn ang="0">
                            <a:pos x="6" y="14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4"/>
                            </a:lnTo>
                            <a:lnTo>
                              <a:pt x="6" y="14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49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2550"/>
                      <a:ext cx="262" cy="1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0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2" y="2575"/>
                      <a:ext cx="39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1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7" y="2545"/>
                      <a:ext cx="2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2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6" y="2604"/>
                      <a:ext cx="0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3" name="Arc 181"/>
                    <p:cNvSpPr>
                      <a:spLocks/>
                    </p:cNvSpPr>
                    <p:nvPr/>
                  </p:nvSpPr>
                  <p:spPr bwMode="auto">
                    <a:xfrm>
                      <a:off x="3832" y="2531"/>
                      <a:ext cx="233" cy="107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4" name="Arc 182"/>
                    <p:cNvSpPr>
                      <a:spLocks/>
                    </p:cNvSpPr>
                    <p:nvPr/>
                  </p:nvSpPr>
                  <p:spPr bwMode="auto">
                    <a:xfrm>
                      <a:off x="3866" y="2526"/>
                      <a:ext cx="233" cy="112"/>
                    </a:xfrm>
                    <a:custGeom>
                      <a:avLst/>
                      <a:gdLst>
                        <a:gd name="G0" fmla="+- 0 0 0"/>
                        <a:gd name="G1" fmla="+- 197 0 0"/>
                        <a:gd name="G2" fmla="+- 21600 0 0"/>
                        <a:gd name="T0" fmla="*/ 21599 w 21600"/>
                        <a:gd name="T1" fmla="*/ 0 h 21794"/>
                        <a:gd name="T2" fmla="*/ 378 w 21600"/>
                        <a:gd name="T3" fmla="*/ 21794 h 21794"/>
                        <a:gd name="T4" fmla="*/ 0 w 21600"/>
                        <a:gd name="T5" fmla="*/ 197 h 21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4" fill="none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</a:path>
                        <a:path w="21600" h="21794" stroke="0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  <a:lnTo>
                            <a:pt x="0" y="19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5" name="Arc 183"/>
                    <p:cNvSpPr>
                      <a:spLocks/>
                    </p:cNvSpPr>
                    <p:nvPr/>
                  </p:nvSpPr>
                  <p:spPr bwMode="auto">
                    <a:xfrm>
                      <a:off x="4041" y="2531"/>
                      <a:ext cx="228" cy="107"/>
                    </a:xfrm>
                    <a:custGeom>
                      <a:avLst/>
                      <a:gdLst>
                        <a:gd name="G0" fmla="+- 0 0 0"/>
                        <a:gd name="G1" fmla="+- 199 0 0"/>
                        <a:gd name="G2" fmla="+- 21600 0 0"/>
                        <a:gd name="T0" fmla="*/ 21599 w 21600"/>
                        <a:gd name="T1" fmla="*/ 0 h 21799"/>
                        <a:gd name="T2" fmla="*/ 0 w 21600"/>
                        <a:gd name="T3" fmla="*/ 21799 h 21799"/>
                        <a:gd name="T4" fmla="*/ 0 w 21600"/>
                        <a:gd name="T5" fmla="*/ 199 h 217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9" fill="none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</a:path>
                        <a:path w="21600" h="21799" stroke="0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  <a:lnTo>
                            <a:pt x="0" y="199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6" name="Arc 184"/>
                    <p:cNvSpPr>
                      <a:spLocks/>
                    </p:cNvSpPr>
                    <p:nvPr/>
                  </p:nvSpPr>
                  <p:spPr bwMode="auto">
                    <a:xfrm>
                      <a:off x="3997" y="2521"/>
                      <a:ext cx="228" cy="112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75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3514" y="2605"/>
                    <a:ext cx="533" cy="798"/>
                    <a:chOff x="3514" y="2605"/>
                    <a:chExt cx="533" cy="798"/>
                  </a:xfrm>
                </p:grpSpPr>
                <p:sp>
                  <p:nvSpPr>
                    <p:cNvPr id="540858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6" y="2604"/>
                      <a:ext cx="39" cy="802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9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3" y="2667"/>
                      <a:ext cx="78" cy="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60" name="Line 1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10" y="2662"/>
                      <a:ext cx="83" cy="8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grpSp>
                  <p:nvGrpSpPr>
                    <p:cNvPr id="1476" name="Group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1" y="2627"/>
                      <a:ext cx="23" cy="23"/>
                      <a:chOff x="4001" y="2627"/>
                      <a:chExt cx="23" cy="23"/>
                    </a:xfrm>
                  </p:grpSpPr>
                  <p:sp>
                    <p:nvSpPr>
                      <p:cNvPr id="540862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7" y="2628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9" y="20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9" y="20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63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2628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5" y="0"/>
                          </a:cxn>
                          <a:cxn ang="0">
                            <a:pos x="4" y="0"/>
                          </a:cxn>
                          <a:cxn ang="0">
                            <a:pos x="9" y="7"/>
                          </a:cxn>
                          <a:cxn ang="0">
                            <a:pos x="11" y="7"/>
                          </a:cxn>
                          <a:cxn ang="0">
                            <a:pos x="13" y="15"/>
                          </a:cxn>
                          <a:cxn ang="0">
                            <a:pos x="7" y="15"/>
                          </a:cxn>
                          <a:cxn ang="0">
                            <a:pos x="9" y="7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4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5" y="0"/>
                            </a:lnTo>
                            <a:lnTo>
                              <a:pt x="4" y="0"/>
                            </a:lnTo>
                            <a:lnTo>
                              <a:pt x="9" y="7"/>
                            </a:lnTo>
                            <a:lnTo>
                              <a:pt x="11" y="7"/>
                            </a:lnTo>
                            <a:lnTo>
                              <a:pt x="13" y="15"/>
                            </a:lnTo>
                            <a:lnTo>
                              <a:pt x="7" y="15"/>
                            </a:lnTo>
                            <a:lnTo>
                              <a:pt x="9" y="7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77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51" y="2627"/>
                      <a:ext cx="26" cy="23"/>
                      <a:chOff x="3951" y="2627"/>
                      <a:chExt cx="26" cy="23"/>
                    </a:xfrm>
                  </p:grpSpPr>
                  <p:sp>
                    <p:nvSpPr>
                      <p:cNvPr id="540865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3" y="2628"/>
                        <a:ext cx="2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4" y="0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4" y="0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66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9" y="2628"/>
                        <a:ext cx="2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78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0" y="2627"/>
                      <a:ext cx="26" cy="26"/>
                      <a:chOff x="3810" y="2627"/>
                      <a:chExt cx="26" cy="26"/>
                    </a:xfrm>
                  </p:grpSpPr>
                  <p:sp>
                    <p:nvSpPr>
                      <p:cNvPr id="540868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3" y="2633"/>
                        <a:ext cx="10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69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2628"/>
                        <a:ext cx="1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3" y="7"/>
                          </a:cxn>
                          <a:cxn ang="0">
                            <a:pos x="15" y="15"/>
                          </a:cxn>
                          <a:cxn ang="0">
                            <a:pos x="7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3" y="7"/>
                            </a:lnTo>
                            <a:lnTo>
                              <a:pt x="15" y="15"/>
                            </a:lnTo>
                            <a:lnTo>
                              <a:pt x="7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79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5" y="2627"/>
                      <a:ext cx="26" cy="26"/>
                      <a:chOff x="3765" y="2627"/>
                      <a:chExt cx="26" cy="26"/>
                    </a:xfrm>
                  </p:grpSpPr>
                  <p:sp>
                    <p:nvSpPr>
                      <p:cNvPr id="540871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9" y="2633"/>
                        <a:ext cx="1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72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4" y="2628"/>
                        <a:ext cx="1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73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0" y="2652"/>
                      <a:ext cx="296" cy="1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4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6" y="2681"/>
                      <a:ext cx="4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5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1" y="2652"/>
                      <a:ext cx="3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6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4" y="2715"/>
                      <a:ext cx="0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7" name="Arc 205"/>
                    <p:cNvSpPr>
                      <a:spLocks/>
                    </p:cNvSpPr>
                    <p:nvPr/>
                  </p:nvSpPr>
                  <p:spPr bwMode="auto">
                    <a:xfrm>
                      <a:off x="3512" y="2628"/>
                      <a:ext cx="262" cy="126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597"/>
                        <a:gd name="T2" fmla="*/ 330 w 21600"/>
                        <a:gd name="T3" fmla="*/ 21597 h 21597"/>
                        <a:gd name="T4" fmla="*/ 0 w 21600"/>
                        <a:gd name="T5" fmla="*/ 0 h 21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97" fill="none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</a:path>
                        <a:path w="21600" h="21597" stroke="0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8" name="Arc 206"/>
                    <p:cNvSpPr>
                      <a:spLocks/>
                    </p:cNvSpPr>
                    <p:nvPr/>
                  </p:nvSpPr>
                  <p:spPr bwMode="auto">
                    <a:xfrm>
                      <a:off x="3555" y="2628"/>
                      <a:ext cx="262" cy="126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9" name="Arc 207"/>
                    <p:cNvSpPr>
                      <a:spLocks/>
                    </p:cNvSpPr>
                    <p:nvPr/>
                  </p:nvSpPr>
                  <p:spPr bwMode="auto">
                    <a:xfrm>
                      <a:off x="3745" y="2628"/>
                      <a:ext cx="267" cy="126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0" name="Arc 208"/>
                    <p:cNvSpPr>
                      <a:spLocks/>
                    </p:cNvSpPr>
                    <p:nvPr/>
                  </p:nvSpPr>
                  <p:spPr bwMode="auto">
                    <a:xfrm>
                      <a:off x="3696" y="2623"/>
                      <a:ext cx="262" cy="126"/>
                    </a:xfrm>
                    <a:custGeom>
                      <a:avLst/>
                      <a:gdLst>
                        <a:gd name="G0" fmla="+- 0 0 0"/>
                        <a:gd name="G1" fmla="+- 172 0 0"/>
                        <a:gd name="G2" fmla="+- 21600 0 0"/>
                        <a:gd name="T0" fmla="*/ 21599 w 21600"/>
                        <a:gd name="T1" fmla="*/ 0 h 21772"/>
                        <a:gd name="T2" fmla="*/ 0 w 21600"/>
                        <a:gd name="T3" fmla="*/ 21772 h 21772"/>
                        <a:gd name="T4" fmla="*/ 0 w 21600"/>
                        <a:gd name="T5" fmla="*/ 172 h 217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72" fill="none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</a:path>
                        <a:path w="21600" h="21772" stroke="0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  <a:lnTo>
                            <a:pt x="0" y="17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80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148" y="2735"/>
                    <a:ext cx="645" cy="971"/>
                    <a:chOff x="3148" y="2735"/>
                    <a:chExt cx="645" cy="971"/>
                  </a:xfrm>
                </p:grpSpPr>
                <p:sp>
                  <p:nvSpPr>
                    <p:cNvPr id="54088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9" y="2735"/>
                      <a:ext cx="49" cy="972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3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7" y="2817"/>
                      <a:ext cx="102" cy="7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4" name="Line 2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3" y="2808"/>
                      <a:ext cx="107" cy="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grpSp>
                  <p:nvGrpSpPr>
                    <p:cNvPr id="1481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6" y="2761"/>
                      <a:ext cx="28" cy="32"/>
                      <a:chOff x="3736" y="2761"/>
                      <a:chExt cx="28" cy="32"/>
                    </a:xfrm>
                  </p:grpSpPr>
                  <p:sp>
                    <p:nvSpPr>
                      <p:cNvPr id="540886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0" y="2769"/>
                        <a:ext cx="24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4" y="24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4" y="24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87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5" y="2759"/>
                        <a:ext cx="29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22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6" y="8"/>
                          </a:cxn>
                          <a:cxn ang="0">
                            <a:pos x="19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22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6" y="8"/>
                            </a:lnTo>
                            <a:lnTo>
                              <a:pt x="19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82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8" y="2761"/>
                      <a:ext cx="28" cy="32"/>
                      <a:chOff x="3678" y="2761"/>
                      <a:chExt cx="28" cy="32"/>
                    </a:xfrm>
                  </p:grpSpPr>
                  <p:sp>
                    <p:nvSpPr>
                      <p:cNvPr id="540889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2" y="2769"/>
                        <a:ext cx="24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3" y="24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3" y="24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90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7" y="2759"/>
                        <a:ext cx="29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83" name="Group 2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" y="2765"/>
                      <a:ext cx="31" cy="31"/>
                      <a:chOff x="3505" y="2765"/>
                      <a:chExt cx="31" cy="31"/>
                    </a:xfrm>
                  </p:grpSpPr>
                  <p:sp>
                    <p:nvSpPr>
                      <p:cNvPr id="540892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2" y="2769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3" y="27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3" y="27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93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7" y="2764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22" y="0"/>
                          </a:cxn>
                          <a:cxn ang="0">
                            <a:pos x="8" y="0"/>
                          </a:cxn>
                          <a:cxn ang="0">
                            <a:pos x="14" y="8"/>
                          </a:cxn>
                          <a:cxn ang="0">
                            <a:pos x="16" y="8"/>
                          </a:cxn>
                          <a:cxn ang="0">
                            <a:pos x="19" y="19"/>
                          </a:cxn>
                          <a:cxn ang="0">
                            <a:pos x="11" y="19"/>
                          </a:cxn>
                          <a:cxn ang="0">
                            <a:pos x="14" y="8"/>
                          </a:cxn>
                          <a:cxn ang="0">
                            <a:pos x="8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8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22" y="0"/>
                            </a:lnTo>
                            <a:lnTo>
                              <a:pt x="8" y="0"/>
                            </a:lnTo>
                            <a:lnTo>
                              <a:pt x="14" y="8"/>
                            </a:lnTo>
                            <a:lnTo>
                              <a:pt x="16" y="8"/>
                            </a:lnTo>
                            <a:lnTo>
                              <a:pt x="19" y="19"/>
                            </a:lnTo>
                            <a:lnTo>
                              <a:pt x="11" y="19"/>
                            </a:lnTo>
                            <a:lnTo>
                              <a:pt x="14" y="8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84" name="Group 2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4" y="2765"/>
                      <a:ext cx="28" cy="31"/>
                      <a:chOff x="3454" y="2765"/>
                      <a:chExt cx="28" cy="31"/>
                    </a:xfrm>
                  </p:grpSpPr>
                  <p:sp>
                    <p:nvSpPr>
                      <p:cNvPr id="54089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8" y="2769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4" y="27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4" y="27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9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4" y="2764"/>
                        <a:ext cx="29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19"/>
                          </a:cxn>
                          <a:cxn ang="0">
                            <a:pos x="8" y="19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5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19"/>
                            </a:lnTo>
                            <a:lnTo>
                              <a:pt x="8" y="19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 sz="3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97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9" y="2798"/>
                      <a:ext cx="364" cy="24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98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5" y="2832"/>
                      <a:ext cx="5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99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89" y="2793"/>
                      <a:ext cx="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0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3" y="2876"/>
                      <a:ext cx="0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1" name="Arc 229"/>
                    <p:cNvSpPr>
                      <a:spLocks/>
                    </p:cNvSpPr>
                    <p:nvPr/>
                  </p:nvSpPr>
                  <p:spPr bwMode="auto">
                    <a:xfrm>
                      <a:off x="3148" y="2769"/>
                      <a:ext cx="320" cy="151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2" name="Arc 230"/>
                    <p:cNvSpPr>
                      <a:spLocks/>
                    </p:cNvSpPr>
                    <p:nvPr/>
                  </p:nvSpPr>
                  <p:spPr bwMode="auto">
                    <a:xfrm>
                      <a:off x="3196" y="2764"/>
                      <a:ext cx="325" cy="155"/>
                    </a:xfrm>
                    <a:custGeom>
                      <a:avLst/>
                      <a:gdLst>
                        <a:gd name="G0" fmla="+- 0 0 0"/>
                        <a:gd name="G1" fmla="+- 142 0 0"/>
                        <a:gd name="G2" fmla="+- 21600 0 0"/>
                        <a:gd name="T0" fmla="*/ 21600 w 21600"/>
                        <a:gd name="T1" fmla="*/ 0 h 21739"/>
                        <a:gd name="T2" fmla="*/ 340 w 21600"/>
                        <a:gd name="T3" fmla="*/ 21739 h 21739"/>
                        <a:gd name="T4" fmla="*/ 0 w 21600"/>
                        <a:gd name="T5" fmla="*/ 142 h 217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39" fill="none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</a:path>
                        <a:path w="21600" h="21739" stroke="0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3" name="Arc 231"/>
                    <p:cNvSpPr>
                      <a:spLocks/>
                    </p:cNvSpPr>
                    <p:nvPr/>
                  </p:nvSpPr>
                  <p:spPr bwMode="auto">
                    <a:xfrm>
                      <a:off x="3429" y="2769"/>
                      <a:ext cx="320" cy="151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598 w 21598"/>
                        <a:gd name="T1" fmla="*/ 288 h 21600"/>
                        <a:gd name="T2" fmla="*/ 0 w 21598"/>
                        <a:gd name="T3" fmla="*/ 21600 h 21600"/>
                        <a:gd name="T4" fmla="*/ 0 w 2159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8" h="21600" fill="none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</a:path>
                        <a:path w="21598" h="21600" stroke="0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4" name="Arc 232"/>
                    <p:cNvSpPr>
                      <a:spLocks/>
                    </p:cNvSpPr>
                    <p:nvPr/>
                  </p:nvSpPr>
                  <p:spPr bwMode="auto">
                    <a:xfrm>
                      <a:off x="3371" y="2759"/>
                      <a:ext cx="315" cy="151"/>
                    </a:xfrm>
                    <a:custGeom>
                      <a:avLst/>
                      <a:gdLst>
                        <a:gd name="G0" fmla="+- 0 0 0"/>
                        <a:gd name="G1" fmla="+- 144 0 0"/>
                        <a:gd name="G2" fmla="+- 21600 0 0"/>
                        <a:gd name="T0" fmla="*/ 21600 w 21600"/>
                        <a:gd name="T1" fmla="*/ 0 h 21744"/>
                        <a:gd name="T2" fmla="*/ 0 w 21600"/>
                        <a:gd name="T3" fmla="*/ 21744 h 21744"/>
                        <a:gd name="T4" fmla="*/ 0 w 21600"/>
                        <a:gd name="T5" fmla="*/ 144 h 2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44" fill="none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</a:path>
                        <a:path w="21600" h="21744" stroke="0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  <a:lnTo>
                            <a:pt x="0" y="144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487" name="Group 6"/>
          <p:cNvGrpSpPr>
            <a:grpSpLocks noChangeAspect="1"/>
          </p:cNvGrpSpPr>
          <p:nvPr/>
        </p:nvGrpSpPr>
        <p:grpSpPr bwMode="auto">
          <a:xfrm>
            <a:off x="3502024" y="4597400"/>
            <a:ext cx="1741488" cy="1703388"/>
            <a:chOff x="391" y="1897"/>
            <a:chExt cx="1291" cy="1262"/>
          </a:xfrm>
        </p:grpSpPr>
        <p:sp>
          <p:nvSpPr>
            <p:cNvPr id="577" name="AutoShape 7"/>
            <p:cNvSpPr>
              <a:spLocks noChangeArrowheads="1"/>
            </p:cNvSpPr>
            <p:nvPr/>
          </p:nvSpPr>
          <p:spPr bwMode="auto">
            <a:xfrm>
              <a:off x="391" y="1897"/>
              <a:ext cx="1291" cy="1262"/>
            </a:xfrm>
            <a:prstGeom prst="diamond">
              <a:avLst/>
            </a:prstGeom>
            <a:solidFill>
              <a:srgbClr val="FF3300"/>
            </a:solidFill>
            <a:ln w="57150" cmpd="thinThick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  <a:cs typeface="+mn-cs"/>
              </a:endParaRPr>
            </a:p>
          </p:txBody>
        </p:sp>
        <p:sp>
          <p:nvSpPr>
            <p:cNvPr id="578" name="Rectangle 8"/>
            <p:cNvSpPr>
              <a:spLocks noChangeArrowheads="1"/>
            </p:cNvSpPr>
            <p:nvPr/>
          </p:nvSpPr>
          <p:spPr bwMode="auto">
            <a:xfrm>
              <a:off x="545" y="2379"/>
              <a:ext cx="993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6988" tIns="14288" rIns="26988" bIns="14288">
              <a:spAutoFit/>
            </a:bodyPr>
            <a:lstStyle/>
            <a:p>
              <a:pPr algn="ctr" defTabSz="84138" eaLnBrk="0" hangingPunct="0">
                <a:defRPr/>
              </a:pPr>
              <a:r>
                <a:rPr lang="en-US" sz="2000" b="1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ea typeface="ＭＳ Ｐゴシック" pitchFamily="-80" charset="-128"/>
                  <a:cs typeface="+mn-cs"/>
                </a:rPr>
                <a:t>HIGH WINDS</a:t>
              </a:r>
            </a:p>
          </p:txBody>
        </p:sp>
      </p:grpSp>
      <p:grpSp>
        <p:nvGrpSpPr>
          <p:cNvPr id="1489" name="Group 560"/>
          <p:cNvGrpSpPr/>
          <p:nvPr/>
        </p:nvGrpSpPr>
        <p:grpSpPr>
          <a:xfrm>
            <a:off x="3008313" y="1674813"/>
            <a:ext cx="3262654" cy="2458952"/>
            <a:chOff x="3008313" y="1674813"/>
            <a:chExt cx="3262654" cy="2458952"/>
          </a:xfrm>
        </p:grpSpPr>
        <p:grpSp>
          <p:nvGrpSpPr>
            <p:cNvPr id="1491" name="Group 334"/>
            <p:cNvGrpSpPr>
              <a:grpSpLocks/>
            </p:cNvGrpSpPr>
            <p:nvPr/>
          </p:nvGrpSpPr>
          <p:grpSpPr bwMode="auto">
            <a:xfrm>
              <a:off x="3008313" y="1674813"/>
              <a:ext cx="3262654" cy="2458952"/>
              <a:chOff x="1677" y="1414"/>
              <a:chExt cx="2055" cy="1549"/>
            </a:xfrm>
          </p:grpSpPr>
          <p:grpSp>
            <p:nvGrpSpPr>
              <p:cNvPr id="1493" name="Group 335"/>
              <p:cNvGrpSpPr>
                <a:grpSpLocks/>
              </p:cNvGrpSpPr>
              <p:nvPr/>
            </p:nvGrpSpPr>
            <p:grpSpPr bwMode="auto">
              <a:xfrm>
                <a:off x="1677" y="1473"/>
                <a:ext cx="2017" cy="1490"/>
                <a:chOff x="1677" y="1473"/>
                <a:chExt cx="2017" cy="1490"/>
              </a:xfrm>
            </p:grpSpPr>
            <p:grpSp>
              <p:nvGrpSpPr>
                <p:cNvPr id="1494" name="Group 336"/>
                <p:cNvGrpSpPr>
                  <a:grpSpLocks/>
                </p:cNvGrpSpPr>
                <p:nvPr/>
              </p:nvGrpSpPr>
              <p:grpSpPr bwMode="auto">
                <a:xfrm>
                  <a:off x="1677" y="1473"/>
                  <a:ext cx="1815" cy="1490"/>
                  <a:chOff x="1677" y="1470"/>
                  <a:chExt cx="1815" cy="1490"/>
                </a:xfrm>
              </p:grpSpPr>
              <p:sp>
                <p:nvSpPr>
                  <p:cNvPr id="541009" name="Arc 337"/>
                  <p:cNvSpPr>
                    <a:spLocks noChangeAspect="1"/>
                  </p:cNvSpPr>
                  <p:nvPr/>
                </p:nvSpPr>
                <p:spPr bwMode="auto">
                  <a:xfrm rot="15532558" flipH="1">
                    <a:off x="3110" y="1405"/>
                    <a:ext cx="222" cy="377"/>
                  </a:xfrm>
                  <a:custGeom>
                    <a:avLst/>
                    <a:gdLst>
                      <a:gd name="G0" fmla="+- 2387 0 0"/>
                      <a:gd name="G1" fmla="+- 161 0 0"/>
                      <a:gd name="G2" fmla="+- 21600 0 0"/>
                      <a:gd name="T0" fmla="*/ 23986 w 23987"/>
                      <a:gd name="T1" fmla="*/ 0 h 21761"/>
                      <a:gd name="T2" fmla="*/ 0 w 23987"/>
                      <a:gd name="T3" fmla="*/ 21629 h 21761"/>
                      <a:gd name="T4" fmla="*/ 2387 w 23987"/>
                      <a:gd name="T5" fmla="*/ 161 h 217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987" h="21761" fill="none" extrusionOk="0">
                        <a:moveTo>
                          <a:pt x="23986" y="-1"/>
                        </a:moveTo>
                        <a:cubicBezTo>
                          <a:pt x="23986" y="53"/>
                          <a:pt x="23987" y="107"/>
                          <a:pt x="23987" y="161"/>
                        </a:cubicBezTo>
                        <a:cubicBezTo>
                          <a:pt x="23987" y="12090"/>
                          <a:pt x="14316" y="21761"/>
                          <a:pt x="2387" y="21761"/>
                        </a:cubicBezTo>
                        <a:cubicBezTo>
                          <a:pt x="1589" y="21761"/>
                          <a:pt x="792" y="21716"/>
                          <a:pt x="0" y="21628"/>
                        </a:cubicBezTo>
                      </a:path>
                      <a:path w="23987" h="21761" stroke="0" extrusionOk="0">
                        <a:moveTo>
                          <a:pt x="23986" y="-1"/>
                        </a:moveTo>
                        <a:cubicBezTo>
                          <a:pt x="23986" y="53"/>
                          <a:pt x="23987" y="107"/>
                          <a:pt x="23987" y="161"/>
                        </a:cubicBezTo>
                        <a:cubicBezTo>
                          <a:pt x="23987" y="12090"/>
                          <a:pt x="14316" y="21761"/>
                          <a:pt x="2387" y="21761"/>
                        </a:cubicBezTo>
                        <a:cubicBezTo>
                          <a:pt x="1589" y="21761"/>
                          <a:pt x="792" y="21716"/>
                          <a:pt x="0" y="21628"/>
                        </a:cubicBezTo>
                        <a:lnTo>
                          <a:pt x="2387" y="161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grpSp>
                <p:nvGrpSpPr>
                  <p:cNvPr id="1496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1677" y="2569"/>
                    <a:ext cx="541" cy="391"/>
                    <a:chOff x="2276" y="1536"/>
                    <a:chExt cx="922" cy="732"/>
                  </a:xfrm>
                </p:grpSpPr>
                <p:grpSp>
                  <p:nvGrpSpPr>
                    <p:cNvPr id="1498" name="Group 3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79" y="1536"/>
                      <a:ext cx="726" cy="683"/>
                      <a:chOff x="2324" y="1334"/>
                      <a:chExt cx="584" cy="550"/>
                    </a:xfrm>
                  </p:grpSpPr>
                  <p:grpSp>
                    <p:nvGrpSpPr>
                      <p:cNvPr id="1500" name="Group 3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0" y="1334"/>
                        <a:ext cx="54" cy="542"/>
                        <a:chOff x="2346" y="1342"/>
                        <a:chExt cx="54" cy="542"/>
                      </a:xfrm>
                    </p:grpSpPr>
                    <p:grpSp>
                      <p:nvGrpSpPr>
                        <p:cNvPr id="1502" name="Group 34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42"/>
                          <a:ext cx="54" cy="542"/>
                          <a:chOff x="2346" y="1278"/>
                          <a:chExt cx="54" cy="606"/>
                        </a:xfrm>
                      </p:grpSpPr>
                      <p:sp>
                        <p:nvSpPr>
                          <p:cNvPr id="541014" name="Line 34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44" y="1278"/>
                            <a:ext cx="0" cy="60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15" name="Line 34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98" y="1278"/>
                            <a:ext cx="0" cy="60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03" name="Group 34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782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17" name="Line 34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1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18" name="Line 34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0992" name="Group 3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69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20" name="Line 34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21" name="Line 34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0994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60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23" name="Line 35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1"/>
                            <a:ext cx="48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24" name="Line 35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4"/>
                            <a:ext cx="48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0996" name="Group 35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52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26" name="Line 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27" name="Line 35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0999" name="Group 35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43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29" name="Line 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30" name="Line 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00" name="Group 35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50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32" name="Line 36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33" name="Line 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41002" name="Group 3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>
                        <a:off x="2826" y="1334"/>
                        <a:ext cx="54" cy="542"/>
                        <a:chOff x="2346" y="1342"/>
                        <a:chExt cx="54" cy="542"/>
                      </a:xfrm>
                    </p:grpSpPr>
                    <p:grpSp>
                      <p:nvGrpSpPr>
                        <p:cNvPr id="541006" name="Group 3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42"/>
                          <a:ext cx="54" cy="542"/>
                          <a:chOff x="2346" y="1278"/>
                          <a:chExt cx="54" cy="606"/>
                        </a:xfrm>
                      </p:grpSpPr>
                      <p:sp>
                        <p:nvSpPr>
                          <p:cNvPr id="541036" name="Line 3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46" y="1278"/>
                            <a:ext cx="0" cy="60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37" name="Line 3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402" y="1278"/>
                            <a:ext cx="0" cy="609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07" name="Group 3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782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39" name="Line 3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49" y="1831"/>
                            <a:ext cx="67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40" name="Line 3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49" y="1782"/>
                            <a:ext cx="67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08" name="Group 3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69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42" name="Line 3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49" y="1830"/>
                            <a:ext cx="67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43" name="Line 3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49" y="1782"/>
                            <a:ext cx="67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10" name="Group 3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60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45" name="Line 3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1"/>
                            <a:ext cx="7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46" name="Line 3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4"/>
                            <a:ext cx="7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11" name="Group 3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52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48" name="Line 3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2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49" name="Line 37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12" name="Group 37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43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51" name="Line 3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0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52" name="Line 3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13" name="Group 38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50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54" name="Line 3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0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55" name="Line 3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41016" name="Group 38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 flipH="1">
                        <a:off x="2590" y="1090"/>
                        <a:ext cx="54" cy="542"/>
                        <a:chOff x="2346" y="1342"/>
                        <a:chExt cx="54" cy="542"/>
                      </a:xfrm>
                    </p:grpSpPr>
                    <p:grpSp>
                      <p:nvGrpSpPr>
                        <p:cNvPr id="541019" name="Group 3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42"/>
                          <a:ext cx="54" cy="542"/>
                          <a:chOff x="2346" y="1278"/>
                          <a:chExt cx="54" cy="606"/>
                        </a:xfrm>
                      </p:grpSpPr>
                      <p:sp>
                        <p:nvSpPr>
                          <p:cNvPr id="541058" name="Line 38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46" y="1276"/>
                            <a:ext cx="0" cy="595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59" name="Line 38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400" y="1276"/>
                            <a:ext cx="0" cy="595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22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782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61" name="Line 38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28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62" name="Line 3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04" name="Group 3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69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64" name="Line 3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1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65" name="Line 39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64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07" name="Group 39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60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67" name="Line 3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28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68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09" name="Group 39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52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70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71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11" name="Group 40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43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73" name="Line 4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28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74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13" name="Group 4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50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76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77" name="Line 4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514" name="Group 4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24" y="1660"/>
                        <a:ext cx="244" cy="224"/>
                        <a:chOff x="2424" y="1632"/>
                        <a:chExt cx="244" cy="224"/>
                      </a:xfrm>
                    </p:grpSpPr>
                    <p:sp>
                      <p:nvSpPr>
                        <p:cNvPr id="541079" name="Rectangle 4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84" y="1632"/>
                          <a:ext cx="119" cy="226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0" name="Rectangle 4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610" y="1648"/>
                          <a:ext cx="56" cy="191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1" name="Line 4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640" y="1648"/>
                          <a:ext cx="0" cy="19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2" name="Rectangle 41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2" y="1648"/>
                          <a:ext cx="55" cy="191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3" name="Line 4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51" y="1648"/>
                          <a:ext cx="0" cy="19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16" name="Group 4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664" y="1660"/>
                        <a:ext cx="244" cy="224"/>
                        <a:chOff x="2424" y="1632"/>
                        <a:chExt cx="244" cy="224"/>
                      </a:xfrm>
                    </p:grpSpPr>
                    <p:sp>
                      <p:nvSpPr>
                        <p:cNvPr id="541085" name="Rectangle 41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84" y="1632"/>
                          <a:ext cx="119" cy="226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6" name="Rectangle 41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610" y="1648"/>
                          <a:ext cx="56" cy="191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7" name="Line 4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640" y="1648"/>
                          <a:ext cx="0" cy="19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8" name="Rectangle 4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2" y="1648"/>
                          <a:ext cx="55" cy="191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9" name="Line 4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51" y="1648"/>
                          <a:ext cx="0" cy="19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18" name="Group 41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4" y="1580"/>
                        <a:ext cx="40" cy="80"/>
                        <a:chOff x="2568" y="1988"/>
                        <a:chExt cx="40" cy="80"/>
                      </a:xfrm>
                    </p:grpSpPr>
                    <p:sp>
                      <p:nvSpPr>
                        <p:cNvPr id="541091" name="Oval 41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1988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92" name="Oval 42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07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93" name="Oval 42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29"/>
                          <a:ext cx="40" cy="38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20" name="Group 4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760" y="1580"/>
                        <a:ext cx="40" cy="80"/>
                        <a:chOff x="2568" y="1988"/>
                        <a:chExt cx="40" cy="80"/>
                      </a:xfrm>
                    </p:grpSpPr>
                    <p:sp>
                      <p:nvSpPr>
                        <p:cNvPr id="541095" name="Oval 42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1988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96" name="Oval 4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07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97" name="Oval 42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29"/>
                          <a:ext cx="40" cy="38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21" name="Group 4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512" y="1384"/>
                        <a:ext cx="40" cy="80"/>
                        <a:chOff x="2568" y="1988"/>
                        <a:chExt cx="40" cy="80"/>
                      </a:xfrm>
                    </p:grpSpPr>
                    <p:sp>
                      <p:nvSpPr>
                        <p:cNvPr id="541099" name="Oval 42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1988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00" name="Oval 4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07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01" name="Oval 4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29"/>
                          <a:ext cx="40" cy="38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23" name="Group 43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688" y="1384"/>
                        <a:ext cx="40" cy="80"/>
                        <a:chOff x="2568" y="1988"/>
                        <a:chExt cx="40" cy="80"/>
                      </a:xfrm>
                    </p:grpSpPr>
                    <p:sp>
                      <p:nvSpPr>
                        <p:cNvPr id="541103" name="Oval 43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8" y="1988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04" name="Oval 43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8" y="2007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05" name="Oval 43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8" y="2029"/>
                          <a:ext cx="40" cy="38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41106" name="Arc 434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2436" y="1449"/>
                        <a:ext cx="107" cy="143"/>
                      </a:xfrm>
                      <a:custGeom>
                        <a:avLst/>
                        <a:gdLst>
                          <a:gd name="G0" fmla="+- 0 0 0"/>
                          <a:gd name="G1" fmla="+- 21471 0 0"/>
                          <a:gd name="G2" fmla="+- 21600 0 0"/>
                          <a:gd name="T0" fmla="*/ 2356 w 21600"/>
                          <a:gd name="T1" fmla="*/ 0 h 28633"/>
                          <a:gd name="T2" fmla="*/ 20378 w 21600"/>
                          <a:gd name="T3" fmla="*/ 28633 h 28633"/>
                          <a:gd name="T4" fmla="*/ 0 w 21600"/>
                          <a:gd name="T5" fmla="*/ 21471 h 286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8633" fill="none" extrusionOk="0">
                            <a:moveTo>
                              <a:pt x="2356" y="-1"/>
                            </a:moveTo>
                            <a:cubicBezTo>
                              <a:pt x="13307" y="1201"/>
                              <a:pt x="21600" y="10453"/>
                              <a:pt x="21600" y="21471"/>
                            </a:cubicBezTo>
                            <a:cubicBezTo>
                              <a:pt x="21600" y="23910"/>
                              <a:pt x="21186" y="26331"/>
                              <a:pt x="20378" y="28633"/>
                            </a:cubicBezTo>
                          </a:path>
                          <a:path w="21600" h="28633" stroke="0" extrusionOk="0">
                            <a:moveTo>
                              <a:pt x="2356" y="-1"/>
                            </a:moveTo>
                            <a:cubicBezTo>
                              <a:pt x="13307" y="1201"/>
                              <a:pt x="21600" y="10453"/>
                              <a:pt x="21600" y="21471"/>
                            </a:cubicBezTo>
                            <a:cubicBezTo>
                              <a:pt x="21600" y="23910"/>
                              <a:pt x="21186" y="26331"/>
                              <a:pt x="20378" y="28633"/>
                            </a:cubicBezTo>
                            <a:lnTo>
                              <a:pt x="0" y="21471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7" name="Arc 435"/>
                      <p:cNvSpPr>
                        <a:spLocks noChangeAspect="1"/>
                      </p:cNvSpPr>
                      <p:nvPr/>
                    </p:nvSpPr>
                    <p:spPr bwMode="auto">
                      <a:xfrm flipH="1" flipV="1">
                        <a:off x="2695" y="1452"/>
                        <a:ext cx="107" cy="143"/>
                      </a:xfrm>
                      <a:custGeom>
                        <a:avLst/>
                        <a:gdLst>
                          <a:gd name="G0" fmla="+- 0 0 0"/>
                          <a:gd name="G1" fmla="+- 21471 0 0"/>
                          <a:gd name="G2" fmla="+- 21600 0 0"/>
                          <a:gd name="T0" fmla="*/ 2356 w 21600"/>
                          <a:gd name="T1" fmla="*/ 0 h 28633"/>
                          <a:gd name="T2" fmla="*/ 20378 w 21600"/>
                          <a:gd name="T3" fmla="*/ 28633 h 28633"/>
                          <a:gd name="T4" fmla="*/ 0 w 21600"/>
                          <a:gd name="T5" fmla="*/ 21471 h 286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8633" fill="none" extrusionOk="0">
                            <a:moveTo>
                              <a:pt x="2356" y="-1"/>
                            </a:moveTo>
                            <a:cubicBezTo>
                              <a:pt x="13307" y="1201"/>
                              <a:pt x="21600" y="10453"/>
                              <a:pt x="21600" y="21471"/>
                            </a:cubicBezTo>
                            <a:cubicBezTo>
                              <a:pt x="21600" y="23910"/>
                              <a:pt x="21186" y="26331"/>
                              <a:pt x="20378" y="28633"/>
                            </a:cubicBezTo>
                          </a:path>
                          <a:path w="21600" h="28633" stroke="0" extrusionOk="0">
                            <a:moveTo>
                              <a:pt x="2356" y="-1"/>
                            </a:moveTo>
                            <a:cubicBezTo>
                              <a:pt x="13307" y="1201"/>
                              <a:pt x="21600" y="10453"/>
                              <a:pt x="21600" y="21471"/>
                            </a:cubicBezTo>
                            <a:cubicBezTo>
                              <a:pt x="21600" y="23910"/>
                              <a:pt x="21186" y="26331"/>
                              <a:pt x="20378" y="28633"/>
                            </a:cubicBezTo>
                            <a:lnTo>
                              <a:pt x="0" y="21471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aphicFrame>
                  <p:nvGraphicFramePr>
                    <p:cNvPr id="1027" name="Object 43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276" y="1730"/>
                    <a:ext cx="922" cy="538"/>
                  </p:xfrm>
                  <a:graphic>
                    <a:graphicData uri="http://schemas.openxmlformats.org/presentationml/2006/ole">
                      <p:oleObj spid="_x0000_s2052" name="Clip" r:id="rId7" imgW="7421563" imgH="4327525" progId="">
                        <p:embed/>
                      </p:oleObj>
                    </a:graphicData>
                  </a:graphic>
                </p:graphicFrame>
              </p:grpSp>
              <p:sp>
                <p:nvSpPr>
                  <p:cNvPr id="541109" name="Freeform 437"/>
                  <p:cNvSpPr>
                    <a:spLocks/>
                  </p:cNvSpPr>
                  <p:nvPr/>
                </p:nvSpPr>
                <p:spPr bwMode="auto">
                  <a:xfrm>
                    <a:off x="2947" y="1740"/>
                    <a:ext cx="545" cy="8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31" y="36"/>
                      </a:cxn>
                      <a:cxn ang="0">
                        <a:pos x="84" y="53"/>
                      </a:cxn>
                      <a:cxn ang="0">
                        <a:pos x="207" y="79"/>
                      </a:cxn>
                      <a:cxn ang="0">
                        <a:pos x="324" y="82"/>
                      </a:cxn>
                      <a:cxn ang="0">
                        <a:pos x="454" y="62"/>
                      </a:cxn>
                      <a:cxn ang="0">
                        <a:pos x="545" y="0"/>
                      </a:cxn>
                    </a:cxnLst>
                    <a:rect l="0" t="0" r="r" b="b"/>
                    <a:pathLst>
                      <a:path w="545" h="85">
                        <a:moveTo>
                          <a:pt x="0" y="12"/>
                        </a:moveTo>
                        <a:cubicBezTo>
                          <a:pt x="8" y="20"/>
                          <a:pt x="17" y="29"/>
                          <a:pt x="31" y="36"/>
                        </a:cubicBezTo>
                        <a:cubicBezTo>
                          <a:pt x="45" y="43"/>
                          <a:pt x="55" y="46"/>
                          <a:pt x="84" y="53"/>
                        </a:cubicBezTo>
                        <a:cubicBezTo>
                          <a:pt x="113" y="60"/>
                          <a:pt x="167" y="74"/>
                          <a:pt x="207" y="79"/>
                        </a:cubicBezTo>
                        <a:cubicBezTo>
                          <a:pt x="247" y="84"/>
                          <a:pt x="283" y="85"/>
                          <a:pt x="324" y="82"/>
                        </a:cubicBezTo>
                        <a:cubicBezTo>
                          <a:pt x="365" y="79"/>
                          <a:pt x="417" y="76"/>
                          <a:pt x="454" y="62"/>
                        </a:cubicBezTo>
                        <a:cubicBezTo>
                          <a:pt x="491" y="48"/>
                          <a:pt x="528" y="12"/>
                          <a:pt x="545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0" name="Freeform 438"/>
                  <p:cNvSpPr>
                    <a:spLocks/>
                  </p:cNvSpPr>
                  <p:nvPr/>
                </p:nvSpPr>
                <p:spPr bwMode="auto">
                  <a:xfrm>
                    <a:off x="2748" y="1762"/>
                    <a:ext cx="545" cy="8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31" y="36"/>
                      </a:cxn>
                      <a:cxn ang="0">
                        <a:pos x="84" y="53"/>
                      </a:cxn>
                      <a:cxn ang="0">
                        <a:pos x="207" y="79"/>
                      </a:cxn>
                      <a:cxn ang="0">
                        <a:pos x="324" y="82"/>
                      </a:cxn>
                      <a:cxn ang="0">
                        <a:pos x="454" y="62"/>
                      </a:cxn>
                      <a:cxn ang="0">
                        <a:pos x="545" y="0"/>
                      </a:cxn>
                    </a:cxnLst>
                    <a:rect l="0" t="0" r="r" b="b"/>
                    <a:pathLst>
                      <a:path w="545" h="85">
                        <a:moveTo>
                          <a:pt x="0" y="12"/>
                        </a:moveTo>
                        <a:cubicBezTo>
                          <a:pt x="8" y="20"/>
                          <a:pt x="17" y="29"/>
                          <a:pt x="31" y="36"/>
                        </a:cubicBezTo>
                        <a:cubicBezTo>
                          <a:pt x="45" y="43"/>
                          <a:pt x="55" y="46"/>
                          <a:pt x="84" y="53"/>
                        </a:cubicBezTo>
                        <a:cubicBezTo>
                          <a:pt x="113" y="60"/>
                          <a:pt x="167" y="74"/>
                          <a:pt x="207" y="79"/>
                        </a:cubicBezTo>
                        <a:cubicBezTo>
                          <a:pt x="247" y="84"/>
                          <a:pt x="283" y="85"/>
                          <a:pt x="324" y="82"/>
                        </a:cubicBezTo>
                        <a:cubicBezTo>
                          <a:pt x="365" y="79"/>
                          <a:pt x="417" y="76"/>
                          <a:pt x="454" y="62"/>
                        </a:cubicBezTo>
                        <a:cubicBezTo>
                          <a:pt x="491" y="48"/>
                          <a:pt x="528" y="12"/>
                          <a:pt x="545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1" name="Freeform 439"/>
                  <p:cNvSpPr>
                    <a:spLocks/>
                  </p:cNvSpPr>
                  <p:nvPr/>
                </p:nvSpPr>
                <p:spPr bwMode="auto">
                  <a:xfrm>
                    <a:off x="2566" y="1741"/>
                    <a:ext cx="545" cy="8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31" y="36"/>
                      </a:cxn>
                      <a:cxn ang="0">
                        <a:pos x="84" y="53"/>
                      </a:cxn>
                      <a:cxn ang="0">
                        <a:pos x="207" y="79"/>
                      </a:cxn>
                      <a:cxn ang="0">
                        <a:pos x="324" y="82"/>
                      </a:cxn>
                      <a:cxn ang="0">
                        <a:pos x="454" y="62"/>
                      </a:cxn>
                      <a:cxn ang="0">
                        <a:pos x="545" y="0"/>
                      </a:cxn>
                    </a:cxnLst>
                    <a:rect l="0" t="0" r="r" b="b"/>
                    <a:pathLst>
                      <a:path w="545" h="85">
                        <a:moveTo>
                          <a:pt x="0" y="12"/>
                        </a:moveTo>
                        <a:cubicBezTo>
                          <a:pt x="8" y="20"/>
                          <a:pt x="17" y="29"/>
                          <a:pt x="31" y="36"/>
                        </a:cubicBezTo>
                        <a:cubicBezTo>
                          <a:pt x="45" y="43"/>
                          <a:pt x="55" y="46"/>
                          <a:pt x="84" y="53"/>
                        </a:cubicBezTo>
                        <a:cubicBezTo>
                          <a:pt x="113" y="60"/>
                          <a:pt x="167" y="74"/>
                          <a:pt x="207" y="79"/>
                        </a:cubicBezTo>
                        <a:cubicBezTo>
                          <a:pt x="247" y="84"/>
                          <a:pt x="283" y="85"/>
                          <a:pt x="324" y="82"/>
                        </a:cubicBezTo>
                        <a:cubicBezTo>
                          <a:pt x="365" y="79"/>
                          <a:pt x="417" y="76"/>
                          <a:pt x="454" y="62"/>
                        </a:cubicBezTo>
                        <a:cubicBezTo>
                          <a:pt x="491" y="48"/>
                          <a:pt x="528" y="12"/>
                          <a:pt x="545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pic>
                <p:nvPicPr>
                  <p:cNvPr id="1377" name="Picture 44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2535" y="1576"/>
                    <a:ext cx="416" cy="80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41113" name="Arc 441"/>
                  <p:cNvSpPr>
                    <a:spLocks/>
                  </p:cNvSpPr>
                  <p:nvPr/>
                </p:nvSpPr>
                <p:spPr bwMode="auto">
                  <a:xfrm flipV="1">
                    <a:off x="2338" y="1754"/>
                    <a:ext cx="609" cy="48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4" name="Arc 442"/>
                  <p:cNvSpPr>
                    <a:spLocks/>
                  </p:cNvSpPr>
                  <p:nvPr/>
                </p:nvSpPr>
                <p:spPr bwMode="auto">
                  <a:xfrm flipV="1">
                    <a:off x="2141" y="1780"/>
                    <a:ext cx="609" cy="48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5" name="Arc 443"/>
                  <p:cNvSpPr>
                    <a:spLocks/>
                  </p:cNvSpPr>
                  <p:nvPr/>
                </p:nvSpPr>
                <p:spPr bwMode="auto">
                  <a:xfrm flipV="1">
                    <a:off x="1951" y="1744"/>
                    <a:ext cx="609" cy="48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pic>
                <p:nvPicPr>
                  <p:cNvPr id="1381" name="Picture 44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923" y="2060"/>
                    <a:ext cx="416" cy="80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41117" name="Arc 445"/>
                  <p:cNvSpPr>
                    <a:spLocks/>
                  </p:cNvSpPr>
                  <p:nvPr/>
                </p:nvSpPr>
                <p:spPr bwMode="auto">
                  <a:xfrm flipV="1">
                    <a:off x="1781" y="2220"/>
                    <a:ext cx="177" cy="34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8" name="Arc 446"/>
                  <p:cNvSpPr>
                    <a:spLocks/>
                  </p:cNvSpPr>
                  <p:nvPr/>
                </p:nvSpPr>
                <p:spPr bwMode="auto">
                  <a:xfrm flipV="1">
                    <a:off x="1954" y="2268"/>
                    <a:ext cx="182" cy="29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9" name="Arc 447"/>
                  <p:cNvSpPr>
                    <a:spLocks/>
                  </p:cNvSpPr>
                  <p:nvPr/>
                </p:nvSpPr>
                <p:spPr bwMode="auto">
                  <a:xfrm flipV="1">
                    <a:off x="2141" y="2242"/>
                    <a:ext cx="189" cy="32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525" name="Group 448"/>
                <p:cNvGrpSpPr>
                  <a:grpSpLocks/>
                </p:cNvGrpSpPr>
                <p:nvPr/>
              </p:nvGrpSpPr>
              <p:grpSpPr bwMode="auto">
                <a:xfrm>
                  <a:off x="2965" y="1706"/>
                  <a:ext cx="729" cy="526"/>
                  <a:chOff x="2276" y="1536"/>
                  <a:chExt cx="922" cy="732"/>
                </a:xfrm>
              </p:grpSpPr>
              <p:grpSp>
                <p:nvGrpSpPr>
                  <p:cNvPr id="1527" name="Group 4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79" y="1536"/>
                    <a:ext cx="726" cy="683"/>
                    <a:chOff x="2324" y="1334"/>
                    <a:chExt cx="584" cy="550"/>
                  </a:xfrm>
                </p:grpSpPr>
                <p:grpSp>
                  <p:nvGrpSpPr>
                    <p:cNvPr id="1528" name="Group 4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0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1530" name="Group 45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124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8"/>
                          <a:ext cx="0" cy="60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25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8"/>
                          <a:ext cx="0" cy="60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31" name="Group 4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27" name="Line 4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5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28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34" name="Group 4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30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5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31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25" name="Group 4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33" name="Line 4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34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7"/>
                          <a:ext cx="48" cy="4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28" name="Group 4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36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37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7"/>
                          <a:ext cx="48" cy="4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1" name="Group 4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39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40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4" name="Group 4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42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43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1035" name="Group 472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826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1038" name="Group 4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146" name="Line 4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59" y="1278"/>
                          <a:ext cx="0" cy="60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47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13" y="1278"/>
                          <a:ext cx="0" cy="60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41" name="Group 4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49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5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50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44" name="Group 4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52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5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53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47" name="Group 4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55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56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7"/>
                          <a:ext cx="48" cy="4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0" name="Group 4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58" name="Line 4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59" name="Line 4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7"/>
                          <a:ext cx="48" cy="4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3" name="Group 4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61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62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36" name="Group 4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64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65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38" name="Group 49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 flipH="1">
                      <a:off x="2590" y="1090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1540" name="Group 4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168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8"/>
                          <a:ext cx="0" cy="60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69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8"/>
                          <a:ext cx="0" cy="60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42" name="Group 4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71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3" y="1817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72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3" y="1769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44" name="Group 5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74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3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75" name="Line 5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3" y="1769"/>
                          <a:ext cx="48" cy="6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45" name="Group 5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77" name="Line 5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7" y="1817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78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7" y="1769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46" name="Group 5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80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7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81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7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47" name="Group 5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83" name="Line 5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7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84" name="Line 5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7" y="1769"/>
                          <a:ext cx="48" cy="6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50" name="Group 51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86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7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87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7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52" name="Group 5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2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189" name="Rectangle 5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3" y="1632"/>
                        <a:ext cx="120" cy="224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0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2" y="1648"/>
                        <a:ext cx="56" cy="19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1" name="Line 5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37" y="1648"/>
                        <a:ext cx="0" cy="19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2" name="Rectangle 5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3" y="1648"/>
                        <a:ext cx="56" cy="19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3" name="Line 5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2" y="1648"/>
                        <a:ext cx="0" cy="19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54" name="Group 5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6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195" name="Rectangle 5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71" y="1632"/>
                        <a:ext cx="120" cy="224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6" name="Rectangle 5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1" y="1648"/>
                        <a:ext cx="56" cy="19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7" name="Line 5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37" y="1648"/>
                        <a:ext cx="0" cy="19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8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11" y="1648"/>
                        <a:ext cx="56" cy="19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9" name="Line 5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2" y="1648"/>
                        <a:ext cx="0" cy="19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56" name="Group 5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4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201" name="Oval 5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55" y="1993"/>
                        <a:ext cx="53" cy="36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02" name="Oval 5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55" y="2011"/>
                        <a:ext cx="53" cy="37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03" name="Oval 5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55" y="2029"/>
                        <a:ext cx="53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58" name="Group 5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60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205" name="Oval 5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93"/>
                        <a:ext cx="40" cy="36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06" name="Oval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11"/>
                        <a:ext cx="40" cy="37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07" name="Oval 5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29"/>
                        <a:ext cx="40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60" name="Group 5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12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209" name="Oval 5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88"/>
                        <a:ext cx="40" cy="40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10" name="Oval 5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11"/>
                        <a:ext cx="40" cy="37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11" name="Oval 5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29"/>
                        <a:ext cx="40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62" name="Group 5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88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213" name="Oval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88"/>
                        <a:ext cx="40" cy="40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14" name="Oval 5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11"/>
                        <a:ext cx="40" cy="37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15" name="Oval 5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29"/>
                        <a:ext cx="40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1216" name="Arc 54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423" y="1448"/>
                      <a:ext cx="108" cy="142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7" name="Arc 545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2696" y="1452"/>
                      <a:ext cx="108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aphicFrame>
                <p:nvGraphicFramePr>
                  <p:cNvPr id="1026" name="Object 546"/>
                  <p:cNvGraphicFramePr>
                    <a:graphicFrameLocks noChangeAspect="1"/>
                  </p:cNvGraphicFramePr>
                  <p:nvPr/>
                </p:nvGraphicFramePr>
                <p:xfrm>
                  <a:off x="2276" y="1730"/>
                  <a:ext cx="922" cy="538"/>
                </p:xfrm>
                <a:graphic>
                  <a:graphicData uri="http://schemas.openxmlformats.org/presentationml/2006/ole">
                    <p:oleObj spid="_x0000_s2051" name="Clip" r:id="rId8" imgW="7421563" imgH="4327525" progId="">
                      <p:embed/>
                    </p:oleObj>
                  </a:graphicData>
                </a:graphic>
              </p:graphicFrame>
            </p:grpSp>
          </p:grpSp>
          <p:sp>
            <p:nvSpPr>
              <p:cNvPr id="541219" name="Arc 547"/>
              <p:cNvSpPr>
                <a:spLocks noChangeAspect="1"/>
              </p:cNvSpPr>
              <p:nvPr/>
            </p:nvSpPr>
            <p:spPr bwMode="auto">
              <a:xfrm rot="16872982" flipH="1">
                <a:off x="3523" y="1477"/>
                <a:ext cx="295" cy="146"/>
              </a:xfrm>
              <a:custGeom>
                <a:avLst/>
                <a:gdLst>
                  <a:gd name="G0" fmla="+- 154 0 0"/>
                  <a:gd name="G1" fmla="+- 0 0 0"/>
                  <a:gd name="G2" fmla="+- 21600 0 0"/>
                  <a:gd name="T0" fmla="*/ 21554 w 21554"/>
                  <a:gd name="T1" fmla="*/ 2936 h 21600"/>
                  <a:gd name="T2" fmla="*/ 0 w 21554"/>
                  <a:gd name="T3" fmla="*/ 21599 h 21600"/>
                  <a:gd name="T4" fmla="*/ 154 w 2155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4" h="21600" fill="none" extrusionOk="0">
                    <a:moveTo>
                      <a:pt x="21553" y="2935"/>
                    </a:moveTo>
                    <a:cubicBezTo>
                      <a:pt x="20086" y="13630"/>
                      <a:pt x="10948" y="21599"/>
                      <a:pt x="154" y="21600"/>
                    </a:cubicBezTo>
                    <a:cubicBezTo>
                      <a:pt x="102" y="21600"/>
                      <a:pt x="51" y="21599"/>
                      <a:pt x="-1" y="21599"/>
                    </a:cubicBezTo>
                  </a:path>
                  <a:path w="21554" h="21600" stroke="0" extrusionOk="0">
                    <a:moveTo>
                      <a:pt x="21553" y="2935"/>
                    </a:moveTo>
                    <a:cubicBezTo>
                      <a:pt x="20086" y="13630"/>
                      <a:pt x="10948" y="21599"/>
                      <a:pt x="154" y="21600"/>
                    </a:cubicBezTo>
                    <a:cubicBezTo>
                      <a:pt x="102" y="21600"/>
                      <a:pt x="51" y="21599"/>
                      <a:pt x="-1" y="21599"/>
                    </a:cubicBezTo>
                    <a:lnTo>
                      <a:pt x="154" y="0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1220" name="Arc 548"/>
              <p:cNvSpPr>
                <a:spLocks noChangeAspect="1"/>
              </p:cNvSpPr>
              <p:nvPr/>
            </p:nvSpPr>
            <p:spPr bwMode="auto">
              <a:xfrm rot="16106056" flipH="1">
                <a:off x="3353" y="1499"/>
                <a:ext cx="246" cy="182"/>
              </a:xfrm>
              <a:custGeom>
                <a:avLst/>
                <a:gdLst>
                  <a:gd name="G0" fmla="+- 0 0 0"/>
                  <a:gd name="G1" fmla="+- 12 0 0"/>
                  <a:gd name="G2" fmla="+- 21600 0 0"/>
                  <a:gd name="T0" fmla="*/ 21600 w 21600"/>
                  <a:gd name="T1" fmla="*/ 0 h 21612"/>
                  <a:gd name="T2" fmla="*/ 0 w 21600"/>
                  <a:gd name="T3" fmla="*/ 21612 h 21612"/>
                  <a:gd name="T4" fmla="*/ 0 w 21600"/>
                  <a:gd name="T5" fmla="*/ 12 h 2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12" fill="none" extrusionOk="0">
                    <a:moveTo>
                      <a:pt x="21599" y="0"/>
                    </a:moveTo>
                    <a:cubicBezTo>
                      <a:pt x="21599" y="4"/>
                      <a:pt x="21600" y="8"/>
                      <a:pt x="21600" y="12"/>
                    </a:cubicBezTo>
                    <a:cubicBezTo>
                      <a:pt x="21600" y="11941"/>
                      <a:pt x="11929" y="21611"/>
                      <a:pt x="0" y="21612"/>
                    </a:cubicBezTo>
                  </a:path>
                  <a:path w="21600" h="21612" stroke="0" extrusionOk="0">
                    <a:moveTo>
                      <a:pt x="21599" y="0"/>
                    </a:moveTo>
                    <a:cubicBezTo>
                      <a:pt x="21599" y="4"/>
                      <a:pt x="21600" y="8"/>
                      <a:pt x="21600" y="12"/>
                    </a:cubicBezTo>
                    <a:cubicBezTo>
                      <a:pt x="21600" y="11941"/>
                      <a:pt x="11929" y="21611"/>
                      <a:pt x="0" y="21612"/>
                    </a:cubicBezTo>
                    <a:lnTo>
                      <a:pt x="0" y="12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</p:grpSp>
        <p:sp>
          <p:nvSpPr>
            <p:cNvPr id="560" name="Text Box 549"/>
            <p:cNvSpPr txBox="1">
              <a:spLocks noChangeArrowheads="1"/>
            </p:cNvSpPr>
            <p:nvPr/>
          </p:nvSpPr>
          <p:spPr bwMode="auto">
            <a:xfrm>
              <a:off x="3873500" y="3041650"/>
              <a:ext cx="1542410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800000"/>
                  </a:solidFill>
                  <a:latin typeface="Monotype Corsiva" pitchFamily="96" charset="0"/>
                  <a:ea typeface="ＭＳ Ｐゴシック" pitchFamily="28" charset="-128"/>
                  <a:cs typeface="+mn-cs"/>
                </a:rPr>
                <a:t>Get Access</a:t>
              </a:r>
              <a:endParaRPr lang="en-US" sz="2800" b="1" dirty="0">
                <a:solidFill>
                  <a:srgbClr val="800000"/>
                </a:solidFill>
                <a:latin typeface="Monotype Corsiva" pitchFamily="96" charset="0"/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1269" name="Text Box 4"/>
          <p:cNvSpPr txBox="1">
            <a:spLocks noChangeArrowheads="1"/>
          </p:cNvSpPr>
          <p:nvPr/>
        </p:nvSpPr>
        <p:spPr bwMode="auto">
          <a:xfrm>
            <a:off x="5638800" y="3505200"/>
            <a:ext cx="3320696" cy="29366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</a:rPr>
              <a:t>Building new transmission lines is becoming increasingly difficult and taking longer.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1039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2209799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Most </a:t>
            </a:r>
            <a:r>
              <a:rPr lang="en-US" sz="3000" b="1" dirty="0" smtClean="0">
                <a:solidFill>
                  <a:schemeClr val="bg1"/>
                </a:solidFill>
              </a:rPr>
              <a:t>central station  renewable generation </a:t>
            </a:r>
            <a:r>
              <a:rPr lang="en-US" sz="3000" b="1" dirty="0">
                <a:solidFill>
                  <a:schemeClr val="bg1"/>
                </a:solidFill>
              </a:rPr>
              <a:t>will be located remote from customers.</a:t>
            </a:r>
          </a:p>
        </p:txBody>
      </p:sp>
      <p:sp>
        <p:nvSpPr>
          <p:cNvPr id="557" name="Text Box 554"/>
          <p:cNvSpPr txBox="1">
            <a:spLocks noChangeArrowheads="1"/>
          </p:cNvSpPr>
          <p:nvPr/>
        </p:nvSpPr>
        <p:spPr bwMode="auto">
          <a:xfrm>
            <a:off x="2401888" y="4327525"/>
            <a:ext cx="2319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66"/>
                </a:solidFill>
              </a:rPr>
              <a:t>Renewable Power Plant</a:t>
            </a:r>
          </a:p>
        </p:txBody>
      </p:sp>
      <p:sp>
        <p:nvSpPr>
          <p:cNvPr id="558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" grpId="0" animBg="1"/>
      <p:bldP spid="10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5473" y="76200"/>
            <a:ext cx="6398527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Continuing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The Saga of Renewable Generation and Grid Integration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73BD45-54A6-42BF-9440-A947A7593BD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846138" y="3230563"/>
            <a:ext cx="4995862" cy="2765425"/>
            <a:chOff x="114" y="2394"/>
            <a:chExt cx="3147" cy="1742"/>
          </a:xfrm>
        </p:grpSpPr>
        <p:sp>
          <p:nvSpPr>
            <p:cNvPr id="540906" name="Oval 234"/>
            <p:cNvSpPr>
              <a:spLocks noChangeArrowheads="1"/>
            </p:cNvSpPr>
            <p:nvPr/>
          </p:nvSpPr>
          <p:spPr bwMode="auto">
            <a:xfrm>
              <a:off x="363" y="23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7" name="Oval 235"/>
            <p:cNvSpPr>
              <a:spLocks noChangeArrowheads="1"/>
            </p:cNvSpPr>
            <p:nvPr/>
          </p:nvSpPr>
          <p:spPr bwMode="auto">
            <a:xfrm>
              <a:off x="489" y="249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8" name="Freeform 236"/>
            <p:cNvSpPr>
              <a:spLocks/>
            </p:cNvSpPr>
            <p:nvPr/>
          </p:nvSpPr>
          <p:spPr bwMode="auto">
            <a:xfrm>
              <a:off x="412" y="2513"/>
              <a:ext cx="1468" cy="743"/>
            </a:xfrm>
            <a:custGeom>
              <a:avLst/>
              <a:gdLst/>
              <a:ahLst/>
              <a:cxnLst>
                <a:cxn ang="0">
                  <a:pos x="1468" y="283"/>
                </a:cxn>
                <a:cxn ang="0">
                  <a:pos x="1093" y="574"/>
                </a:cxn>
                <a:cxn ang="0">
                  <a:pos x="846" y="718"/>
                </a:cxn>
                <a:cxn ang="0">
                  <a:pos x="722" y="726"/>
                </a:cxn>
                <a:cxn ang="0">
                  <a:pos x="692" y="717"/>
                </a:cxn>
                <a:cxn ang="0">
                  <a:pos x="676" y="704"/>
                </a:cxn>
                <a:cxn ang="0">
                  <a:pos x="656" y="698"/>
                </a:cxn>
                <a:cxn ang="0">
                  <a:pos x="617" y="675"/>
                </a:cxn>
                <a:cxn ang="0">
                  <a:pos x="567" y="634"/>
                </a:cxn>
                <a:cxn ang="0">
                  <a:pos x="538" y="618"/>
                </a:cxn>
                <a:cxn ang="0">
                  <a:pos x="502" y="595"/>
                </a:cxn>
                <a:cxn ang="0">
                  <a:pos x="412" y="512"/>
                </a:cxn>
                <a:cxn ang="0">
                  <a:pos x="379" y="474"/>
                </a:cxn>
                <a:cxn ang="0">
                  <a:pos x="304" y="390"/>
                </a:cxn>
                <a:cxn ang="0">
                  <a:pos x="261" y="326"/>
                </a:cxn>
                <a:cxn ang="0">
                  <a:pos x="247" y="301"/>
                </a:cxn>
                <a:cxn ang="0">
                  <a:pos x="224" y="234"/>
                </a:cxn>
                <a:cxn ang="0">
                  <a:pos x="218" y="214"/>
                </a:cxn>
                <a:cxn ang="0">
                  <a:pos x="205" y="198"/>
                </a:cxn>
                <a:cxn ang="0">
                  <a:pos x="165" y="147"/>
                </a:cxn>
                <a:cxn ang="0">
                  <a:pos x="63" y="42"/>
                </a:cxn>
                <a:cxn ang="0">
                  <a:pos x="24" y="13"/>
                </a:cxn>
                <a:cxn ang="0">
                  <a:pos x="0" y="0"/>
                </a:cxn>
              </a:cxnLst>
              <a:rect l="0" t="0" r="r" b="b"/>
              <a:pathLst>
                <a:path w="1468" h="743">
                  <a:moveTo>
                    <a:pt x="1468" y="283"/>
                  </a:moveTo>
                  <a:cubicBezTo>
                    <a:pt x="1405" y="327"/>
                    <a:pt x="1217" y="500"/>
                    <a:pt x="1093" y="574"/>
                  </a:cubicBezTo>
                  <a:cubicBezTo>
                    <a:pt x="989" y="646"/>
                    <a:pt x="908" y="693"/>
                    <a:pt x="846" y="718"/>
                  </a:cubicBezTo>
                  <a:cubicBezTo>
                    <a:pt x="784" y="743"/>
                    <a:pt x="748" y="726"/>
                    <a:pt x="722" y="726"/>
                  </a:cubicBezTo>
                  <a:cubicBezTo>
                    <a:pt x="712" y="726"/>
                    <a:pt x="692" y="717"/>
                    <a:pt x="692" y="717"/>
                  </a:cubicBezTo>
                  <a:cubicBezTo>
                    <a:pt x="686" y="710"/>
                    <a:pt x="686" y="708"/>
                    <a:pt x="676" y="704"/>
                  </a:cubicBezTo>
                  <a:cubicBezTo>
                    <a:pt x="669" y="701"/>
                    <a:pt x="656" y="698"/>
                    <a:pt x="656" y="698"/>
                  </a:cubicBezTo>
                  <a:cubicBezTo>
                    <a:pt x="646" y="687"/>
                    <a:pt x="629" y="685"/>
                    <a:pt x="617" y="675"/>
                  </a:cubicBezTo>
                  <a:cubicBezTo>
                    <a:pt x="609" y="668"/>
                    <a:pt x="573" y="636"/>
                    <a:pt x="567" y="634"/>
                  </a:cubicBezTo>
                  <a:cubicBezTo>
                    <a:pt x="557" y="630"/>
                    <a:pt x="545" y="626"/>
                    <a:pt x="538" y="618"/>
                  </a:cubicBezTo>
                  <a:cubicBezTo>
                    <a:pt x="528" y="607"/>
                    <a:pt x="515" y="599"/>
                    <a:pt x="502" y="595"/>
                  </a:cubicBezTo>
                  <a:cubicBezTo>
                    <a:pt x="470" y="569"/>
                    <a:pt x="444" y="538"/>
                    <a:pt x="412" y="512"/>
                  </a:cubicBezTo>
                  <a:cubicBezTo>
                    <a:pt x="404" y="496"/>
                    <a:pt x="392" y="487"/>
                    <a:pt x="379" y="474"/>
                  </a:cubicBezTo>
                  <a:cubicBezTo>
                    <a:pt x="352" y="448"/>
                    <a:pt x="329" y="418"/>
                    <a:pt x="304" y="390"/>
                  </a:cubicBezTo>
                  <a:cubicBezTo>
                    <a:pt x="297" y="370"/>
                    <a:pt x="276" y="341"/>
                    <a:pt x="261" y="326"/>
                  </a:cubicBezTo>
                  <a:cubicBezTo>
                    <a:pt x="257" y="316"/>
                    <a:pt x="250" y="311"/>
                    <a:pt x="247" y="301"/>
                  </a:cubicBezTo>
                  <a:cubicBezTo>
                    <a:pt x="239" y="279"/>
                    <a:pt x="232" y="256"/>
                    <a:pt x="224" y="234"/>
                  </a:cubicBezTo>
                  <a:cubicBezTo>
                    <a:pt x="222" y="227"/>
                    <a:pt x="220" y="221"/>
                    <a:pt x="218" y="214"/>
                  </a:cubicBezTo>
                  <a:cubicBezTo>
                    <a:pt x="216" y="207"/>
                    <a:pt x="205" y="198"/>
                    <a:pt x="205" y="198"/>
                  </a:cubicBezTo>
                  <a:cubicBezTo>
                    <a:pt x="198" y="177"/>
                    <a:pt x="177" y="165"/>
                    <a:pt x="165" y="147"/>
                  </a:cubicBezTo>
                  <a:cubicBezTo>
                    <a:pt x="138" y="107"/>
                    <a:pt x="97" y="75"/>
                    <a:pt x="63" y="42"/>
                  </a:cubicBezTo>
                  <a:cubicBezTo>
                    <a:pt x="51" y="31"/>
                    <a:pt x="39" y="18"/>
                    <a:pt x="24" y="13"/>
                  </a:cubicBezTo>
                  <a:cubicBezTo>
                    <a:pt x="15" y="8"/>
                    <a:pt x="7" y="5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05" name="AutoShape 237"/>
            <p:cNvCxnSpPr>
              <a:cxnSpLocks noChangeShapeType="1"/>
              <a:stCxn id="540906" idx="4"/>
              <a:endCxn id="540908" idx="22"/>
            </p:cNvCxnSpPr>
            <p:nvPr/>
          </p:nvCxnSpPr>
          <p:spPr bwMode="auto">
            <a:xfrm>
              <a:off x="391" y="2450"/>
              <a:ext cx="16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06" name="AutoShape 238"/>
            <p:cNvCxnSpPr>
              <a:cxnSpLocks noChangeShapeType="1"/>
              <a:stCxn id="540907" idx="3"/>
              <a:endCxn id="540908" idx="20"/>
            </p:cNvCxnSpPr>
            <p:nvPr/>
          </p:nvCxnSpPr>
          <p:spPr bwMode="auto">
            <a:xfrm flipH="1">
              <a:off x="470" y="2538"/>
              <a:ext cx="27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1" name="Oval 239"/>
            <p:cNvSpPr>
              <a:spLocks noChangeArrowheads="1"/>
            </p:cNvSpPr>
            <p:nvPr/>
          </p:nvSpPr>
          <p:spPr bwMode="auto">
            <a:xfrm>
              <a:off x="624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08" name="AutoShape 240"/>
            <p:cNvCxnSpPr>
              <a:cxnSpLocks noChangeShapeType="1"/>
              <a:stCxn id="540911" idx="3"/>
              <a:endCxn id="540908" idx="19"/>
            </p:cNvCxnSpPr>
            <p:nvPr/>
          </p:nvCxnSpPr>
          <p:spPr bwMode="auto">
            <a:xfrm flipH="1">
              <a:off x="572" y="2629"/>
              <a:ext cx="60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3" name="Oval 241"/>
            <p:cNvSpPr>
              <a:spLocks noChangeArrowheads="1"/>
            </p:cNvSpPr>
            <p:nvPr/>
          </p:nvSpPr>
          <p:spPr bwMode="auto">
            <a:xfrm flipH="1">
              <a:off x="479" y="271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0" name="AutoShape 242"/>
            <p:cNvCxnSpPr>
              <a:cxnSpLocks noChangeShapeType="1"/>
              <a:stCxn id="540913" idx="2"/>
              <a:endCxn id="540908" idx="16"/>
            </p:cNvCxnSpPr>
            <p:nvPr/>
          </p:nvCxnSpPr>
          <p:spPr bwMode="auto">
            <a:xfrm>
              <a:off x="533" y="2746"/>
              <a:ext cx="9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5" name="Oval 243"/>
            <p:cNvSpPr>
              <a:spLocks noChangeArrowheads="1"/>
            </p:cNvSpPr>
            <p:nvPr/>
          </p:nvSpPr>
          <p:spPr bwMode="auto">
            <a:xfrm>
              <a:off x="751" y="270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2" name="AutoShape 244"/>
            <p:cNvCxnSpPr>
              <a:cxnSpLocks noChangeShapeType="1"/>
              <a:stCxn id="540915" idx="3"/>
              <a:endCxn id="540908" idx="14"/>
            </p:cNvCxnSpPr>
            <p:nvPr/>
          </p:nvCxnSpPr>
          <p:spPr bwMode="auto">
            <a:xfrm flipH="1">
              <a:off x="668" y="2749"/>
              <a:ext cx="91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7" name="Freeform 245"/>
            <p:cNvSpPr>
              <a:spLocks/>
            </p:cNvSpPr>
            <p:nvPr/>
          </p:nvSpPr>
          <p:spPr bwMode="auto">
            <a:xfrm>
              <a:off x="509" y="2919"/>
              <a:ext cx="310" cy="149"/>
            </a:xfrm>
            <a:custGeom>
              <a:avLst/>
              <a:gdLst/>
              <a:ahLst/>
              <a:cxnLst>
                <a:cxn ang="0">
                  <a:pos x="310" y="108"/>
                </a:cxn>
                <a:cxn ang="0">
                  <a:pos x="252" y="117"/>
                </a:cxn>
                <a:cxn ang="0">
                  <a:pos x="233" y="134"/>
                </a:cxn>
                <a:cxn ang="0">
                  <a:pos x="204" y="149"/>
                </a:cxn>
                <a:cxn ang="0">
                  <a:pos x="149" y="122"/>
                </a:cxn>
                <a:cxn ang="0">
                  <a:pos x="116" y="91"/>
                </a:cxn>
                <a:cxn ang="0">
                  <a:pos x="96" y="72"/>
                </a:cxn>
                <a:cxn ang="0">
                  <a:pos x="77" y="53"/>
                </a:cxn>
                <a:cxn ang="0">
                  <a:pos x="0" y="0"/>
                </a:cxn>
              </a:cxnLst>
              <a:rect l="0" t="0" r="r" b="b"/>
              <a:pathLst>
                <a:path w="310" h="149">
                  <a:moveTo>
                    <a:pt x="310" y="108"/>
                  </a:moveTo>
                  <a:cubicBezTo>
                    <a:pt x="290" y="110"/>
                    <a:pt x="272" y="113"/>
                    <a:pt x="252" y="117"/>
                  </a:cubicBezTo>
                  <a:cubicBezTo>
                    <a:pt x="242" y="121"/>
                    <a:pt x="240" y="127"/>
                    <a:pt x="233" y="134"/>
                  </a:cubicBezTo>
                  <a:cubicBezTo>
                    <a:pt x="222" y="144"/>
                    <a:pt x="217" y="144"/>
                    <a:pt x="204" y="149"/>
                  </a:cubicBezTo>
                  <a:cubicBezTo>
                    <a:pt x="177" y="146"/>
                    <a:pt x="169" y="139"/>
                    <a:pt x="149" y="122"/>
                  </a:cubicBezTo>
                  <a:cubicBezTo>
                    <a:pt x="138" y="112"/>
                    <a:pt x="131" y="95"/>
                    <a:pt x="116" y="91"/>
                  </a:cubicBezTo>
                  <a:cubicBezTo>
                    <a:pt x="108" y="84"/>
                    <a:pt x="105" y="78"/>
                    <a:pt x="96" y="72"/>
                  </a:cubicBezTo>
                  <a:cubicBezTo>
                    <a:pt x="91" y="63"/>
                    <a:pt x="85" y="59"/>
                    <a:pt x="77" y="53"/>
                  </a:cubicBezTo>
                  <a:cubicBezTo>
                    <a:pt x="53" y="32"/>
                    <a:pt x="36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18" name="Oval 246"/>
            <p:cNvSpPr>
              <a:spLocks noChangeArrowheads="1"/>
            </p:cNvSpPr>
            <p:nvPr/>
          </p:nvSpPr>
          <p:spPr bwMode="auto">
            <a:xfrm flipH="1">
              <a:off x="347" y="29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5" name="AutoShape 247"/>
            <p:cNvCxnSpPr>
              <a:cxnSpLocks noChangeShapeType="1"/>
              <a:stCxn id="540918" idx="2"/>
              <a:endCxn id="540917" idx="8"/>
            </p:cNvCxnSpPr>
            <p:nvPr/>
          </p:nvCxnSpPr>
          <p:spPr bwMode="auto">
            <a:xfrm flipV="1">
              <a:off x="401" y="2919"/>
              <a:ext cx="103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0" name="Oval 248"/>
            <p:cNvSpPr>
              <a:spLocks noChangeArrowheads="1"/>
            </p:cNvSpPr>
            <p:nvPr/>
          </p:nvSpPr>
          <p:spPr bwMode="auto">
            <a:xfrm flipH="1">
              <a:off x="461" y="300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7" name="AutoShape 249"/>
            <p:cNvCxnSpPr>
              <a:cxnSpLocks noChangeShapeType="1"/>
              <a:stCxn id="540920" idx="2"/>
              <a:endCxn id="540917" idx="6"/>
            </p:cNvCxnSpPr>
            <p:nvPr/>
          </p:nvCxnSpPr>
          <p:spPr bwMode="auto">
            <a:xfrm flipV="1">
              <a:off x="515" y="2991"/>
              <a:ext cx="85" cy="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2" name="Oval 250"/>
            <p:cNvSpPr>
              <a:spLocks noChangeArrowheads="1"/>
            </p:cNvSpPr>
            <p:nvPr/>
          </p:nvSpPr>
          <p:spPr bwMode="auto">
            <a:xfrm flipH="1">
              <a:off x="574" y="310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9" name="AutoShape 251"/>
            <p:cNvCxnSpPr>
              <a:cxnSpLocks noChangeShapeType="1"/>
              <a:stCxn id="540922" idx="1"/>
              <a:endCxn id="540917" idx="4"/>
            </p:cNvCxnSpPr>
            <p:nvPr/>
          </p:nvCxnSpPr>
          <p:spPr bwMode="auto">
            <a:xfrm flipV="1">
              <a:off x="620" y="3046"/>
              <a:ext cx="38" cy="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4" name="Oval 252"/>
            <p:cNvSpPr>
              <a:spLocks noChangeArrowheads="1"/>
            </p:cNvSpPr>
            <p:nvPr/>
          </p:nvSpPr>
          <p:spPr bwMode="auto">
            <a:xfrm flipH="1">
              <a:off x="687" y="320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21" name="AutoShape 253"/>
            <p:cNvCxnSpPr>
              <a:cxnSpLocks noChangeShapeType="1"/>
              <a:stCxn id="540924" idx="0"/>
              <a:endCxn id="540917" idx="2"/>
            </p:cNvCxnSpPr>
            <p:nvPr/>
          </p:nvCxnSpPr>
          <p:spPr bwMode="auto">
            <a:xfrm flipV="1">
              <a:off x="714" y="3053"/>
              <a:ext cx="33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6" name="Freeform 254"/>
            <p:cNvSpPr>
              <a:spLocks/>
            </p:cNvSpPr>
            <p:nvPr/>
          </p:nvSpPr>
          <p:spPr bwMode="auto">
            <a:xfrm>
              <a:off x="961" y="2830"/>
              <a:ext cx="206" cy="404"/>
            </a:xfrm>
            <a:custGeom>
              <a:avLst/>
              <a:gdLst/>
              <a:ahLst/>
              <a:cxnLst>
                <a:cxn ang="0">
                  <a:pos x="141" y="389"/>
                </a:cxn>
                <a:cxn ang="0">
                  <a:pos x="172" y="336"/>
                </a:cxn>
                <a:cxn ang="0">
                  <a:pos x="194" y="310"/>
                </a:cxn>
                <a:cxn ang="0">
                  <a:pos x="206" y="274"/>
                </a:cxn>
                <a:cxn ang="0">
                  <a:pos x="204" y="223"/>
                </a:cxn>
                <a:cxn ang="0">
                  <a:pos x="158" y="151"/>
                </a:cxn>
                <a:cxn ang="0">
                  <a:pos x="139" y="132"/>
                </a:cxn>
                <a:cxn ang="0">
                  <a:pos x="79" y="79"/>
                </a:cxn>
                <a:cxn ang="0">
                  <a:pos x="31" y="34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206" h="389">
                  <a:moveTo>
                    <a:pt x="141" y="389"/>
                  </a:moveTo>
                  <a:cubicBezTo>
                    <a:pt x="148" y="368"/>
                    <a:pt x="158" y="353"/>
                    <a:pt x="172" y="336"/>
                  </a:cubicBezTo>
                  <a:cubicBezTo>
                    <a:pt x="179" y="327"/>
                    <a:pt x="194" y="310"/>
                    <a:pt x="194" y="310"/>
                  </a:cubicBezTo>
                  <a:cubicBezTo>
                    <a:pt x="197" y="297"/>
                    <a:pt x="203" y="287"/>
                    <a:pt x="206" y="274"/>
                  </a:cubicBezTo>
                  <a:cubicBezTo>
                    <a:pt x="205" y="257"/>
                    <a:pt x="205" y="240"/>
                    <a:pt x="204" y="223"/>
                  </a:cubicBezTo>
                  <a:cubicBezTo>
                    <a:pt x="202" y="195"/>
                    <a:pt x="174" y="172"/>
                    <a:pt x="158" y="151"/>
                  </a:cubicBezTo>
                  <a:cubicBezTo>
                    <a:pt x="142" y="131"/>
                    <a:pt x="153" y="136"/>
                    <a:pt x="139" y="132"/>
                  </a:cubicBezTo>
                  <a:cubicBezTo>
                    <a:pt x="124" y="111"/>
                    <a:pt x="97" y="97"/>
                    <a:pt x="79" y="79"/>
                  </a:cubicBezTo>
                  <a:cubicBezTo>
                    <a:pt x="67" y="67"/>
                    <a:pt x="46" y="43"/>
                    <a:pt x="31" y="34"/>
                  </a:cubicBezTo>
                  <a:cubicBezTo>
                    <a:pt x="24" y="22"/>
                    <a:pt x="17" y="15"/>
                    <a:pt x="7" y="5"/>
                  </a:cubicBezTo>
                  <a:cubicBezTo>
                    <a:pt x="5" y="3"/>
                    <a:pt x="0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7" name="Oval 255"/>
            <p:cNvSpPr>
              <a:spLocks noChangeArrowheads="1"/>
            </p:cNvSpPr>
            <p:nvPr/>
          </p:nvSpPr>
          <p:spPr bwMode="auto">
            <a:xfrm>
              <a:off x="944" y="26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8" name="Oval 256"/>
            <p:cNvSpPr>
              <a:spLocks noChangeArrowheads="1"/>
            </p:cNvSpPr>
            <p:nvPr/>
          </p:nvSpPr>
          <p:spPr bwMode="auto">
            <a:xfrm>
              <a:off x="1037" y="27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25" name="AutoShape 257"/>
            <p:cNvCxnSpPr>
              <a:cxnSpLocks noChangeShapeType="1"/>
              <a:stCxn id="540927" idx="4"/>
              <a:endCxn id="540926" idx="10"/>
            </p:cNvCxnSpPr>
            <p:nvPr/>
          </p:nvCxnSpPr>
          <p:spPr bwMode="auto">
            <a:xfrm flipH="1">
              <a:off x="961" y="2737"/>
              <a:ext cx="11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26" name="AutoShape 258"/>
            <p:cNvCxnSpPr>
              <a:cxnSpLocks noChangeShapeType="1"/>
              <a:stCxn id="540928" idx="3"/>
              <a:endCxn id="540926" idx="8"/>
            </p:cNvCxnSpPr>
            <p:nvPr/>
          </p:nvCxnSpPr>
          <p:spPr bwMode="auto">
            <a:xfrm flipH="1">
              <a:off x="992" y="2832"/>
              <a:ext cx="53" cy="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1" name="Oval 259"/>
            <p:cNvSpPr>
              <a:spLocks noChangeArrowheads="1"/>
            </p:cNvSpPr>
            <p:nvPr/>
          </p:nvSpPr>
          <p:spPr bwMode="auto">
            <a:xfrm>
              <a:off x="1130" y="291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28" name="AutoShape 260"/>
            <p:cNvCxnSpPr>
              <a:cxnSpLocks noChangeShapeType="1"/>
              <a:stCxn id="540931" idx="3"/>
              <a:endCxn id="540926" idx="5"/>
            </p:cNvCxnSpPr>
            <p:nvPr/>
          </p:nvCxnSpPr>
          <p:spPr bwMode="auto">
            <a:xfrm flipH="1">
              <a:off x="1124" y="2958"/>
              <a:ext cx="14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3" name="Oval 261"/>
            <p:cNvSpPr>
              <a:spLocks noChangeArrowheads="1"/>
            </p:cNvSpPr>
            <p:nvPr/>
          </p:nvSpPr>
          <p:spPr bwMode="auto">
            <a:xfrm flipH="1">
              <a:off x="915" y="292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0" name="AutoShape 262"/>
            <p:cNvCxnSpPr>
              <a:cxnSpLocks noChangeShapeType="1"/>
              <a:stCxn id="540933" idx="1"/>
              <a:endCxn id="540926" idx="7"/>
            </p:cNvCxnSpPr>
            <p:nvPr/>
          </p:nvCxnSpPr>
          <p:spPr bwMode="auto">
            <a:xfrm flipV="1">
              <a:off x="961" y="2907"/>
              <a:ext cx="79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5" name="Oval 263"/>
            <p:cNvSpPr>
              <a:spLocks noChangeArrowheads="1"/>
            </p:cNvSpPr>
            <p:nvPr/>
          </p:nvSpPr>
          <p:spPr bwMode="auto">
            <a:xfrm>
              <a:off x="1220" y="304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2" name="AutoShape 264"/>
            <p:cNvCxnSpPr>
              <a:cxnSpLocks noChangeShapeType="1"/>
              <a:stCxn id="540935" idx="2"/>
              <a:endCxn id="540926" idx="4"/>
            </p:cNvCxnSpPr>
            <p:nvPr/>
          </p:nvCxnSpPr>
          <p:spPr bwMode="auto">
            <a:xfrm flipH="1" flipV="1">
              <a:off x="1170" y="3062"/>
              <a:ext cx="5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7" name="Freeform 265"/>
            <p:cNvSpPr>
              <a:spLocks/>
            </p:cNvSpPr>
            <p:nvPr/>
          </p:nvSpPr>
          <p:spPr bwMode="auto">
            <a:xfrm>
              <a:off x="1347" y="2752"/>
              <a:ext cx="312" cy="229"/>
            </a:xfrm>
            <a:custGeom>
              <a:avLst/>
              <a:gdLst/>
              <a:ahLst/>
              <a:cxnLst>
                <a:cxn ang="0">
                  <a:pos x="312" y="229"/>
                </a:cxn>
                <a:cxn ang="0">
                  <a:pos x="223" y="186"/>
                </a:cxn>
                <a:cxn ang="0">
                  <a:pos x="170" y="126"/>
                </a:cxn>
                <a:cxn ang="0">
                  <a:pos x="156" y="112"/>
                </a:cxn>
                <a:cxn ang="0">
                  <a:pos x="120" y="68"/>
                </a:cxn>
                <a:cxn ang="0">
                  <a:pos x="41" y="1"/>
                </a:cxn>
                <a:cxn ang="0">
                  <a:pos x="0" y="1"/>
                </a:cxn>
              </a:cxnLst>
              <a:rect l="0" t="0" r="r" b="b"/>
              <a:pathLst>
                <a:path w="312" h="229">
                  <a:moveTo>
                    <a:pt x="312" y="229"/>
                  </a:moveTo>
                  <a:cubicBezTo>
                    <a:pt x="287" y="204"/>
                    <a:pt x="256" y="196"/>
                    <a:pt x="223" y="186"/>
                  </a:cubicBezTo>
                  <a:cubicBezTo>
                    <a:pt x="203" y="166"/>
                    <a:pt x="186" y="149"/>
                    <a:pt x="170" y="126"/>
                  </a:cubicBezTo>
                  <a:cubicBezTo>
                    <a:pt x="166" y="121"/>
                    <a:pt x="159" y="118"/>
                    <a:pt x="156" y="112"/>
                  </a:cubicBezTo>
                  <a:cubicBezTo>
                    <a:pt x="147" y="97"/>
                    <a:pt x="135" y="78"/>
                    <a:pt x="120" y="68"/>
                  </a:cubicBezTo>
                  <a:cubicBezTo>
                    <a:pt x="114" y="46"/>
                    <a:pt x="64" y="2"/>
                    <a:pt x="41" y="1"/>
                  </a:cubicBezTo>
                  <a:cubicBezTo>
                    <a:pt x="27" y="0"/>
                    <a:pt x="14" y="1"/>
                    <a:pt x="0" y="1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38" name="Oval 266"/>
            <p:cNvSpPr>
              <a:spLocks noChangeArrowheads="1"/>
            </p:cNvSpPr>
            <p:nvPr/>
          </p:nvSpPr>
          <p:spPr bwMode="auto">
            <a:xfrm flipH="1">
              <a:off x="1243" y="27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5" name="AutoShape 267"/>
            <p:cNvCxnSpPr>
              <a:cxnSpLocks noChangeShapeType="1"/>
              <a:stCxn id="540938" idx="1"/>
              <a:endCxn id="540937" idx="6"/>
            </p:cNvCxnSpPr>
            <p:nvPr/>
          </p:nvCxnSpPr>
          <p:spPr bwMode="auto">
            <a:xfrm>
              <a:off x="1289" y="2729"/>
              <a:ext cx="53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0" name="Oval 268"/>
            <p:cNvSpPr>
              <a:spLocks noChangeArrowheads="1"/>
            </p:cNvSpPr>
            <p:nvPr/>
          </p:nvSpPr>
          <p:spPr bwMode="auto">
            <a:xfrm flipH="1">
              <a:off x="1382" y="283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7" name="AutoShape 269"/>
            <p:cNvCxnSpPr>
              <a:cxnSpLocks noChangeShapeType="1"/>
              <a:stCxn id="540940" idx="1"/>
              <a:endCxn id="540937" idx="4"/>
            </p:cNvCxnSpPr>
            <p:nvPr/>
          </p:nvCxnSpPr>
          <p:spPr bwMode="auto">
            <a:xfrm flipV="1">
              <a:off x="1428" y="2815"/>
              <a:ext cx="39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2" name="Oval 270"/>
            <p:cNvSpPr>
              <a:spLocks noChangeArrowheads="1"/>
            </p:cNvSpPr>
            <p:nvPr/>
          </p:nvSpPr>
          <p:spPr bwMode="auto">
            <a:xfrm flipH="1">
              <a:off x="1484" y="29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9" name="AutoShape 271"/>
            <p:cNvCxnSpPr>
              <a:cxnSpLocks noChangeShapeType="1"/>
              <a:stCxn id="540942" idx="1"/>
              <a:endCxn id="540937" idx="1"/>
            </p:cNvCxnSpPr>
            <p:nvPr/>
          </p:nvCxnSpPr>
          <p:spPr bwMode="auto">
            <a:xfrm flipV="1">
              <a:off x="1530" y="2943"/>
              <a:ext cx="4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4" name="Freeform 272"/>
            <p:cNvSpPr>
              <a:spLocks/>
            </p:cNvSpPr>
            <p:nvPr/>
          </p:nvSpPr>
          <p:spPr bwMode="auto">
            <a:xfrm>
              <a:off x="946" y="2808"/>
              <a:ext cx="944" cy="615"/>
            </a:xfrm>
            <a:custGeom>
              <a:avLst/>
              <a:gdLst/>
              <a:ahLst/>
              <a:cxnLst>
                <a:cxn ang="0">
                  <a:pos x="944" y="0"/>
                </a:cxn>
                <a:cxn ang="0">
                  <a:pos x="624" y="264"/>
                </a:cxn>
                <a:cxn ang="0">
                  <a:pos x="574" y="413"/>
                </a:cxn>
                <a:cxn ang="0">
                  <a:pos x="576" y="492"/>
                </a:cxn>
                <a:cxn ang="0">
                  <a:pos x="519" y="574"/>
                </a:cxn>
                <a:cxn ang="0">
                  <a:pos x="341" y="608"/>
                </a:cxn>
                <a:cxn ang="0">
                  <a:pos x="180" y="533"/>
                </a:cxn>
                <a:cxn ang="0">
                  <a:pos x="125" y="480"/>
                </a:cxn>
                <a:cxn ang="0">
                  <a:pos x="22" y="456"/>
                </a:cxn>
                <a:cxn ang="0">
                  <a:pos x="0" y="425"/>
                </a:cxn>
              </a:cxnLst>
              <a:rect l="0" t="0" r="r" b="b"/>
              <a:pathLst>
                <a:path w="944" h="615">
                  <a:moveTo>
                    <a:pt x="944" y="0"/>
                  </a:moveTo>
                  <a:cubicBezTo>
                    <a:pt x="929" y="21"/>
                    <a:pt x="644" y="247"/>
                    <a:pt x="624" y="264"/>
                  </a:cubicBezTo>
                  <a:cubicBezTo>
                    <a:pt x="569" y="339"/>
                    <a:pt x="582" y="375"/>
                    <a:pt x="574" y="413"/>
                  </a:cubicBezTo>
                  <a:cubicBezTo>
                    <a:pt x="571" y="427"/>
                    <a:pt x="586" y="481"/>
                    <a:pt x="576" y="492"/>
                  </a:cubicBezTo>
                  <a:cubicBezTo>
                    <a:pt x="542" y="531"/>
                    <a:pt x="570" y="563"/>
                    <a:pt x="519" y="574"/>
                  </a:cubicBezTo>
                  <a:cubicBezTo>
                    <a:pt x="479" y="582"/>
                    <a:pt x="397" y="615"/>
                    <a:pt x="341" y="608"/>
                  </a:cubicBezTo>
                  <a:cubicBezTo>
                    <a:pt x="285" y="601"/>
                    <a:pt x="216" y="554"/>
                    <a:pt x="180" y="533"/>
                  </a:cubicBezTo>
                  <a:cubicBezTo>
                    <a:pt x="159" y="532"/>
                    <a:pt x="141" y="490"/>
                    <a:pt x="125" y="480"/>
                  </a:cubicBezTo>
                  <a:cubicBezTo>
                    <a:pt x="92" y="459"/>
                    <a:pt x="61" y="458"/>
                    <a:pt x="22" y="456"/>
                  </a:cubicBezTo>
                  <a:cubicBezTo>
                    <a:pt x="18" y="452"/>
                    <a:pt x="0" y="429"/>
                    <a:pt x="0" y="425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45" name="Oval 273"/>
            <p:cNvSpPr>
              <a:spLocks noChangeArrowheads="1"/>
            </p:cNvSpPr>
            <p:nvPr/>
          </p:nvSpPr>
          <p:spPr bwMode="auto">
            <a:xfrm flipH="1">
              <a:off x="856" y="326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42" name="AutoShape 274"/>
            <p:cNvCxnSpPr>
              <a:cxnSpLocks noChangeShapeType="1"/>
              <a:stCxn id="540945" idx="1"/>
              <a:endCxn id="540944" idx="9"/>
            </p:cNvCxnSpPr>
            <p:nvPr/>
          </p:nvCxnSpPr>
          <p:spPr bwMode="auto">
            <a:xfrm flipV="1">
              <a:off x="902" y="3233"/>
              <a:ext cx="39" cy="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7" name="Oval 275"/>
            <p:cNvSpPr>
              <a:spLocks noChangeArrowheads="1"/>
            </p:cNvSpPr>
            <p:nvPr/>
          </p:nvSpPr>
          <p:spPr bwMode="auto">
            <a:xfrm flipH="1">
              <a:off x="955" y="332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44" name="AutoShape 276"/>
            <p:cNvCxnSpPr>
              <a:cxnSpLocks noChangeShapeType="1"/>
              <a:stCxn id="540947" idx="1"/>
              <a:endCxn id="540944" idx="7"/>
            </p:cNvCxnSpPr>
            <p:nvPr/>
          </p:nvCxnSpPr>
          <p:spPr bwMode="auto">
            <a:xfrm flipV="1">
              <a:off x="1001" y="3288"/>
              <a:ext cx="65" cy="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9" name="Oval 277"/>
            <p:cNvSpPr>
              <a:spLocks noChangeArrowheads="1"/>
            </p:cNvSpPr>
            <p:nvPr/>
          </p:nvSpPr>
          <p:spPr bwMode="auto">
            <a:xfrm flipH="1">
              <a:off x="1066" y="3387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46" name="AutoShape 278"/>
            <p:cNvCxnSpPr>
              <a:cxnSpLocks noChangeShapeType="1"/>
              <a:stCxn id="540949" idx="1"/>
              <a:endCxn id="540944" idx="6"/>
            </p:cNvCxnSpPr>
            <p:nvPr/>
          </p:nvCxnSpPr>
          <p:spPr bwMode="auto">
            <a:xfrm flipV="1">
              <a:off x="1112" y="3341"/>
              <a:ext cx="9" cy="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1" name="Freeform 279"/>
            <p:cNvSpPr>
              <a:spLocks/>
            </p:cNvSpPr>
            <p:nvPr/>
          </p:nvSpPr>
          <p:spPr bwMode="auto">
            <a:xfrm>
              <a:off x="1440" y="3372"/>
              <a:ext cx="334" cy="59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9" y="36"/>
                </a:cxn>
                <a:cxn ang="0">
                  <a:pos x="15" y="53"/>
                </a:cxn>
                <a:cxn ang="0">
                  <a:pos x="10" y="70"/>
                </a:cxn>
                <a:cxn ang="0">
                  <a:pos x="19" y="180"/>
                </a:cxn>
                <a:cxn ang="0">
                  <a:pos x="58" y="248"/>
                </a:cxn>
                <a:cxn ang="0">
                  <a:pos x="159" y="356"/>
                </a:cxn>
                <a:cxn ang="0">
                  <a:pos x="197" y="382"/>
                </a:cxn>
                <a:cxn ang="0">
                  <a:pos x="221" y="401"/>
                </a:cxn>
                <a:cxn ang="0">
                  <a:pos x="231" y="413"/>
                </a:cxn>
                <a:cxn ang="0">
                  <a:pos x="240" y="449"/>
                </a:cxn>
                <a:cxn ang="0">
                  <a:pos x="247" y="454"/>
                </a:cxn>
                <a:cxn ang="0">
                  <a:pos x="257" y="471"/>
                </a:cxn>
                <a:cxn ang="0">
                  <a:pos x="298" y="526"/>
                </a:cxn>
                <a:cxn ang="0">
                  <a:pos x="324" y="579"/>
                </a:cxn>
              </a:cxnLst>
              <a:rect l="0" t="0" r="r" b="b"/>
              <a:pathLst>
                <a:path w="324" h="579">
                  <a:moveTo>
                    <a:pt x="43" y="0"/>
                  </a:moveTo>
                  <a:cubicBezTo>
                    <a:pt x="33" y="11"/>
                    <a:pt x="28" y="24"/>
                    <a:pt x="19" y="36"/>
                  </a:cubicBezTo>
                  <a:cubicBezTo>
                    <a:pt x="18" y="42"/>
                    <a:pt x="17" y="47"/>
                    <a:pt x="15" y="53"/>
                  </a:cubicBezTo>
                  <a:cubicBezTo>
                    <a:pt x="13" y="59"/>
                    <a:pt x="10" y="70"/>
                    <a:pt x="10" y="70"/>
                  </a:cubicBezTo>
                  <a:cubicBezTo>
                    <a:pt x="11" y="112"/>
                    <a:pt x="0" y="146"/>
                    <a:pt x="19" y="180"/>
                  </a:cubicBezTo>
                  <a:cubicBezTo>
                    <a:pt x="25" y="203"/>
                    <a:pt x="38" y="234"/>
                    <a:pt x="58" y="248"/>
                  </a:cubicBezTo>
                  <a:cubicBezTo>
                    <a:pt x="76" y="280"/>
                    <a:pt x="127" y="336"/>
                    <a:pt x="159" y="356"/>
                  </a:cubicBezTo>
                  <a:cubicBezTo>
                    <a:pt x="169" y="374"/>
                    <a:pt x="177" y="380"/>
                    <a:pt x="197" y="382"/>
                  </a:cubicBezTo>
                  <a:cubicBezTo>
                    <a:pt x="206" y="387"/>
                    <a:pt x="221" y="401"/>
                    <a:pt x="221" y="401"/>
                  </a:cubicBezTo>
                  <a:cubicBezTo>
                    <a:pt x="226" y="418"/>
                    <a:pt x="218" y="398"/>
                    <a:pt x="231" y="413"/>
                  </a:cubicBezTo>
                  <a:cubicBezTo>
                    <a:pt x="238" y="422"/>
                    <a:pt x="234" y="439"/>
                    <a:pt x="240" y="449"/>
                  </a:cubicBezTo>
                  <a:cubicBezTo>
                    <a:pt x="242" y="451"/>
                    <a:pt x="245" y="452"/>
                    <a:pt x="247" y="454"/>
                  </a:cubicBezTo>
                  <a:cubicBezTo>
                    <a:pt x="257" y="464"/>
                    <a:pt x="247" y="459"/>
                    <a:pt x="257" y="471"/>
                  </a:cubicBezTo>
                  <a:cubicBezTo>
                    <a:pt x="271" y="489"/>
                    <a:pt x="286" y="506"/>
                    <a:pt x="298" y="526"/>
                  </a:cubicBezTo>
                  <a:cubicBezTo>
                    <a:pt x="307" y="541"/>
                    <a:pt x="324" y="561"/>
                    <a:pt x="324" y="579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2" name="Oval 280"/>
            <p:cNvSpPr>
              <a:spLocks noChangeArrowheads="1"/>
            </p:cNvSpPr>
            <p:nvPr/>
          </p:nvSpPr>
          <p:spPr bwMode="auto">
            <a:xfrm flipH="1">
              <a:off x="1190" y="34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49" name="AutoShape 281"/>
            <p:cNvCxnSpPr>
              <a:cxnSpLocks noChangeShapeType="1"/>
              <a:stCxn id="540952" idx="1"/>
              <a:endCxn id="540944" idx="5"/>
            </p:cNvCxnSpPr>
            <p:nvPr/>
          </p:nvCxnSpPr>
          <p:spPr bwMode="auto">
            <a:xfrm flipV="1">
              <a:off x="1236" y="3421"/>
              <a:ext cx="51" cy="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4" name="Oval 282"/>
            <p:cNvSpPr>
              <a:spLocks noChangeArrowheads="1"/>
            </p:cNvSpPr>
            <p:nvPr/>
          </p:nvSpPr>
          <p:spPr bwMode="auto">
            <a:xfrm>
              <a:off x="1499" y="356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5" name="Oval 283"/>
            <p:cNvSpPr>
              <a:spLocks noChangeArrowheads="1"/>
            </p:cNvSpPr>
            <p:nvPr/>
          </p:nvSpPr>
          <p:spPr bwMode="auto">
            <a:xfrm>
              <a:off x="1608" y="366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52" name="AutoShape 284"/>
            <p:cNvCxnSpPr>
              <a:cxnSpLocks noChangeShapeType="1"/>
              <a:stCxn id="540954" idx="3"/>
              <a:endCxn id="540951" idx="5"/>
            </p:cNvCxnSpPr>
            <p:nvPr/>
          </p:nvCxnSpPr>
          <p:spPr bwMode="auto">
            <a:xfrm flipH="1">
              <a:off x="1495" y="3610"/>
              <a:ext cx="12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53" name="AutoShape 285"/>
            <p:cNvCxnSpPr>
              <a:cxnSpLocks noChangeShapeType="1"/>
              <a:stCxn id="540955" idx="3"/>
              <a:endCxn id="540951" idx="6"/>
            </p:cNvCxnSpPr>
            <p:nvPr/>
          </p:nvCxnSpPr>
          <p:spPr bwMode="auto">
            <a:xfrm flipH="1">
              <a:off x="1604" y="3713"/>
              <a:ext cx="12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8" name="Oval 286"/>
            <p:cNvSpPr>
              <a:spLocks noChangeArrowheads="1"/>
            </p:cNvSpPr>
            <p:nvPr/>
          </p:nvSpPr>
          <p:spPr bwMode="auto">
            <a:xfrm>
              <a:off x="1714" y="37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55" name="AutoShape 287"/>
            <p:cNvCxnSpPr>
              <a:cxnSpLocks noChangeShapeType="1"/>
              <a:stCxn id="540958" idx="2"/>
              <a:endCxn id="540951" idx="9"/>
            </p:cNvCxnSpPr>
            <p:nvPr/>
          </p:nvCxnSpPr>
          <p:spPr bwMode="auto">
            <a:xfrm flipH="1">
              <a:off x="1678" y="3784"/>
              <a:ext cx="36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0" name="Oval 288"/>
            <p:cNvSpPr>
              <a:spLocks noChangeArrowheads="1"/>
            </p:cNvSpPr>
            <p:nvPr/>
          </p:nvSpPr>
          <p:spPr bwMode="auto">
            <a:xfrm flipH="1">
              <a:off x="1392" y="356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57" name="AutoShape 289"/>
            <p:cNvCxnSpPr>
              <a:cxnSpLocks noChangeShapeType="1"/>
              <a:stCxn id="540960" idx="1"/>
              <a:endCxn id="540951" idx="4"/>
            </p:cNvCxnSpPr>
            <p:nvPr/>
          </p:nvCxnSpPr>
          <p:spPr bwMode="auto">
            <a:xfrm flipV="1">
              <a:off x="1438" y="3558"/>
              <a:ext cx="17" cy="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2" name="Oval 290"/>
            <p:cNvSpPr>
              <a:spLocks noChangeArrowheads="1"/>
            </p:cNvSpPr>
            <p:nvPr/>
          </p:nvSpPr>
          <p:spPr bwMode="auto">
            <a:xfrm>
              <a:off x="1809" y="3865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59" name="AutoShape 291"/>
            <p:cNvCxnSpPr>
              <a:cxnSpLocks noChangeShapeType="1"/>
              <a:stCxn id="540962" idx="2"/>
              <a:endCxn id="540951" idx="13"/>
            </p:cNvCxnSpPr>
            <p:nvPr/>
          </p:nvCxnSpPr>
          <p:spPr bwMode="auto">
            <a:xfrm flipH="1">
              <a:off x="1747" y="3893"/>
              <a:ext cx="6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4" name="Oval 292"/>
            <p:cNvSpPr>
              <a:spLocks noChangeArrowheads="1"/>
            </p:cNvSpPr>
            <p:nvPr/>
          </p:nvSpPr>
          <p:spPr bwMode="auto">
            <a:xfrm flipH="1">
              <a:off x="1757" y="35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61" name="AutoShape 293"/>
            <p:cNvCxnSpPr>
              <a:cxnSpLocks noChangeShapeType="1"/>
              <a:stCxn id="540964" idx="1"/>
              <a:endCxn id="540968" idx="4"/>
            </p:cNvCxnSpPr>
            <p:nvPr/>
          </p:nvCxnSpPr>
          <p:spPr bwMode="auto">
            <a:xfrm flipV="1">
              <a:off x="1803" y="3473"/>
              <a:ext cx="29" cy="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6" name="Oval 294"/>
            <p:cNvSpPr>
              <a:spLocks noChangeArrowheads="1"/>
            </p:cNvSpPr>
            <p:nvPr/>
          </p:nvSpPr>
          <p:spPr bwMode="auto">
            <a:xfrm>
              <a:off x="1861" y="398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63" name="AutoShape 295"/>
            <p:cNvCxnSpPr>
              <a:cxnSpLocks noChangeShapeType="1"/>
              <a:stCxn id="540966" idx="2"/>
              <a:endCxn id="540951" idx="14"/>
            </p:cNvCxnSpPr>
            <p:nvPr/>
          </p:nvCxnSpPr>
          <p:spPr bwMode="auto">
            <a:xfrm flipH="1" flipV="1">
              <a:off x="1774" y="3975"/>
              <a:ext cx="87" cy="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8" name="Freeform 296"/>
            <p:cNvSpPr>
              <a:spLocks/>
            </p:cNvSpPr>
            <p:nvPr/>
          </p:nvSpPr>
          <p:spPr bwMode="auto">
            <a:xfrm>
              <a:off x="1647" y="2816"/>
              <a:ext cx="1478" cy="787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60" y="175"/>
                </a:cxn>
                <a:cxn ang="0">
                  <a:pos x="5" y="264"/>
                </a:cxn>
                <a:cxn ang="0">
                  <a:pos x="89" y="530"/>
                </a:cxn>
                <a:cxn ang="0">
                  <a:pos x="190" y="657"/>
                </a:cxn>
                <a:cxn ang="0">
                  <a:pos x="307" y="679"/>
                </a:cxn>
                <a:cxn ang="0">
                  <a:pos x="384" y="667"/>
                </a:cxn>
                <a:cxn ang="0">
                  <a:pos x="432" y="780"/>
                </a:cxn>
                <a:cxn ang="0">
                  <a:pos x="574" y="708"/>
                </a:cxn>
                <a:cxn ang="0">
                  <a:pos x="866" y="640"/>
                </a:cxn>
                <a:cxn ang="0">
                  <a:pos x="924" y="633"/>
                </a:cxn>
                <a:cxn ang="0">
                  <a:pos x="965" y="631"/>
                </a:cxn>
                <a:cxn ang="0">
                  <a:pos x="1020" y="631"/>
                </a:cxn>
                <a:cxn ang="0">
                  <a:pos x="1051" y="530"/>
                </a:cxn>
                <a:cxn ang="0">
                  <a:pos x="1080" y="514"/>
                </a:cxn>
                <a:cxn ang="0">
                  <a:pos x="1116" y="491"/>
                </a:cxn>
                <a:cxn ang="0">
                  <a:pos x="1178" y="520"/>
                </a:cxn>
                <a:cxn ang="0">
                  <a:pos x="1214" y="544"/>
                </a:cxn>
                <a:cxn ang="0">
                  <a:pos x="1260" y="559"/>
                </a:cxn>
                <a:cxn ang="0">
                  <a:pos x="1313" y="568"/>
                </a:cxn>
                <a:cxn ang="0">
                  <a:pos x="1368" y="564"/>
                </a:cxn>
                <a:cxn ang="0">
                  <a:pos x="1418" y="619"/>
                </a:cxn>
                <a:cxn ang="0">
                  <a:pos x="1478" y="628"/>
                </a:cxn>
              </a:cxnLst>
              <a:rect l="0" t="0" r="r" b="b"/>
              <a:pathLst>
                <a:path w="1478" h="787">
                  <a:moveTo>
                    <a:pt x="254" y="0"/>
                  </a:moveTo>
                  <a:cubicBezTo>
                    <a:pt x="222" y="32"/>
                    <a:pt x="101" y="131"/>
                    <a:pt x="60" y="175"/>
                  </a:cubicBezTo>
                  <a:cubicBezTo>
                    <a:pt x="19" y="219"/>
                    <a:pt x="0" y="205"/>
                    <a:pt x="5" y="264"/>
                  </a:cubicBezTo>
                  <a:cubicBezTo>
                    <a:pt x="10" y="323"/>
                    <a:pt x="58" y="465"/>
                    <a:pt x="89" y="530"/>
                  </a:cubicBezTo>
                  <a:cubicBezTo>
                    <a:pt x="120" y="595"/>
                    <a:pt x="154" y="632"/>
                    <a:pt x="190" y="657"/>
                  </a:cubicBezTo>
                  <a:cubicBezTo>
                    <a:pt x="226" y="682"/>
                    <a:pt x="275" y="677"/>
                    <a:pt x="307" y="679"/>
                  </a:cubicBezTo>
                  <a:cubicBezTo>
                    <a:pt x="339" y="681"/>
                    <a:pt x="363" y="650"/>
                    <a:pt x="384" y="667"/>
                  </a:cubicBezTo>
                  <a:cubicBezTo>
                    <a:pt x="405" y="684"/>
                    <a:pt x="400" y="773"/>
                    <a:pt x="432" y="780"/>
                  </a:cubicBezTo>
                  <a:cubicBezTo>
                    <a:pt x="464" y="787"/>
                    <a:pt x="502" y="731"/>
                    <a:pt x="574" y="708"/>
                  </a:cubicBezTo>
                  <a:cubicBezTo>
                    <a:pt x="646" y="685"/>
                    <a:pt x="808" y="653"/>
                    <a:pt x="866" y="640"/>
                  </a:cubicBezTo>
                  <a:cubicBezTo>
                    <a:pt x="876" y="640"/>
                    <a:pt x="924" y="633"/>
                    <a:pt x="924" y="633"/>
                  </a:cubicBezTo>
                  <a:cubicBezTo>
                    <a:pt x="935" y="633"/>
                    <a:pt x="949" y="633"/>
                    <a:pt x="965" y="631"/>
                  </a:cubicBezTo>
                  <a:cubicBezTo>
                    <a:pt x="975" y="620"/>
                    <a:pt x="1008" y="641"/>
                    <a:pt x="1020" y="631"/>
                  </a:cubicBezTo>
                  <a:cubicBezTo>
                    <a:pt x="1028" y="624"/>
                    <a:pt x="1045" y="532"/>
                    <a:pt x="1051" y="530"/>
                  </a:cubicBezTo>
                  <a:cubicBezTo>
                    <a:pt x="1061" y="526"/>
                    <a:pt x="1073" y="522"/>
                    <a:pt x="1080" y="514"/>
                  </a:cubicBezTo>
                  <a:cubicBezTo>
                    <a:pt x="1090" y="503"/>
                    <a:pt x="1103" y="495"/>
                    <a:pt x="1116" y="491"/>
                  </a:cubicBezTo>
                  <a:cubicBezTo>
                    <a:pt x="1135" y="490"/>
                    <a:pt x="1164" y="518"/>
                    <a:pt x="1178" y="520"/>
                  </a:cubicBezTo>
                  <a:cubicBezTo>
                    <a:pt x="1194" y="529"/>
                    <a:pt x="1200" y="538"/>
                    <a:pt x="1214" y="544"/>
                  </a:cubicBezTo>
                  <a:cubicBezTo>
                    <a:pt x="1239" y="550"/>
                    <a:pt x="1234" y="556"/>
                    <a:pt x="1260" y="559"/>
                  </a:cubicBezTo>
                  <a:cubicBezTo>
                    <a:pt x="1276" y="563"/>
                    <a:pt x="1295" y="567"/>
                    <a:pt x="1313" y="568"/>
                  </a:cubicBezTo>
                  <a:cubicBezTo>
                    <a:pt x="1331" y="569"/>
                    <a:pt x="1351" y="556"/>
                    <a:pt x="1368" y="564"/>
                  </a:cubicBezTo>
                  <a:cubicBezTo>
                    <a:pt x="1385" y="572"/>
                    <a:pt x="1400" y="608"/>
                    <a:pt x="1418" y="619"/>
                  </a:cubicBezTo>
                  <a:cubicBezTo>
                    <a:pt x="1436" y="630"/>
                    <a:pt x="1466" y="626"/>
                    <a:pt x="1478" y="628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69" name="Freeform 297"/>
            <p:cNvSpPr>
              <a:spLocks/>
            </p:cNvSpPr>
            <p:nvPr/>
          </p:nvSpPr>
          <p:spPr bwMode="auto">
            <a:xfrm>
              <a:off x="2074" y="3588"/>
              <a:ext cx="509" cy="5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74"/>
                </a:cxn>
                <a:cxn ang="0">
                  <a:pos x="58" y="123"/>
                </a:cxn>
                <a:cxn ang="0">
                  <a:pos x="103" y="218"/>
                </a:cxn>
                <a:cxn ang="0">
                  <a:pos x="135" y="256"/>
                </a:cxn>
                <a:cxn ang="0">
                  <a:pos x="149" y="262"/>
                </a:cxn>
                <a:cxn ang="0">
                  <a:pos x="178" y="286"/>
                </a:cxn>
                <a:cxn ang="0">
                  <a:pos x="219" y="325"/>
                </a:cxn>
                <a:cxn ang="0">
                  <a:pos x="245" y="342"/>
                </a:cxn>
                <a:cxn ang="0">
                  <a:pos x="300" y="385"/>
                </a:cxn>
                <a:cxn ang="0">
                  <a:pos x="353" y="422"/>
                </a:cxn>
                <a:cxn ang="0">
                  <a:pos x="372" y="444"/>
                </a:cxn>
                <a:cxn ang="0">
                  <a:pos x="411" y="452"/>
                </a:cxn>
                <a:cxn ang="0">
                  <a:pos x="432" y="456"/>
                </a:cxn>
                <a:cxn ang="0">
                  <a:pos x="456" y="476"/>
                </a:cxn>
                <a:cxn ang="0">
                  <a:pos x="483" y="504"/>
                </a:cxn>
                <a:cxn ang="0">
                  <a:pos x="509" y="543"/>
                </a:cxn>
              </a:cxnLst>
              <a:rect l="0" t="0" r="r" b="b"/>
              <a:pathLst>
                <a:path w="509" h="543">
                  <a:moveTo>
                    <a:pt x="0" y="0"/>
                  </a:moveTo>
                  <a:cubicBezTo>
                    <a:pt x="5" y="29"/>
                    <a:pt x="20" y="51"/>
                    <a:pt x="39" y="74"/>
                  </a:cubicBezTo>
                  <a:cubicBezTo>
                    <a:pt x="44" y="91"/>
                    <a:pt x="47" y="107"/>
                    <a:pt x="58" y="123"/>
                  </a:cubicBezTo>
                  <a:cubicBezTo>
                    <a:pt x="64" y="151"/>
                    <a:pt x="88" y="192"/>
                    <a:pt x="103" y="218"/>
                  </a:cubicBezTo>
                  <a:cubicBezTo>
                    <a:pt x="112" y="233"/>
                    <a:pt x="117" y="251"/>
                    <a:pt x="135" y="256"/>
                  </a:cubicBezTo>
                  <a:cubicBezTo>
                    <a:pt x="136" y="257"/>
                    <a:pt x="148" y="262"/>
                    <a:pt x="149" y="262"/>
                  </a:cubicBezTo>
                  <a:cubicBezTo>
                    <a:pt x="159" y="269"/>
                    <a:pt x="166" y="283"/>
                    <a:pt x="178" y="286"/>
                  </a:cubicBezTo>
                  <a:cubicBezTo>
                    <a:pt x="190" y="301"/>
                    <a:pt x="204" y="316"/>
                    <a:pt x="219" y="325"/>
                  </a:cubicBezTo>
                  <a:cubicBezTo>
                    <a:pt x="227" y="331"/>
                    <a:pt x="245" y="342"/>
                    <a:pt x="245" y="342"/>
                  </a:cubicBezTo>
                  <a:cubicBezTo>
                    <a:pt x="256" y="357"/>
                    <a:pt x="283" y="378"/>
                    <a:pt x="300" y="385"/>
                  </a:cubicBezTo>
                  <a:cubicBezTo>
                    <a:pt x="309" y="394"/>
                    <a:pt x="341" y="418"/>
                    <a:pt x="353" y="422"/>
                  </a:cubicBezTo>
                  <a:cubicBezTo>
                    <a:pt x="365" y="431"/>
                    <a:pt x="360" y="434"/>
                    <a:pt x="372" y="444"/>
                  </a:cubicBezTo>
                  <a:cubicBezTo>
                    <a:pt x="382" y="449"/>
                    <a:pt x="401" y="450"/>
                    <a:pt x="411" y="452"/>
                  </a:cubicBezTo>
                  <a:cubicBezTo>
                    <a:pt x="421" y="454"/>
                    <a:pt x="425" y="452"/>
                    <a:pt x="432" y="456"/>
                  </a:cubicBezTo>
                  <a:cubicBezTo>
                    <a:pt x="439" y="460"/>
                    <a:pt x="447" y="468"/>
                    <a:pt x="456" y="476"/>
                  </a:cubicBezTo>
                  <a:cubicBezTo>
                    <a:pt x="469" y="484"/>
                    <a:pt x="473" y="494"/>
                    <a:pt x="483" y="504"/>
                  </a:cubicBezTo>
                  <a:cubicBezTo>
                    <a:pt x="487" y="513"/>
                    <a:pt x="496" y="543"/>
                    <a:pt x="509" y="543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0" name="Oval 298"/>
            <p:cNvSpPr>
              <a:spLocks noChangeArrowheads="1"/>
            </p:cNvSpPr>
            <p:nvPr/>
          </p:nvSpPr>
          <p:spPr bwMode="auto">
            <a:xfrm>
              <a:off x="2584" y="34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1" name="Oval 299"/>
            <p:cNvSpPr>
              <a:spLocks noChangeArrowheads="1"/>
            </p:cNvSpPr>
            <p:nvPr/>
          </p:nvSpPr>
          <p:spPr bwMode="auto">
            <a:xfrm>
              <a:off x="2681" y="354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68" name="AutoShape 300"/>
            <p:cNvCxnSpPr>
              <a:cxnSpLocks noChangeShapeType="1"/>
              <a:stCxn id="540970" idx="0"/>
              <a:endCxn id="540968" idx="11"/>
            </p:cNvCxnSpPr>
            <p:nvPr/>
          </p:nvCxnSpPr>
          <p:spPr bwMode="auto">
            <a:xfrm flipV="1">
              <a:off x="2612" y="3452"/>
              <a:ext cx="0" cy="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9" name="AutoShape 301"/>
            <p:cNvCxnSpPr>
              <a:cxnSpLocks noChangeShapeType="1"/>
              <a:stCxn id="540971" idx="1"/>
              <a:endCxn id="540968" idx="12"/>
            </p:cNvCxnSpPr>
            <p:nvPr/>
          </p:nvCxnSpPr>
          <p:spPr bwMode="auto">
            <a:xfrm flipH="1" flipV="1">
              <a:off x="2672" y="3447"/>
              <a:ext cx="17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4" name="Oval 302"/>
            <p:cNvSpPr>
              <a:spLocks noChangeArrowheads="1"/>
            </p:cNvSpPr>
            <p:nvPr/>
          </p:nvSpPr>
          <p:spPr bwMode="auto">
            <a:xfrm>
              <a:off x="2720" y="336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1" name="AutoShape 303"/>
            <p:cNvCxnSpPr>
              <a:cxnSpLocks noChangeShapeType="1"/>
              <a:stCxn id="540974" idx="1"/>
              <a:endCxn id="540968" idx="13"/>
            </p:cNvCxnSpPr>
            <p:nvPr/>
          </p:nvCxnSpPr>
          <p:spPr bwMode="auto">
            <a:xfrm flipH="1" flipV="1">
              <a:off x="2703" y="3346"/>
              <a:ext cx="25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6" name="Oval 304"/>
            <p:cNvSpPr>
              <a:spLocks noChangeArrowheads="1"/>
            </p:cNvSpPr>
            <p:nvPr/>
          </p:nvSpPr>
          <p:spPr bwMode="auto">
            <a:xfrm flipH="1">
              <a:off x="2464" y="339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3" name="AutoShape 305"/>
            <p:cNvCxnSpPr>
              <a:cxnSpLocks noChangeShapeType="1"/>
              <a:stCxn id="540976" idx="2"/>
              <a:endCxn id="540968" idx="10"/>
            </p:cNvCxnSpPr>
            <p:nvPr/>
          </p:nvCxnSpPr>
          <p:spPr bwMode="auto">
            <a:xfrm>
              <a:off x="2518" y="3419"/>
              <a:ext cx="53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8" name="Oval 306"/>
            <p:cNvSpPr>
              <a:spLocks noChangeArrowheads="1"/>
            </p:cNvSpPr>
            <p:nvPr/>
          </p:nvSpPr>
          <p:spPr bwMode="auto">
            <a:xfrm>
              <a:off x="2826" y="34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5" name="AutoShape 307"/>
            <p:cNvCxnSpPr>
              <a:cxnSpLocks noChangeShapeType="1"/>
              <a:stCxn id="540978" idx="0"/>
              <a:endCxn id="540968" idx="16"/>
            </p:cNvCxnSpPr>
            <p:nvPr/>
          </p:nvCxnSpPr>
          <p:spPr bwMode="auto">
            <a:xfrm flipH="1" flipV="1">
              <a:off x="2830" y="3336"/>
              <a:ext cx="23" cy="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0" name="Oval 308"/>
            <p:cNvSpPr>
              <a:spLocks noChangeArrowheads="1"/>
            </p:cNvSpPr>
            <p:nvPr/>
          </p:nvSpPr>
          <p:spPr bwMode="auto">
            <a:xfrm>
              <a:off x="2913" y="32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7" name="AutoShape 309"/>
            <p:cNvCxnSpPr>
              <a:cxnSpLocks noChangeShapeType="1"/>
              <a:stCxn id="540980" idx="4"/>
              <a:endCxn id="540968" idx="18"/>
            </p:cNvCxnSpPr>
            <p:nvPr/>
          </p:nvCxnSpPr>
          <p:spPr bwMode="auto">
            <a:xfrm flipH="1">
              <a:off x="2912" y="3306"/>
              <a:ext cx="28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2" name="Oval 310"/>
            <p:cNvSpPr>
              <a:spLocks noChangeArrowheads="1"/>
            </p:cNvSpPr>
            <p:nvPr/>
          </p:nvSpPr>
          <p:spPr bwMode="auto">
            <a:xfrm>
              <a:off x="3019" y="33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9" name="AutoShape 311"/>
            <p:cNvCxnSpPr>
              <a:cxnSpLocks noChangeShapeType="1"/>
              <a:stCxn id="540982" idx="3"/>
              <a:endCxn id="540968" idx="20"/>
            </p:cNvCxnSpPr>
            <p:nvPr/>
          </p:nvCxnSpPr>
          <p:spPr bwMode="auto">
            <a:xfrm flipH="1">
              <a:off x="3020" y="3360"/>
              <a:ext cx="7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4" name="Oval 312"/>
            <p:cNvSpPr>
              <a:spLocks noChangeArrowheads="1"/>
            </p:cNvSpPr>
            <p:nvPr/>
          </p:nvSpPr>
          <p:spPr bwMode="auto">
            <a:xfrm>
              <a:off x="3113" y="3356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81" name="AutoShape 313"/>
            <p:cNvCxnSpPr>
              <a:cxnSpLocks noChangeShapeType="1"/>
              <a:stCxn id="540984" idx="3"/>
              <a:endCxn id="540968" idx="21"/>
            </p:cNvCxnSpPr>
            <p:nvPr/>
          </p:nvCxnSpPr>
          <p:spPr bwMode="auto">
            <a:xfrm flipH="1">
              <a:off x="3070" y="3404"/>
              <a:ext cx="51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6" name="Oval 314"/>
            <p:cNvSpPr>
              <a:spLocks noChangeArrowheads="1"/>
            </p:cNvSpPr>
            <p:nvPr/>
          </p:nvSpPr>
          <p:spPr bwMode="auto">
            <a:xfrm>
              <a:off x="3207" y="34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83" name="AutoShape 315"/>
            <p:cNvCxnSpPr>
              <a:cxnSpLocks noChangeShapeType="1"/>
              <a:stCxn id="540986" idx="2"/>
              <a:endCxn id="540968" idx="22"/>
            </p:cNvCxnSpPr>
            <p:nvPr/>
          </p:nvCxnSpPr>
          <p:spPr bwMode="auto">
            <a:xfrm flipH="1">
              <a:off x="3130" y="3437"/>
              <a:ext cx="77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8" name="Oval 316"/>
            <p:cNvSpPr>
              <a:spLocks noChangeArrowheads="1"/>
            </p:cNvSpPr>
            <p:nvPr/>
          </p:nvSpPr>
          <p:spPr bwMode="auto">
            <a:xfrm>
              <a:off x="2925" y="347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85" name="AutoShape 317"/>
            <p:cNvCxnSpPr>
              <a:cxnSpLocks noChangeShapeType="1"/>
              <a:stCxn id="540988" idx="0"/>
              <a:endCxn id="540968" idx="19"/>
            </p:cNvCxnSpPr>
            <p:nvPr/>
          </p:nvCxnSpPr>
          <p:spPr bwMode="auto">
            <a:xfrm flipV="1">
              <a:off x="2952" y="3384"/>
              <a:ext cx="13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86" name="AutoShape 318"/>
            <p:cNvCxnSpPr>
              <a:cxnSpLocks noChangeShapeType="1"/>
            </p:cNvCxnSpPr>
            <p:nvPr/>
          </p:nvCxnSpPr>
          <p:spPr bwMode="auto">
            <a:xfrm flipH="1">
              <a:off x="2411" y="3932"/>
              <a:ext cx="19" cy="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1" name="Oval 319"/>
            <p:cNvSpPr>
              <a:spLocks noChangeArrowheads="1"/>
            </p:cNvSpPr>
            <p:nvPr/>
          </p:nvSpPr>
          <p:spPr bwMode="auto">
            <a:xfrm>
              <a:off x="2631" y="405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88" name="AutoShape 320"/>
            <p:cNvCxnSpPr>
              <a:cxnSpLocks noChangeShapeType="1"/>
              <a:stCxn id="540991" idx="3"/>
              <a:endCxn id="540969" idx="16"/>
            </p:cNvCxnSpPr>
            <p:nvPr/>
          </p:nvCxnSpPr>
          <p:spPr bwMode="auto">
            <a:xfrm flipH="1">
              <a:off x="2583" y="4106"/>
              <a:ext cx="56" cy="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3" name="Oval 321"/>
            <p:cNvSpPr>
              <a:spLocks noChangeArrowheads="1"/>
            </p:cNvSpPr>
            <p:nvPr/>
          </p:nvSpPr>
          <p:spPr bwMode="auto">
            <a:xfrm flipH="1">
              <a:off x="2545" y="3984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90" name="AutoShape 322"/>
            <p:cNvCxnSpPr>
              <a:cxnSpLocks noChangeShapeType="1"/>
              <a:stCxn id="540993" idx="4"/>
              <a:endCxn id="540969" idx="15"/>
            </p:cNvCxnSpPr>
            <p:nvPr/>
          </p:nvCxnSpPr>
          <p:spPr bwMode="auto">
            <a:xfrm flipH="1">
              <a:off x="2557" y="4039"/>
              <a:ext cx="15" cy="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5" name="Oval 323"/>
            <p:cNvSpPr>
              <a:spLocks noChangeArrowheads="1"/>
            </p:cNvSpPr>
            <p:nvPr/>
          </p:nvSpPr>
          <p:spPr bwMode="auto">
            <a:xfrm>
              <a:off x="2409" y="387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92" name="AutoShape 324"/>
            <p:cNvCxnSpPr>
              <a:cxnSpLocks noChangeShapeType="1"/>
              <a:stCxn id="540995" idx="5"/>
            </p:cNvCxnSpPr>
            <p:nvPr/>
          </p:nvCxnSpPr>
          <p:spPr bwMode="auto">
            <a:xfrm flipH="1">
              <a:off x="2448" y="3921"/>
              <a:ext cx="7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7" name="Oval 325"/>
            <p:cNvSpPr>
              <a:spLocks noChangeArrowheads="1"/>
            </p:cNvSpPr>
            <p:nvPr/>
          </p:nvSpPr>
          <p:spPr bwMode="auto">
            <a:xfrm>
              <a:off x="2170" y="36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98" name="Oval 326"/>
            <p:cNvSpPr>
              <a:spLocks noChangeArrowheads="1"/>
            </p:cNvSpPr>
            <p:nvPr/>
          </p:nvSpPr>
          <p:spPr bwMode="auto">
            <a:xfrm>
              <a:off x="2241" y="372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95" name="AutoShape 327"/>
            <p:cNvCxnSpPr>
              <a:cxnSpLocks noChangeShapeType="1"/>
              <a:stCxn id="540997" idx="3"/>
              <a:endCxn id="540969" idx="2"/>
            </p:cNvCxnSpPr>
            <p:nvPr/>
          </p:nvCxnSpPr>
          <p:spPr bwMode="auto">
            <a:xfrm flipH="1">
              <a:off x="2127" y="3704"/>
              <a:ext cx="51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96" name="AutoShape 328"/>
            <p:cNvCxnSpPr>
              <a:cxnSpLocks noChangeShapeType="1"/>
              <a:stCxn id="540998" idx="3"/>
              <a:endCxn id="540969" idx="3"/>
            </p:cNvCxnSpPr>
            <p:nvPr/>
          </p:nvCxnSpPr>
          <p:spPr bwMode="auto">
            <a:xfrm flipH="1">
              <a:off x="2172" y="3777"/>
              <a:ext cx="77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1001" name="Oval 329"/>
            <p:cNvSpPr>
              <a:spLocks noChangeArrowheads="1"/>
            </p:cNvSpPr>
            <p:nvPr/>
          </p:nvSpPr>
          <p:spPr bwMode="auto">
            <a:xfrm>
              <a:off x="2319" y="381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98" name="AutoShape 330"/>
            <p:cNvCxnSpPr>
              <a:cxnSpLocks noChangeShapeType="1"/>
              <a:stCxn id="541001" idx="3"/>
              <a:endCxn id="540969" idx="7"/>
            </p:cNvCxnSpPr>
            <p:nvPr/>
          </p:nvCxnSpPr>
          <p:spPr bwMode="auto">
            <a:xfrm flipH="1">
              <a:off x="2293" y="3866"/>
              <a:ext cx="34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pic>
          <p:nvPicPr>
            <p:cNvPr id="541003" name="Picture 331" descr="GE Wind Energy : Misc. 1.5 MW Turbine Images"/>
            <p:cNvPicPr>
              <a:picLocks noChangeAspect="1" noChangeArrowheads="1"/>
            </p:cNvPicPr>
            <p:nvPr/>
          </p:nvPicPr>
          <p:blipFill>
            <a:blip r:embed="rId4" cstate="print"/>
            <a:srcRect l="2859" r="3964"/>
            <a:stretch>
              <a:fillRect/>
            </a:stretch>
          </p:blipFill>
          <p:spPr bwMode="auto">
            <a:xfrm>
              <a:off x="219" y="3318"/>
              <a:ext cx="1068" cy="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1004" name="Line 332"/>
            <p:cNvSpPr>
              <a:spLocks noChangeShapeType="1"/>
            </p:cNvSpPr>
            <p:nvPr/>
          </p:nvSpPr>
          <p:spPr bwMode="auto">
            <a:xfrm>
              <a:off x="780" y="2736"/>
              <a:ext cx="516" cy="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1005" name="Line 333"/>
            <p:cNvSpPr>
              <a:spLocks noChangeShapeType="1"/>
            </p:cNvSpPr>
            <p:nvPr/>
          </p:nvSpPr>
          <p:spPr bwMode="auto">
            <a:xfrm rot="3267458">
              <a:off x="426" y="2597"/>
              <a:ext cx="167" cy="7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2056" name="Text Box 554"/>
          <p:cNvSpPr txBox="1">
            <a:spLocks noChangeArrowheads="1"/>
          </p:cNvSpPr>
          <p:nvPr/>
        </p:nvSpPr>
        <p:spPr bwMode="auto">
          <a:xfrm>
            <a:off x="2401888" y="4327525"/>
            <a:ext cx="2319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66"/>
                </a:solidFill>
              </a:rPr>
              <a:t>Renewable Power Plant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735896" y="1719263"/>
            <a:ext cx="808039" cy="711200"/>
            <a:chOff x="4454" y="1442"/>
            <a:chExt cx="509" cy="448"/>
          </a:xfrm>
        </p:grpSpPr>
        <p:sp>
          <p:nvSpPr>
            <p:cNvPr id="540700" name="AutoShape 28"/>
            <p:cNvSpPr>
              <a:spLocks noChangeArrowheads="1"/>
            </p:cNvSpPr>
            <p:nvPr/>
          </p:nvSpPr>
          <p:spPr bwMode="auto">
            <a:xfrm>
              <a:off x="4764" y="1584"/>
              <a:ext cx="56" cy="1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701" name="Rectangle 29"/>
            <p:cNvSpPr>
              <a:spLocks noChangeArrowheads="1"/>
            </p:cNvSpPr>
            <p:nvPr/>
          </p:nvSpPr>
          <p:spPr bwMode="auto">
            <a:xfrm>
              <a:off x="4716" y="1628"/>
              <a:ext cx="3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702" name="Rectangle 30"/>
            <p:cNvSpPr>
              <a:spLocks noChangeArrowheads="1"/>
            </p:cNvSpPr>
            <p:nvPr/>
          </p:nvSpPr>
          <p:spPr bwMode="auto">
            <a:xfrm>
              <a:off x="4682" y="1598"/>
              <a:ext cx="34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703" name="Rectangle 31"/>
            <p:cNvSpPr>
              <a:spLocks noChangeArrowheads="1"/>
            </p:cNvSpPr>
            <p:nvPr/>
          </p:nvSpPr>
          <p:spPr bwMode="auto">
            <a:xfrm>
              <a:off x="4592" y="1584"/>
              <a:ext cx="4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704" name="Rectangle 32"/>
            <p:cNvSpPr>
              <a:spLocks noChangeArrowheads="1"/>
            </p:cNvSpPr>
            <p:nvPr/>
          </p:nvSpPr>
          <p:spPr bwMode="auto">
            <a:xfrm>
              <a:off x="4642" y="168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705" name="Rectangle 33"/>
            <p:cNvSpPr>
              <a:spLocks noChangeArrowheads="1"/>
            </p:cNvSpPr>
            <p:nvPr/>
          </p:nvSpPr>
          <p:spPr bwMode="auto">
            <a:xfrm>
              <a:off x="4512" y="168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706" name="Rectangle 34"/>
            <p:cNvSpPr>
              <a:spLocks noChangeArrowheads="1"/>
            </p:cNvSpPr>
            <p:nvPr/>
          </p:nvSpPr>
          <p:spPr bwMode="auto">
            <a:xfrm>
              <a:off x="4718" y="1716"/>
              <a:ext cx="96" cy="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707" name="Rectangle 35"/>
            <p:cNvSpPr>
              <a:spLocks noChangeArrowheads="1"/>
            </p:cNvSpPr>
            <p:nvPr/>
          </p:nvSpPr>
          <p:spPr bwMode="auto">
            <a:xfrm>
              <a:off x="4800" y="1682"/>
              <a:ext cx="6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708" name="Rectangle 36"/>
            <p:cNvSpPr>
              <a:spLocks noChangeArrowheads="1"/>
            </p:cNvSpPr>
            <p:nvPr/>
          </p:nvSpPr>
          <p:spPr bwMode="auto">
            <a:xfrm>
              <a:off x="4848" y="1742"/>
              <a:ext cx="80" cy="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709" name="Rectangle 37"/>
            <p:cNvSpPr>
              <a:spLocks noChangeArrowheads="1"/>
            </p:cNvSpPr>
            <p:nvPr/>
          </p:nvSpPr>
          <p:spPr bwMode="auto">
            <a:xfrm>
              <a:off x="4556" y="1584"/>
              <a:ext cx="4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2248" name="Text Box 38"/>
            <p:cNvSpPr txBox="1">
              <a:spLocks noChangeArrowheads="1"/>
            </p:cNvSpPr>
            <p:nvPr/>
          </p:nvSpPr>
          <p:spPr bwMode="auto">
            <a:xfrm>
              <a:off x="4498" y="1538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49" name="Text Box 39"/>
            <p:cNvSpPr txBox="1">
              <a:spLocks noChangeArrowheads="1"/>
            </p:cNvSpPr>
            <p:nvPr/>
          </p:nvSpPr>
          <p:spPr bwMode="auto">
            <a:xfrm>
              <a:off x="4510" y="1506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0" name="Text Box 40"/>
            <p:cNvSpPr txBox="1">
              <a:spLocks noChangeArrowheads="1"/>
            </p:cNvSpPr>
            <p:nvPr/>
          </p:nvSpPr>
          <p:spPr bwMode="auto">
            <a:xfrm>
              <a:off x="4496" y="1474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1" name="Text Box 41"/>
            <p:cNvSpPr txBox="1">
              <a:spLocks noChangeArrowheads="1"/>
            </p:cNvSpPr>
            <p:nvPr/>
          </p:nvSpPr>
          <p:spPr bwMode="auto">
            <a:xfrm>
              <a:off x="4506" y="1442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2" name="Text Box 42"/>
            <p:cNvSpPr txBox="1">
              <a:spLocks noChangeArrowheads="1"/>
            </p:cNvSpPr>
            <p:nvPr/>
          </p:nvSpPr>
          <p:spPr bwMode="auto">
            <a:xfrm>
              <a:off x="4552" y="1472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3" name="Text Box 43"/>
            <p:cNvSpPr txBox="1">
              <a:spLocks noChangeArrowheads="1"/>
            </p:cNvSpPr>
            <p:nvPr/>
          </p:nvSpPr>
          <p:spPr bwMode="auto">
            <a:xfrm>
              <a:off x="4546" y="1564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4" name="Text Box 44"/>
            <p:cNvSpPr txBox="1">
              <a:spLocks noChangeArrowheads="1"/>
            </p:cNvSpPr>
            <p:nvPr/>
          </p:nvSpPr>
          <p:spPr bwMode="auto">
            <a:xfrm>
              <a:off x="4454" y="1576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5" name="Text Box 45"/>
            <p:cNvSpPr txBox="1">
              <a:spLocks noChangeArrowheads="1"/>
            </p:cNvSpPr>
            <p:nvPr/>
          </p:nvSpPr>
          <p:spPr bwMode="auto">
            <a:xfrm>
              <a:off x="4464" y="1526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6" name="Text Box 46"/>
            <p:cNvSpPr txBox="1">
              <a:spLocks noChangeArrowheads="1"/>
            </p:cNvSpPr>
            <p:nvPr/>
          </p:nvSpPr>
          <p:spPr bwMode="auto">
            <a:xfrm>
              <a:off x="4628" y="1550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7" name="Text Box 47"/>
            <p:cNvSpPr txBox="1">
              <a:spLocks noChangeArrowheads="1"/>
            </p:cNvSpPr>
            <p:nvPr/>
          </p:nvSpPr>
          <p:spPr bwMode="auto">
            <a:xfrm>
              <a:off x="4792" y="1578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8" name="Text Box 48"/>
            <p:cNvSpPr txBox="1">
              <a:spLocks noChangeArrowheads="1"/>
            </p:cNvSpPr>
            <p:nvPr/>
          </p:nvSpPr>
          <p:spPr bwMode="auto">
            <a:xfrm>
              <a:off x="4584" y="1582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59" name="Text Box 49"/>
            <p:cNvSpPr txBox="1">
              <a:spLocks noChangeArrowheads="1"/>
            </p:cNvSpPr>
            <p:nvPr/>
          </p:nvSpPr>
          <p:spPr bwMode="auto">
            <a:xfrm>
              <a:off x="4602" y="1550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0" name="Text Box 50"/>
            <p:cNvSpPr txBox="1">
              <a:spLocks noChangeArrowheads="1"/>
            </p:cNvSpPr>
            <p:nvPr/>
          </p:nvSpPr>
          <p:spPr bwMode="auto">
            <a:xfrm>
              <a:off x="4620" y="1518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1" name="Text Box 51"/>
            <p:cNvSpPr txBox="1">
              <a:spLocks noChangeArrowheads="1"/>
            </p:cNvSpPr>
            <p:nvPr/>
          </p:nvSpPr>
          <p:spPr bwMode="auto">
            <a:xfrm>
              <a:off x="4656" y="1550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2" name="Text Box 52"/>
            <p:cNvSpPr txBox="1">
              <a:spLocks noChangeArrowheads="1"/>
            </p:cNvSpPr>
            <p:nvPr/>
          </p:nvSpPr>
          <p:spPr bwMode="auto">
            <a:xfrm>
              <a:off x="4618" y="1454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3" name="Text Box 53"/>
            <p:cNvSpPr txBox="1">
              <a:spLocks noChangeArrowheads="1"/>
            </p:cNvSpPr>
            <p:nvPr/>
          </p:nvSpPr>
          <p:spPr bwMode="auto">
            <a:xfrm>
              <a:off x="4582" y="1532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4" name="Text Box 54"/>
            <p:cNvSpPr txBox="1">
              <a:spLocks noChangeArrowheads="1"/>
            </p:cNvSpPr>
            <p:nvPr/>
          </p:nvSpPr>
          <p:spPr bwMode="auto">
            <a:xfrm>
              <a:off x="4700" y="1586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5" name="Text Box 55"/>
            <p:cNvSpPr txBox="1">
              <a:spLocks noChangeArrowheads="1"/>
            </p:cNvSpPr>
            <p:nvPr/>
          </p:nvSpPr>
          <p:spPr bwMode="auto">
            <a:xfrm>
              <a:off x="4818" y="1640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6" name="Text Box 56"/>
            <p:cNvSpPr txBox="1">
              <a:spLocks noChangeArrowheads="1"/>
            </p:cNvSpPr>
            <p:nvPr/>
          </p:nvSpPr>
          <p:spPr bwMode="auto">
            <a:xfrm>
              <a:off x="4678" y="1570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7" name="Text Box 57"/>
            <p:cNvSpPr txBox="1">
              <a:spLocks noChangeArrowheads="1"/>
            </p:cNvSpPr>
            <p:nvPr/>
          </p:nvSpPr>
          <p:spPr bwMode="auto">
            <a:xfrm>
              <a:off x="4538" y="1500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8" name="Text Box 58"/>
            <p:cNvSpPr txBox="1">
              <a:spLocks noChangeArrowheads="1"/>
            </p:cNvSpPr>
            <p:nvPr/>
          </p:nvSpPr>
          <p:spPr bwMode="auto">
            <a:xfrm>
              <a:off x="4752" y="1530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69" name="Text Box 59"/>
            <p:cNvSpPr txBox="1">
              <a:spLocks noChangeArrowheads="1"/>
            </p:cNvSpPr>
            <p:nvPr/>
          </p:nvSpPr>
          <p:spPr bwMode="auto">
            <a:xfrm>
              <a:off x="4754" y="1584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  <p:sp>
          <p:nvSpPr>
            <p:cNvPr id="2270" name="Text Box 60"/>
            <p:cNvSpPr txBox="1">
              <a:spLocks noChangeArrowheads="1"/>
            </p:cNvSpPr>
            <p:nvPr/>
          </p:nvSpPr>
          <p:spPr bwMode="auto">
            <a:xfrm>
              <a:off x="4738" y="1552"/>
              <a:ext cx="1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Monotype Corsiva" pitchFamily="66" charset="0"/>
                </a:rPr>
                <a:t>.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7446963" y="2249488"/>
            <a:ext cx="304800" cy="242888"/>
            <a:chOff x="2276" y="1536"/>
            <a:chExt cx="922" cy="732"/>
          </a:xfrm>
        </p:grpSpPr>
        <p:grpSp>
          <p:nvGrpSpPr>
            <p:cNvPr id="5" name="Group 62"/>
            <p:cNvGrpSpPr>
              <a:grpSpLocks noChangeAspect="1"/>
            </p:cNvGrpSpPr>
            <p:nvPr/>
          </p:nvGrpSpPr>
          <p:grpSpPr bwMode="auto">
            <a:xfrm>
              <a:off x="2379" y="1536"/>
              <a:ext cx="726" cy="683"/>
              <a:chOff x="2324" y="1334"/>
              <a:chExt cx="584" cy="550"/>
            </a:xfrm>
          </p:grpSpPr>
          <p:grpSp>
            <p:nvGrpSpPr>
              <p:cNvPr id="6" name="Group 63"/>
              <p:cNvGrpSpPr>
                <a:grpSpLocks noChangeAspect="1"/>
              </p:cNvGrpSpPr>
              <p:nvPr/>
            </p:nvGrpSpPr>
            <p:grpSpPr bwMode="auto">
              <a:xfrm>
                <a:off x="2350" y="1334"/>
                <a:ext cx="54" cy="542"/>
                <a:chOff x="2346" y="1342"/>
                <a:chExt cx="54" cy="542"/>
              </a:xfrm>
            </p:grpSpPr>
            <p:grpSp>
              <p:nvGrpSpPr>
                <p:cNvPr id="7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2346" y="1342"/>
                  <a:ext cx="54" cy="542"/>
                  <a:chOff x="2346" y="1278"/>
                  <a:chExt cx="54" cy="606"/>
                </a:xfrm>
              </p:grpSpPr>
              <p:sp>
                <p:nvSpPr>
                  <p:cNvPr id="540737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45" y="1278"/>
                    <a:ext cx="0" cy="60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38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99" y="1278"/>
                    <a:ext cx="0" cy="60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8" name="Group 67"/>
                <p:cNvGrpSpPr>
                  <a:grpSpLocks noChangeAspect="1"/>
                </p:cNvGrpSpPr>
                <p:nvPr/>
              </p:nvGrpSpPr>
              <p:grpSpPr bwMode="auto">
                <a:xfrm>
                  <a:off x="2352" y="1782"/>
                  <a:ext cx="48" cy="96"/>
                  <a:chOff x="2352" y="1782"/>
                  <a:chExt cx="48" cy="96"/>
                </a:xfrm>
              </p:grpSpPr>
              <p:sp>
                <p:nvSpPr>
                  <p:cNvPr id="540740" name="Line 6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3" y="1831"/>
                    <a:ext cx="46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41" name="Line 6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3" y="1781"/>
                    <a:ext cx="46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9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2352" y="1698"/>
                  <a:ext cx="48" cy="96"/>
                  <a:chOff x="2352" y="1782"/>
                  <a:chExt cx="48" cy="96"/>
                </a:xfrm>
              </p:grpSpPr>
              <p:sp>
                <p:nvSpPr>
                  <p:cNvPr id="540743" name="Line 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3" y="1881"/>
                    <a:ext cx="46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44" name="Line 7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3" y="1831"/>
                    <a:ext cx="46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2346" y="1608"/>
                  <a:ext cx="48" cy="96"/>
                  <a:chOff x="2352" y="1782"/>
                  <a:chExt cx="48" cy="96"/>
                </a:xfrm>
              </p:grpSpPr>
              <p:sp>
                <p:nvSpPr>
                  <p:cNvPr id="540746" name="Line 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1" y="1832"/>
                    <a:ext cx="39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47" name="Line 7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1" y="1782"/>
                    <a:ext cx="39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2346" y="1524"/>
                  <a:ext cx="48" cy="96"/>
                  <a:chOff x="2352" y="1782"/>
                  <a:chExt cx="48" cy="96"/>
                </a:xfrm>
              </p:grpSpPr>
              <p:sp>
                <p:nvSpPr>
                  <p:cNvPr id="540749" name="Line 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1" y="1831"/>
                    <a:ext cx="39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50" name="Line 7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1" y="1781"/>
                    <a:ext cx="39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2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2346" y="1434"/>
                  <a:ext cx="48" cy="96"/>
                  <a:chOff x="2352" y="1782"/>
                  <a:chExt cx="48" cy="96"/>
                </a:xfrm>
              </p:grpSpPr>
              <p:sp>
                <p:nvSpPr>
                  <p:cNvPr id="540752" name="Line 8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1" y="1833"/>
                    <a:ext cx="39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53" name="Line 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1" y="1782"/>
                    <a:ext cx="39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2346" y="1350"/>
                  <a:ext cx="48" cy="96"/>
                  <a:chOff x="2352" y="1782"/>
                  <a:chExt cx="48" cy="96"/>
                </a:xfrm>
              </p:grpSpPr>
              <p:sp>
                <p:nvSpPr>
                  <p:cNvPr id="540755" name="Line 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1" y="1832"/>
                    <a:ext cx="39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56" name="Line 8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1" y="1782"/>
                    <a:ext cx="39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" name="Group 85"/>
              <p:cNvGrpSpPr>
                <a:grpSpLocks noChangeAspect="1"/>
              </p:cNvGrpSpPr>
              <p:nvPr/>
            </p:nvGrpSpPr>
            <p:grpSpPr bwMode="auto">
              <a:xfrm flipH="1">
                <a:off x="2826" y="1334"/>
                <a:ext cx="54" cy="542"/>
                <a:chOff x="2346" y="1342"/>
                <a:chExt cx="54" cy="542"/>
              </a:xfrm>
            </p:grpSpPr>
            <p:grpSp>
              <p:nvGrpSpPr>
                <p:cNvPr id="15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2346" y="1342"/>
                  <a:ext cx="54" cy="542"/>
                  <a:chOff x="2346" y="1278"/>
                  <a:chExt cx="54" cy="606"/>
                </a:xfrm>
              </p:grpSpPr>
              <p:sp>
                <p:nvSpPr>
                  <p:cNvPr id="540759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97" y="1278"/>
                    <a:ext cx="0" cy="60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60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75" y="1278"/>
                    <a:ext cx="0" cy="60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89"/>
                <p:cNvGrpSpPr>
                  <a:grpSpLocks noChangeAspect="1"/>
                </p:cNvGrpSpPr>
                <p:nvPr/>
              </p:nvGrpSpPr>
              <p:grpSpPr bwMode="auto">
                <a:xfrm>
                  <a:off x="2352" y="1782"/>
                  <a:ext cx="48" cy="96"/>
                  <a:chOff x="2352" y="1782"/>
                  <a:chExt cx="48" cy="96"/>
                </a:xfrm>
              </p:grpSpPr>
              <p:sp>
                <p:nvSpPr>
                  <p:cNvPr id="540762" name="Line 9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1" y="1831"/>
                    <a:ext cx="12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63" name="Line 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1" y="1781"/>
                    <a:ext cx="12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7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2352" y="1698"/>
                  <a:ext cx="48" cy="96"/>
                  <a:chOff x="2352" y="1782"/>
                  <a:chExt cx="48" cy="96"/>
                </a:xfrm>
              </p:grpSpPr>
              <p:sp>
                <p:nvSpPr>
                  <p:cNvPr id="540765" name="Line 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1" y="1881"/>
                    <a:ext cx="12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66" name="Line 9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1" y="1831"/>
                    <a:ext cx="12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8" name="Group 95"/>
                <p:cNvGrpSpPr>
                  <a:grpSpLocks noChangeAspect="1"/>
                </p:cNvGrpSpPr>
                <p:nvPr/>
              </p:nvGrpSpPr>
              <p:grpSpPr bwMode="auto">
                <a:xfrm>
                  <a:off x="2346" y="1608"/>
                  <a:ext cx="48" cy="96"/>
                  <a:chOff x="2352" y="1782"/>
                  <a:chExt cx="48" cy="96"/>
                </a:xfrm>
              </p:grpSpPr>
              <p:sp>
                <p:nvSpPr>
                  <p:cNvPr id="540768" name="Line 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23" y="1832"/>
                    <a:ext cx="27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69" name="Line 9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23" y="1782"/>
                    <a:ext cx="27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9" name="Group 98"/>
                <p:cNvGrpSpPr>
                  <a:grpSpLocks noChangeAspect="1"/>
                </p:cNvGrpSpPr>
                <p:nvPr/>
              </p:nvGrpSpPr>
              <p:grpSpPr bwMode="auto">
                <a:xfrm>
                  <a:off x="2346" y="1524"/>
                  <a:ext cx="48" cy="96"/>
                  <a:chOff x="2352" y="1782"/>
                  <a:chExt cx="48" cy="96"/>
                </a:xfrm>
              </p:grpSpPr>
              <p:sp>
                <p:nvSpPr>
                  <p:cNvPr id="540771" name="Line 9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23" y="1831"/>
                    <a:ext cx="27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72" name="Line 1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23" y="1781"/>
                    <a:ext cx="27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0" name="Group 101"/>
                <p:cNvGrpSpPr>
                  <a:grpSpLocks noChangeAspect="1"/>
                </p:cNvGrpSpPr>
                <p:nvPr/>
              </p:nvGrpSpPr>
              <p:grpSpPr bwMode="auto">
                <a:xfrm>
                  <a:off x="2346" y="1434"/>
                  <a:ext cx="48" cy="96"/>
                  <a:chOff x="2352" y="1782"/>
                  <a:chExt cx="48" cy="96"/>
                </a:xfrm>
              </p:grpSpPr>
              <p:sp>
                <p:nvSpPr>
                  <p:cNvPr id="540774" name="Line 1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23" y="1833"/>
                    <a:ext cx="27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75" name="Line 1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23" y="1782"/>
                    <a:ext cx="27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1" name="Group 104"/>
                <p:cNvGrpSpPr>
                  <a:grpSpLocks noChangeAspect="1"/>
                </p:cNvGrpSpPr>
                <p:nvPr/>
              </p:nvGrpSpPr>
              <p:grpSpPr bwMode="auto">
                <a:xfrm>
                  <a:off x="2346" y="1350"/>
                  <a:ext cx="48" cy="96"/>
                  <a:chOff x="2352" y="1782"/>
                  <a:chExt cx="48" cy="96"/>
                </a:xfrm>
              </p:grpSpPr>
              <p:sp>
                <p:nvSpPr>
                  <p:cNvPr id="540777" name="Line 1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23" y="1832"/>
                    <a:ext cx="27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78" name="Line 10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23" y="1782"/>
                    <a:ext cx="27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" name="Group 107"/>
              <p:cNvGrpSpPr>
                <a:grpSpLocks noChangeAspect="1"/>
              </p:cNvGrpSpPr>
              <p:nvPr/>
            </p:nvGrpSpPr>
            <p:grpSpPr bwMode="auto">
              <a:xfrm rot="16200000" flipH="1">
                <a:off x="2590" y="1090"/>
                <a:ext cx="54" cy="542"/>
                <a:chOff x="2346" y="1342"/>
                <a:chExt cx="54" cy="542"/>
              </a:xfrm>
            </p:grpSpPr>
            <p:grpSp>
              <p:nvGrpSpPr>
                <p:cNvPr id="23" name="Group 108"/>
                <p:cNvGrpSpPr>
                  <a:grpSpLocks noChangeAspect="1"/>
                </p:cNvGrpSpPr>
                <p:nvPr/>
              </p:nvGrpSpPr>
              <p:grpSpPr bwMode="auto">
                <a:xfrm>
                  <a:off x="2346" y="1342"/>
                  <a:ext cx="54" cy="542"/>
                  <a:chOff x="2346" y="1278"/>
                  <a:chExt cx="54" cy="606"/>
                </a:xfrm>
              </p:grpSpPr>
              <p:sp>
                <p:nvSpPr>
                  <p:cNvPr id="540781" name="Line 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46" y="1277"/>
                    <a:ext cx="0" cy="6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82" name="Line 1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00" y="1277"/>
                    <a:ext cx="0" cy="6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111"/>
                <p:cNvGrpSpPr>
                  <a:grpSpLocks noChangeAspect="1"/>
                </p:cNvGrpSpPr>
                <p:nvPr/>
              </p:nvGrpSpPr>
              <p:grpSpPr bwMode="auto">
                <a:xfrm>
                  <a:off x="2352" y="1782"/>
                  <a:ext cx="48" cy="96"/>
                  <a:chOff x="2352" y="1782"/>
                  <a:chExt cx="48" cy="96"/>
                </a:xfrm>
              </p:grpSpPr>
              <p:sp>
                <p:nvSpPr>
                  <p:cNvPr id="540784" name="Line 1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4" y="1832"/>
                    <a:ext cx="46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85" name="Line 1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4" y="1782"/>
                    <a:ext cx="46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5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2352" y="1698"/>
                  <a:ext cx="48" cy="96"/>
                  <a:chOff x="2352" y="1782"/>
                  <a:chExt cx="48" cy="96"/>
                </a:xfrm>
              </p:grpSpPr>
              <p:sp>
                <p:nvSpPr>
                  <p:cNvPr id="540787" name="Line 11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54" y="1881"/>
                    <a:ext cx="46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88" name="Line 11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54" y="1831"/>
                    <a:ext cx="46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6" name="Group 117"/>
                <p:cNvGrpSpPr>
                  <a:grpSpLocks noChangeAspect="1"/>
                </p:cNvGrpSpPr>
                <p:nvPr/>
              </p:nvGrpSpPr>
              <p:grpSpPr bwMode="auto">
                <a:xfrm>
                  <a:off x="2346" y="1608"/>
                  <a:ext cx="48" cy="96"/>
                  <a:chOff x="2352" y="1782"/>
                  <a:chExt cx="48" cy="96"/>
                </a:xfrm>
              </p:grpSpPr>
              <p:sp>
                <p:nvSpPr>
                  <p:cNvPr id="540790" name="Line 1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48" y="1832"/>
                    <a:ext cx="39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91" name="Line 1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48" y="1782"/>
                    <a:ext cx="39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7" name="Group 120"/>
                <p:cNvGrpSpPr>
                  <a:grpSpLocks noChangeAspect="1"/>
                </p:cNvGrpSpPr>
                <p:nvPr/>
              </p:nvGrpSpPr>
              <p:grpSpPr bwMode="auto">
                <a:xfrm>
                  <a:off x="2346" y="1524"/>
                  <a:ext cx="48" cy="96"/>
                  <a:chOff x="2352" y="1782"/>
                  <a:chExt cx="48" cy="96"/>
                </a:xfrm>
              </p:grpSpPr>
              <p:sp>
                <p:nvSpPr>
                  <p:cNvPr id="540793" name="Line 1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48" y="1831"/>
                    <a:ext cx="39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94" name="Line 12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48" y="1781"/>
                    <a:ext cx="39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8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2346" y="1434"/>
                  <a:ext cx="48" cy="96"/>
                  <a:chOff x="2352" y="1782"/>
                  <a:chExt cx="48" cy="96"/>
                </a:xfrm>
              </p:grpSpPr>
              <p:sp>
                <p:nvSpPr>
                  <p:cNvPr id="540796" name="Line 12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48" y="1832"/>
                    <a:ext cx="39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97" name="Line 12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48" y="1782"/>
                    <a:ext cx="39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9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2346" y="1350"/>
                  <a:ext cx="48" cy="96"/>
                  <a:chOff x="2352" y="1782"/>
                  <a:chExt cx="48" cy="96"/>
                </a:xfrm>
              </p:grpSpPr>
              <p:sp>
                <p:nvSpPr>
                  <p:cNvPr id="540799" name="Line 12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48" y="1831"/>
                    <a:ext cx="39" cy="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00" name="Line 12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48" y="1781"/>
                    <a:ext cx="39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" name="Group 129"/>
              <p:cNvGrpSpPr>
                <a:grpSpLocks noChangeAspect="1"/>
              </p:cNvGrpSpPr>
              <p:nvPr/>
            </p:nvGrpSpPr>
            <p:grpSpPr bwMode="auto">
              <a:xfrm>
                <a:off x="2324" y="1660"/>
                <a:ext cx="244" cy="224"/>
                <a:chOff x="2424" y="1632"/>
                <a:chExt cx="244" cy="224"/>
              </a:xfrm>
            </p:grpSpPr>
            <p:sp>
              <p:nvSpPr>
                <p:cNvPr id="540802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2484" y="1633"/>
                  <a:ext cx="120" cy="223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03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2612" y="1649"/>
                  <a:ext cx="73" cy="193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04" name="Line 132"/>
                <p:cNvSpPr>
                  <a:spLocks noChangeAspect="1" noChangeShapeType="1"/>
                </p:cNvSpPr>
                <p:nvPr/>
              </p:nvSpPr>
              <p:spPr bwMode="auto">
                <a:xfrm>
                  <a:off x="2642" y="1649"/>
                  <a:ext cx="0" cy="193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05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2415" y="1649"/>
                  <a:ext cx="66" cy="193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06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2449" y="1649"/>
                  <a:ext cx="0" cy="193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31" name="Group 135"/>
              <p:cNvGrpSpPr>
                <a:grpSpLocks noChangeAspect="1"/>
              </p:cNvGrpSpPr>
              <p:nvPr/>
            </p:nvGrpSpPr>
            <p:grpSpPr bwMode="auto">
              <a:xfrm>
                <a:off x="2664" y="1660"/>
                <a:ext cx="244" cy="224"/>
                <a:chOff x="2424" y="1632"/>
                <a:chExt cx="244" cy="224"/>
              </a:xfrm>
            </p:grpSpPr>
            <p:sp>
              <p:nvSpPr>
                <p:cNvPr id="540808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84" y="1633"/>
                  <a:ext cx="120" cy="223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09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2611" y="1649"/>
                  <a:ext cx="58" cy="193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10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2642" y="1649"/>
                  <a:ext cx="0" cy="193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11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411" y="1649"/>
                  <a:ext cx="70" cy="193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12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2449" y="1649"/>
                  <a:ext cx="0" cy="193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61" name="Group 141"/>
              <p:cNvGrpSpPr>
                <a:grpSpLocks noChangeAspect="1"/>
              </p:cNvGrpSpPr>
              <p:nvPr/>
            </p:nvGrpSpPr>
            <p:grpSpPr bwMode="auto">
              <a:xfrm>
                <a:off x="2424" y="1580"/>
                <a:ext cx="40" cy="80"/>
                <a:chOff x="2568" y="1988"/>
                <a:chExt cx="40" cy="80"/>
              </a:xfrm>
            </p:grpSpPr>
            <p:sp>
              <p:nvSpPr>
                <p:cNvPr id="540814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567" y="1989"/>
                  <a:ext cx="39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15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7" y="2008"/>
                  <a:ext cx="39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16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2567" y="2031"/>
                  <a:ext cx="39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63" name="Group 145"/>
              <p:cNvGrpSpPr>
                <a:grpSpLocks noChangeAspect="1"/>
              </p:cNvGrpSpPr>
              <p:nvPr/>
            </p:nvGrpSpPr>
            <p:grpSpPr bwMode="auto">
              <a:xfrm>
                <a:off x="2760" y="1580"/>
                <a:ext cx="40" cy="80"/>
                <a:chOff x="2568" y="1988"/>
                <a:chExt cx="40" cy="80"/>
              </a:xfrm>
            </p:grpSpPr>
            <p:sp>
              <p:nvSpPr>
                <p:cNvPr id="540818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2567" y="1989"/>
                  <a:ext cx="42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19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7" y="2008"/>
                  <a:ext cx="42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20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567" y="2031"/>
                  <a:ext cx="42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65" name="Group 149"/>
              <p:cNvGrpSpPr>
                <a:grpSpLocks noChangeAspect="1"/>
              </p:cNvGrpSpPr>
              <p:nvPr/>
            </p:nvGrpSpPr>
            <p:grpSpPr bwMode="auto">
              <a:xfrm>
                <a:off x="2512" y="1384"/>
                <a:ext cx="40" cy="80"/>
                <a:chOff x="2568" y="1988"/>
                <a:chExt cx="40" cy="80"/>
              </a:xfrm>
            </p:grpSpPr>
            <p:sp>
              <p:nvSpPr>
                <p:cNvPr id="540822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2568" y="1988"/>
                  <a:ext cx="39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23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8" y="2007"/>
                  <a:ext cx="39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24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568" y="2030"/>
                  <a:ext cx="39" cy="39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67" name="Group 153"/>
              <p:cNvGrpSpPr>
                <a:grpSpLocks noChangeAspect="1"/>
              </p:cNvGrpSpPr>
              <p:nvPr/>
            </p:nvGrpSpPr>
            <p:grpSpPr bwMode="auto">
              <a:xfrm>
                <a:off x="2688" y="1384"/>
                <a:ext cx="40" cy="80"/>
                <a:chOff x="2568" y="1988"/>
                <a:chExt cx="40" cy="80"/>
              </a:xfrm>
            </p:grpSpPr>
            <p:sp>
              <p:nvSpPr>
                <p:cNvPr id="540826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" y="1988"/>
                  <a:ext cx="39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27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" y="2007"/>
                  <a:ext cx="39" cy="42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28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" y="2030"/>
                  <a:ext cx="39" cy="39"/>
                </a:xfrm>
                <a:prstGeom prst="ellipse">
                  <a:avLst/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sp>
            <p:nvSpPr>
              <p:cNvPr id="540829" name="Arc 157"/>
              <p:cNvSpPr>
                <a:spLocks noChangeAspect="1"/>
              </p:cNvSpPr>
              <p:nvPr/>
            </p:nvSpPr>
            <p:spPr bwMode="auto">
              <a:xfrm flipV="1">
                <a:off x="2434" y="1450"/>
                <a:ext cx="108" cy="143"/>
              </a:xfrm>
              <a:custGeom>
                <a:avLst/>
                <a:gdLst>
                  <a:gd name="G0" fmla="+- 0 0 0"/>
                  <a:gd name="G1" fmla="+- 21471 0 0"/>
                  <a:gd name="G2" fmla="+- 21600 0 0"/>
                  <a:gd name="T0" fmla="*/ 2356 w 21600"/>
                  <a:gd name="T1" fmla="*/ 0 h 28633"/>
                  <a:gd name="T2" fmla="*/ 20378 w 21600"/>
                  <a:gd name="T3" fmla="*/ 28633 h 28633"/>
                  <a:gd name="T4" fmla="*/ 0 w 21600"/>
                  <a:gd name="T5" fmla="*/ 21471 h 28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8633" fill="none" extrusionOk="0">
                    <a:moveTo>
                      <a:pt x="2356" y="-1"/>
                    </a:moveTo>
                    <a:cubicBezTo>
                      <a:pt x="13307" y="1201"/>
                      <a:pt x="21600" y="10453"/>
                      <a:pt x="21600" y="21471"/>
                    </a:cubicBezTo>
                    <a:cubicBezTo>
                      <a:pt x="21600" y="23910"/>
                      <a:pt x="21186" y="26331"/>
                      <a:pt x="20378" y="28633"/>
                    </a:cubicBezTo>
                  </a:path>
                  <a:path w="21600" h="28633" stroke="0" extrusionOk="0">
                    <a:moveTo>
                      <a:pt x="2356" y="-1"/>
                    </a:moveTo>
                    <a:cubicBezTo>
                      <a:pt x="13307" y="1201"/>
                      <a:pt x="21600" y="10453"/>
                      <a:pt x="21600" y="21471"/>
                    </a:cubicBezTo>
                    <a:cubicBezTo>
                      <a:pt x="21600" y="23910"/>
                      <a:pt x="21186" y="26331"/>
                      <a:pt x="20378" y="28633"/>
                    </a:cubicBezTo>
                    <a:lnTo>
                      <a:pt x="0" y="2147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30" name="Arc 158"/>
              <p:cNvSpPr>
                <a:spLocks noChangeAspect="1"/>
              </p:cNvSpPr>
              <p:nvPr/>
            </p:nvSpPr>
            <p:spPr bwMode="auto">
              <a:xfrm flipH="1" flipV="1">
                <a:off x="2697" y="1453"/>
                <a:ext cx="108" cy="143"/>
              </a:xfrm>
              <a:custGeom>
                <a:avLst/>
                <a:gdLst>
                  <a:gd name="G0" fmla="+- 0 0 0"/>
                  <a:gd name="G1" fmla="+- 21471 0 0"/>
                  <a:gd name="G2" fmla="+- 21600 0 0"/>
                  <a:gd name="T0" fmla="*/ 2356 w 21600"/>
                  <a:gd name="T1" fmla="*/ 0 h 28633"/>
                  <a:gd name="T2" fmla="*/ 20378 w 21600"/>
                  <a:gd name="T3" fmla="*/ 28633 h 28633"/>
                  <a:gd name="T4" fmla="*/ 0 w 21600"/>
                  <a:gd name="T5" fmla="*/ 21471 h 28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8633" fill="none" extrusionOk="0">
                    <a:moveTo>
                      <a:pt x="2356" y="-1"/>
                    </a:moveTo>
                    <a:cubicBezTo>
                      <a:pt x="13307" y="1201"/>
                      <a:pt x="21600" y="10453"/>
                      <a:pt x="21600" y="21471"/>
                    </a:cubicBezTo>
                    <a:cubicBezTo>
                      <a:pt x="21600" y="23910"/>
                      <a:pt x="21186" y="26331"/>
                      <a:pt x="20378" y="28633"/>
                    </a:cubicBezTo>
                  </a:path>
                  <a:path w="21600" h="28633" stroke="0" extrusionOk="0">
                    <a:moveTo>
                      <a:pt x="2356" y="-1"/>
                    </a:moveTo>
                    <a:cubicBezTo>
                      <a:pt x="13307" y="1201"/>
                      <a:pt x="21600" y="10453"/>
                      <a:pt x="21600" y="21471"/>
                    </a:cubicBezTo>
                    <a:cubicBezTo>
                      <a:pt x="21600" y="23910"/>
                      <a:pt x="21186" y="26331"/>
                      <a:pt x="20378" y="28633"/>
                    </a:cubicBezTo>
                    <a:lnTo>
                      <a:pt x="0" y="2147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</p:grpSp>
        <p:graphicFrame>
          <p:nvGraphicFramePr>
            <p:cNvPr id="2052" name="Object 159"/>
            <p:cNvGraphicFramePr>
              <a:graphicFrameLocks noChangeAspect="1"/>
            </p:cNvGraphicFramePr>
            <p:nvPr/>
          </p:nvGraphicFramePr>
          <p:xfrm>
            <a:off x="2276" y="1730"/>
            <a:ext cx="922" cy="538"/>
          </p:xfrm>
          <a:graphic>
            <a:graphicData uri="http://schemas.openxmlformats.org/presentationml/2006/ole">
              <p:oleObj spid="_x0000_s62466" name="Clip" r:id="rId5" imgW="7421563" imgH="4327525" progId="">
                <p:embed/>
              </p:oleObj>
            </a:graphicData>
          </a:graphic>
        </p:graphicFrame>
      </p:grpSp>
      <p:grpSp>
        <p:nvGrpSpPr>
          <p:cNvPr id="540972" name="Group 160"/>
          <p:cNvGrpSpPr>
            <a:grpSpLocks/>
          </p:cNvGrpSpPr>
          <p:nvPr/>
        </p:nvGrpSpPr>
        <p:grpSpPr bwMode="auto">
          <a:xfrm>
            <a:off x="7523163" y="2097088"/>
            <a:ext cx="377825" cy="392113"/>
            <a:chOff x="3148" y="2507"/>
            <a:chExt cx="1155" cy="1199"/>
          </a:xfrm>
        </p:grpSpPr>
        <p:grpSp>
          <p:nvGrpSpPr>
            <p:cNvPr id="540973" name="Group 161"/>
            <p:cNvGrpSpPr>
              <a:grpSpLocks/>
            </p:cNvGrpSpPr>
            <p:nvPr/>
          </p:nvGrpSpPr>
          <p:grpSpPr bwMode="auto">
            <a:xfrm>
              <a:off x="3834" y="2507"/>
              <a:ext cx="469" cy="705"/>
              <a:chOff x="3834" y="2507"/>
              <a:chExt cx="469" cy="705"/>
            </a:xfrm>
          </p:grpSpPr>
          <p:sp>
            <p:nvSpPr>
              <p:cNvPr id="540834" name="Rectangle 162"/>
              <p:cNvSpPr>
                <a:spLocks noChangeArrowheads="1"/>
              </p:cNvSpPr>
              <p:nvPr/>
            </p:nvSpPr>
            <p:spPr bwMode="auto">
              <a:xfrm>
                <a:off x="4157" y="2507"/>
                <a:ext cx="29" cy="704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35" name="Line 163"/>
              <p:cNvSpPr>
                <a:spLocks noChangeShapeType="1"/>
              </p:cNvSpPr>
              <p:nvPr/>
            </p:nvSpPr>
            <p:spPr bwMode="auto">
              <a:xfrm>
                <a:off x="4089" y="2565"/>
                <a:ext cx="73" cy="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36" name="Line 164"/>
              <p:cNvSpPr>
                <a:spLocks noChangeShapeType="1"/>
              </p:cNvSpPr>
              <p:nvPr/>
            </p:nvSpPr>
            <p:spPr bwMode="auto">
              <a:xfrm flipV="1">
                <a:off x="4182" y="2556"/>
                <a:ext cx="73" cy="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grpSp>
            <p:nvGrpSpPr>
              <p:cNvPr id="540975" name="Group 165"/>
              <p:cNvGrpSpPr>
                <a:grpSpLocks/>
              </p:cNvGrpSpPr>
              <p:nvPr/>
            </p:nvGrpSpPr>
            <p:grpSpPr bwMode="auto">
              <a:xfrm>
                <a:off x="4262" y="2525"/>
                <a:ext cx="21" cy="23"/>
                <a:chOff x="4262" y="2525"/>
                <a:chExt cx="21" cy="23"/>
              </a:xfrm>
            </p:grpSpPr>
            <p:sp>
              <p:nvSpPr>
                <p:cNvPr id="540838" name="Freeform 166"/>
                <p:cNvSpPr>
                  <a:spLocks/>
                </p:cNvSpPr>
                <p:nvPr/>
              </p:nvSpPr>
              <p:spPr bwMode="auto">
                <a:xfrm>
                  <a:off x="4269" y="2531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7"/>
                    </a:cxn>
                    <a:cxn ang="0">
                      <a:pos x="15" y="17"/>
                    </a:cxn>
                    <a:cxn ang="0">
                      <a:pos x="1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6" h="18">
                      <a:moveTo>
                        <a:pt x="3" y="0"/>
                      </a:moveTo>
                      <a:lnTo>
                        <a:pt x="0" y="17"/>
                      </a:lnTo>
                      <a:lnTo>
                        <a:pt x="15" y="17"/>
                      </a:lnTo>
                      <a:lnTo>
                        <a:pt x="10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39" name="Freeform 167"/>
                <p:cNvSpPr>
                  <a:spLocks/>
                </p:cNvSpPr>
                <p:nvPr/>
              </p:nvSpPr>
              <p:spPr bwMode="auto">
                <a:xfrm>
                  <a:off x="4264" y="2526"/>
                  <a:ext cx="19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22"/>
                    </a:cxn>
                    <a:cxn ang="0">
                      <a:pos x="20" y="22"/>
                    </a:cxn>
                    <a:cxn ang="0">
                      <a:pos x="16" y="0"/>
                    </a:cxn>
                    <a:cxn ang="0">
                      <a:pos x="6" y="0"/>
                    </a:cxn>
                    <a:cxn ang="0">
                      <a:pos x="8" y="6"/>
                    </a:cxn>
                    <a:cxn ang="0">
                      <a:pos x="12" y="6"/>
                    </a:cxn>
                    <a:cxn ang="0">
                      <a:pos x="14" y="16"/>
                    </a:cxn>
                    <a:cxn ang="0">
                      <a:pos x="6" y="16"/>
                    </a:cxn>
                    <a:cxn ang="0">
                      <a:pos x="8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1" h="23">
                      <a:moveTo>
                        <a:pt x="6" y="0"/>
                      </a:moveTo>
                      <a:lnTo>
                        <a:pt x="0" y="22"/>
                      </a:lnTo>
                      <a:lnTo>
                        <a:pt x="20" y="22"/>
                      </a:ln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16"/>
                      </a:lnTo>
                      <a:lnTo>
                        <a:pt x="6" y="16"/>
                      </a:lnTo>
                      <a:lnTo>
                        <a:pt x="8" y="6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77" name="Group 168"/>
              <p:cNvGrpSpPr>
                <a:grpSpLocks/>
              </p:cNvGrpSpPr>
              <p:nvPr/>
            </p:nvGrpSpPr>
            <p:grpSpPr bwMode="auto">
              <a:xfrm>
                <a:off x="4220" y="2525"/>
                <a:ext cx="22" cy="23"/>
                <a:chOff x="4220" y="2525"/>
                <a:chExt cx="22" cy="23"/>
              </a:xfrm>
            </p:grpSpPr>
            <p:sp>
              <p:nvSpPr>
                <p:cNvPr id="540841" name="Freeform 169"/>
                <p:cNvSpPr>
                  <a:spLocks/>
                </p:cNvSpPr>
                <p:nvPr/>
              </p:nvSpPr>
              <p:spPr bwMode="auto">
                <a:xfrm>
                  <a:off x="4225" y="2531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7"/>
                    </a:cxn>
                    <a:cxn ang="0">
                      <a:pos x="16" y="17"/>
                    </a:cxn>
                    <a:cxn ang="0">
                      <a:pos x="11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7" h="18">
                      <a:moveTo>
                        <a:pt x="3" y="0"/>
                      </a:moveTo>
                      <a:lnTo>
                        <a:pt x="0" y="17"/>
                      </a:lnTo>
                      <a:lnTo>
                        <a:pt x="16" y="17"/>
                      </a:lnTo>
                      <a:lnTo>
                        <a:pt x="11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42" name="Freeform 170"/>
                <p:cNvSpPr>
                  <a:spLocks/>
                </p:cNvSpPr>
                <p:nvPr/>
              </p:nvSpPr>
              <p:spPr bwMode="auto">
                <a:xfrm>
                  <a:off x="4220" y="2526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22"/>
                    </a:cxn>
                    <a:cxn ang="0">
                      <a:pos x="21" y="22"/>
                    </a:cxn>
                    <a:cxn ang="0">
                      <a:pos x="17" y="0"/>
                    </a:cxn>
                    <a:cxn ang="0">
                      <a:pos x="6" y="0"/>
                    </a:cxn>
                    <a:cxn ang="0">
                      <a:pos x="8" y="6"/>
                    </a:cxn>
                    <a:cxn ang="0">
                      <a:pos x="13" y="6"/>
                    </a:cxn>
                    <a:cxn ang="0">
                      <a:pos x="15" y="16"/>
                    </a:cxn>
                    <a:cxn ang="0">
                      <a:pos x="6" y="16"/>
                    </a:cxn>
                    <a:cxn ang="0">
                      <a:pos x="8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2" h="23">
                      <a:moveTo>
                        <a:pt x="6" y="0"/>
                      </a:moveTo>
                      <a:lnTo>
                        <a:pt x="0" y="22"/>
                      </a:lnTo>
                      <a:lnTo>
                        <a:pt x="21" y="22"/>
                      </a:lnTo>
                      <a:lnTo>
                        <a:pt x="17" y="0"/>
                      </a:lnTo>
                      <a:lnTo>
                        <a:pt x="6" y="0"/>
                      </a:lnTo>
                      <a:lnTo>
                        <a:pt x="8" y="6"/>
                      </a:lnTo>
                      <a:lnTo>
                        <a:pt x="13" y="6"/>
                      </a:lnTo>
                      <a:lnTo>
                        <a:pt x="15" y="16"/>
                      </a:lnTo>
                      <a:lnTo>
                        <a:pt x="6" y="16"/>
                      </a:lnTo>
                      <a:lnTo>
                        <a:pt x="8" y="6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79" name="Group 171"/>
              <p:cNvGrpSpPr>
                <a:grpSpLocks/>
              </p:cNvGrpSpPr>
              <p:nvPr/>
            </p:nvGrpSpPr>
            <p:grpSpPr bwMode="auto">
              <a:xfrm>
                <a:off x="4094" y="2527"/>
                <a:ext cx="24" cy="24"/>
                <a:chOff x="4094" y="2527"/>
                <a:chExt cx="24" cy="24"/>
              </a:xfrm>
            </p:grpSpPr>
            <p:sp>
              <p:nvSpPr>
                <p:cNvPr id="540844" name="Freeform 172"/>
                <p:cNvSpPr>
                  <a:spLocks/>
                </p:cNvSpPr>
                <p:nvPr/>
              </p:nvSpPr>
              <p:spPr bwMode="auto">
                <a:xfrm>
                  <a:off x="4099" y="2531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20"/>
                    </a:cxn>
                    <a:cxn ang="0">
                      <a:pos x="17" y="20"/>
                    </a:cxn>
                    <a:cxn ang="0">
                      <a:pos x="12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8" h="21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7" y="20"/>
                      </a:lnTo>
                      <a:lnTo>
                        <a:pt x="12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45" name="Freeform 173"/>
                <p:cNvSpPr>
                  <a:spLocks/>
                </p:cNvSpPr>
                <p:nvPr/>
              </p:nvSpPr>
              <p:spPr bwMode="auto">
                <a:xfrm>
                  <a:off x="4094" y="2526"/>
                  <a:ext cx="24" cy="1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20"/>
                    </a:cxn>
                    <a:cxn ang="0">
                      <a:pos x="23" y="20"/>
                    </a:cxn>
                    <a:cxn ang="0">
                      <a:pos x="17" y="0"/>
                    </a:cxn>
                    <a:cxn ang="0">
                      <a:pos x="6" y="0"/>
                    </a:cxn>
                    <a:cxn ang="0">
                      <a:pos x="10" y="6"/>
                    </a:cxn>
                    <a:cxn ang="0">
                      <a:pos x="13" y="6"/>
                    </a:cxn>
                    <a:cxn ang="0">
                      <a:pos x="15" y="14"/>
                    </a:cxn>
                    <a:cxn ang="0">
                      <a:pos x="8" y="14"/>
                    </a:cxn>
                    <a:cxn ang="0">
                      <a:pos x="10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4" h="21">
                      <a:moveTo>
                        <a:pt x="6" y="0"/>
                      </a:moveTo>
                      <a:lnTo>
                        <a:pt x="0" y="20"/>
                      </a:lnTo>
                      <a:lnTo>
                        <a:pt x="23" y="20"/>
                      </a:lnTo>
                      <a:lnTo>
                        <a:pt x="17" y="0"/>
                      </a:lnTo>
                      <a:lnTo>
                        <a:pt x="6" y="0"/>
                      </a:lnTo>
                      <a:lnTo>
                        <a:pt x="10" y="6"/>
                      </a:lnTo>
                      <a:lnTo>
                        <a:pt x="13" y="6"/>
                      </a:lnTo>
                      <a:lnTo>
                        <a:pt x="15" y="14"/>
                      </a:lnTo>
                      <a:lnTo>
                        <a:pt x="8" y="14"/>
                      </a:lnTo>
                      <a:lnTo>
                        <a:pt x="10" y="6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81" name="Group 174"/>
              <p:cNvGrpSpPr>
                <a:grpSpLocks/>
              </p:cNvGrpSpPr>
              <p:nvPr/>
            </p:nvGrpSpPr>
            <p:grpSpPr bwMode="auto">
              <a:xfrm>
                <a:off x="4057" y="2527"/>
                <a:ext cx="21" cy="24"/>
                <a:chOff x="4057" y="2527"/>
                <a:chExt cx="21" cy="24"/>
              </a:xfrm>
            </p:grpSpPr>
            <p:sp>
              <p:nvSpPr>
                <p:cNvPr id="540847" name="Freeform 175"/>
                <p:cNvSpPr>
                  <a:spLocks/>
                </p:cNvSpPr>
                <p:nvPr/>
              </p:nvSpPr>
              <p:spPr bwMode="auto">
                <a:xfrm>
                  <a:off x="4060" y="2531"/>
                  <a:ext cx="5" cy="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0"/>
                    </a:cxn>
                    <a:cxn ang="0">
                      <a:pos x="16" y="20"/>
                    </a:cxn>
                    <a:cxn ang="0">
                      <a:pos x="1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7" h="21">
                      <a:moveTo>
                        <a:pt x="3" y="0"/>
                      </a:moveTo>
                      <a:lnTo>
                        <a:pt x="0" y="20"/>
                      </a:lnTo>
                      <a:lnTo>
                        <a:pt x="16" y="20"/>
                      </a:lnTo>
                      <a:lnTo>
                        <a:pt x="1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48" name="Freeform 176"/>
                <p:cNvSpPr>
                  <a:spLocks/>
                </p:cNvSpPr>
                <p:nvPr/>
              </p:nvSpPr>
              <p:spPr bwMode="auto">
                <a:xfrm>
                  <a:off x="4055" y="2526"/>
                  <a:ext cx="10" cy="1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20"/>
                    </a:cxn>
                    <a:cxn ang="0">
                      <a:pos x="20" y="20"/>
                    </a:cxn>
                    <a:cxn ang="0">
                      <a:pos x="16" y="0"/>
                    </a:cxn>
                    <a:cxn ang="0">
                      <a:pos x="6" y="0"/>
                    </a:cxn>
                    <a:cxn ang="0">
                      <a:pos x="8" y="6"/>
                    </a:cxn>
                    <a:cxn ang="0">
                      <a:pos x="12" y="6"/>
                    </a:cxn>
                    <a:cxn ang="0">
                      <a:pos x="14" y="14"/>
                    </a:cxn>
                    <a:cxn ang="0">
                      <a:pos x="6" y="14"/>
                    </a:cxn>
                    <a:cxn ang="0">
                      <a:pos x="8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1" h="21">
                      <a:moveTo>
                        <a:pt x="6" y="0"/>
                      </a:moveTo>
                      <a:lnTo>
                        <a:pt x="0" y="20"/>
                      </a:lnTo>
                      <a:lnTo>
                        <a:pt x="20" y="20"/>
                      </a:ln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8" y="6"/>
                      </a:lnTo>
                      <a:lnTo>
                        <a:pt x="12" y="6"/>
                      </a:lnTo>
                      <a:lnTo>
                        <a:pt x="14" y="14"/>
                      </a:lnTo>
                      <a:lnTo>
                        <a:pt x="6" y="14"/>
                      </a:lnTo>
                      <a:lnTo>
                        <a:pt x="8" y="6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sp>
            <p:nvSpPr>
              <p:cNvPr id="540849" name="Rectangle 177"/>
              <p:cNvSpPr>
                <a:spLocks noChangeArrowheads="1"/>
              </p:cNvSpPr>
              <p:nvPr/>
            </p:nvSpPr>
            <p:spPr bwMode="auto">
              <a:xfrm>
                <a:off x="4041" y="2551"/>
                <a:ext cx="262" cy="19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50" name="Rectangle 178"/>
              <p:cNvSpPr>
                <a:spLocks noChangeArrowheads="1"/>
              </p:cNvSpPr>
              <p:nvPr/>
            </p:nvSpPr>
            <p:spPr bwMode="auto">
              <a:xfrm>
                <a:off x="4153" y="2575"/>
                <a:ext cx="39" cy="5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51" name="Line 179"/>
              <p:cNvSpPr>
                <a:spLocks noChangeShapeType="1"/>
              </p:cNvSpPr>
              <p:nvPr/>
            </p:nvSpPr>
            <p:spPr bwMode="auto">
              <a:xfrm>
                <a:off x="4157" y="2546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52" name="Line 180"/>
              <p:cNvSpPr>
                <a:spLocks noChangeShapeType="1"/>
              </p:cNvSpPr>
              <p:nvPr/>
            </p:nvSpPr>
            <p:spPr bwMode="auto">
              <a:xfrm>
                <a:off x="4196" y="2604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53" name="Arc 181"/>
              <p:cNvSpPr>
                <a:spLocks/>
              </p:cNvSpPr>
              <p:nvPr/>
            </p:nvSpPr>
            <p:spPr bwMode="auto">
              <a:xfrm>
                <a:off x="3832" y="2531"/>
                <a:ext cx="233" cy="10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54" name="Arc 182"/>
              <p:cNvSpPr>
                <a:spLocks/>
              </p:cNvSpPr>
              <p:nvPr/>
            </p:nvSpPr>
            <p:spPr bwMode="auto">
              <a:xfrm>
                <a:off x="3866" y="2526"/>
                <a:ext cx="233" cy="112"/>
              </a:xfrm>
              <a:custGeom>
                <a:avLst/>
                <a:gdLst>
                  <a:gd name="G0" fmla="+- 0 0 0"/>
                  <a:gd name="G1" fmla="+- 197 0 0"/>
                  <a:gd name="G2" fmla="+- 21600 0 0"/>
                  <a:gd name="T0" fmla="*/ 21599 w 21600"/>
                  <a:gd name="T1" fmla="*/ 0 h 21794"/>
                  <a:gd name="T2" fmla="*/ 378 w 21600"/>
                  <a:gd name="T3" fmla="*/ 21794 h 21794"/>
                  <a:gd name="T4" fmla="*/ 0 w 21600"/>
                  <a:gd name="T5" fmla="*/ 197 h 2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94" fill="none" extrusionOk="0">
                    <a:moveTo>
                      <a:pt x="21599" y="-1"/>
                    </a:moveTo>
                    <a:cubicBezTo>
                      <a:pt x="21599" y="65"/>
                      <a:pt x="21600" y="131"/>
                      <a:pt x="21600" y="197"/>
                    </a:cubicBezTo>
                    <a:cubicBezTo>
                      <a:pt x="21600" y="11978"/>
                      <a:pt x="12158" y="21587"/>
                      <a:pt x="377" y="21793"/>
                    </a:cubicBezTo>
                  </a:path>
                  <a:path w="21600" h="21794" stroke="0" extrusionOk="0">
                    <a:moveTo>
                      <a:pt x="21599" y="-1"/>
                    </a:moveTo>
                    <a:cubicBezTo>
                      <a:pt x="21599" y="65"/>
                      <a:pt x="21600" y="131"/>
                      <a:pt x="21600" y="197"/>
                    </a:cubicBezTo>
                    <a:cubicBezTo>
                      <a:pt x="21600" y="11978"/>
                      <a:pt x="12158" y="21587"/>
                      <a:pt x="377" y="21793"/>
                    </a:cubicBezTo>
                    <a:lnTo>
                      <a:pt x="0" y="19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55" name="Arc 183"/>
              <p:cNvSpPr>
                <a:spLocks/>
              </p:cNvSpPr>
              <p:nvPr/>
            </p:nvSpPr>
            <p:spPr bwMode="auto">
              <a:xfrm>
                <a:off x="4041" y="2531"/>
                <a:ext cx="228" cy="107"/>
              </a:xfrm>
              <a:custGeom>
                <a:avLst/>
                <a:gdLst>
                  <a:gd name="G0" fmla="+- 0 0 0"/>
                  <a:gd name="G1" fmla="+- 199 0 0"/>
                  <a:gd name="G2" fmla="+- 21600 0 0"/>
                  <a:gd name="T0" fmla="*/ 21599 w 21600"/>
                  <a:gd name="T1" fmla="*/ 0 h 21799"/>
                  <a:gd name="T2" fmla="*/ 0 w 21600"/>
                  <a:gd name="T3" fmla="*/ 21799 h 21799"/>
                  <a:gd name="T4" fmla="*/ 0 w 21600"/>
                  <a:gd name="T5" fmla="*/ 199 h 2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99" fill="none" extrusionOk="0">
                    <a:moveTo>
                      <a:pt x="21599" y="-1"/>
                    </a:moveTo>
                    <a:cubicBezTo>
                      <a:pt x="21599" y="66"/>
                      <a:pt x="21600" y="132"/>
                      <a:pt x="21600" y="199"/>
                    </a:cubicBezTo>
                    <a:cubicBezTo>
                      <a:pt x="21600" y="12128"/>
                      <a:pt x="11929" y="21798"/>
                      <a:pt x="0" y="21799"/>
                    </a:cubicBezTo>
                  </a:path>
                  <a:path w="21600" h="21799" stroke="0" extrusionOk="0">
                    <a:moveTo>
                      <a:pt x="21599" y="-1"/>
                    </a:moveTo>
                    <a:cubicBezTo>
                      <a:pt x="21599" y="66"/>
                      <a:pt x="21600" y="132"/>
                      <a:pt x="21600" y="199"/>
                    </a:cubicBezTo>
                    <a:cubicBezTo>
                      <a:pt x="21600" y="12128"/>
                      <a:pt x="11929" y="21798"/>
                      <a:pt x="0" y="21799"/>
                    </a:cubicBezTo>
                    <a:lnTo>
                      <a:pt x="0" y="1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56" name="Arc 184"/>
              <p:cNvSpPr>
                <a:spLocks/>
              </p:cNvSpPr>
              <p:nvPr/>
            </p:nvSpPr>
            <p:spPr bwMode="auto">
              <a:xfrm>
                <a:off x="3997" y="2522"/>
                <a:ext cx="228" cy="11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</p:grpSp>
        <p:grpSp>
          <p:nvGrpSpPr>
            <p:cNvPr id="540983" name="Group 185"/>
            <p:cNvGrpSpPr>
              <a:grpSpLocks/>
            </p:cNvGrpSpPr>
            <p:nvPr/>
          </p:nvGrpSpPr>
          <p:grpSpPr bwMode="auto">
            <a:xfrm>
              <a:off x="3514" y="2605"/>
              <a:ext cx="533" cy="798"/>
              <a:chOff x="3514" y="2605"/>
              <a:chExt cx="533" cy="798"/>
            </a:xfrm>
          </p:grpSpPr>
          <p:sp>
            <p:nvSpPr>
              <p:cNvPr id="540858" name="Rectangle 186"/>
              <p:cNvSpPr>
                <a:spLocks noChangeArrowheads="1"/>
              </p:cNvSpPr>
              <p:nvPr/>
            </p:nvSpPr>
            <p:spPr bwMode="auto">
              <a:xfrm>
                <a:off x="3876" y="2604"/>
                <a:ext cx="39" cy="801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59" name="Line 187"/>
              <p:cNvSpPr>
                <a:spLocks noChangeShapeType="1"/>
              </p:cNvSpPr>
              <p:nvPr/>
            </p:nvSpPr>
            <p:spPr bwMode="auto">
              <a:xfrm>
                <a:off x="3803" y="2667"/>
                <a:ext cx="78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60" name="Line 188"/>
              <p:cNvSpPr>
                <a:spLocks noChangeShapeType="1"/>
              </p:cNvSpPr>
              <p:nvPr/>
            </p:nvSpPr>
            <p:spPr bwMode="auto">
              <a:xfrm flipV="1">
                <a:off x="3910" y="2662"/>
                <a:ext cx="83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grpSp>
            <p:nvGrpSpPr>
              <p:cNvPr id="540985" name="Group 189"/>
              <p:cNvGrpSpPr>
                <a:grpSpLocks/>
              </p:cNvGrpSpPr>
              <p:nvPr/>
            </p:nvGrpSpPr>
            <p:grpSpPr bwMode="auto">
              <a:xfrm>
                <a:off x="4001" y="2627"/>
                <a:ext cx="23" cy="23"/>
                <a:chOff x="4001" y="2627"/>
                <a:chExt cx="23" cy="23"/>
              </a:xfrm>
            </p:grpSpPr>
            <p:sp>
              <p:nvSpPr>
                <p:cNvPr id="540862" name="Freeform 190"/>
                <p:cNvSpPr>
                  <a:spLocks/>
                </p:cNvSpPr>
                <p:nvPr/>
              </p:nvSpPr>
              <p:spPr bwMode="auto">
                <a:xfrm>
                  <a:off x="4007" y="2628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20"/>
                    </a:cxn>
                    <a:cxn ang="0">
                      <a:pos x="19" y="20"/>
                    </a:cxn>
                    <a:cxn ang="0">
                      <a:pos x="14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0" h="21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9" y="20"/>
                      </a:lnTo>
                      <a:lnTo>
                        <a:pt x="14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63" name="Freeform 191"/>
                <p:cNvSpPr>
                  <a:spLocks/>
                </p:cNvSpPr>
                <p:nvPr/>
              </p:nvSpPr>
              <p:spPr bwMode="auto">
                <a:xfrm>
                  <a:off x="4002" y="2628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22"/>
                    </a:cxn>
                    <a:cxn ang="0">
                      <a:pos x="22" y="22"/>
                    </a:cxn>
                    <a:cxn ang="0">
                      <a:pos x="15" y="0"/>
                    </a:cxn>
                    <a:cxn ang="0">
                      <a:pos x="4" y="0"/>
                    </a:cxn>
                    <a:cxn ang="0">
                      <a:pos x="9" y="7"/>
                    </a:cxn>
                    <a:cxn ang="0">
                      <a:pos x="11" y="7"/>
                    </a:cxn>
                    <a:cxn ang="0">
                      <a:pos x="13" y="15"/>
                    </a:cxn>
                    <a:cxn ang="0">
                      <a:pos x="7" y="15"/>
                    </a:cxn>
                    <a:cxn ang="0">
                      <a:pos x="9" y="7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3" h="23">
                      <a:moveTo>
                        <a:pt x="4" y="0"/>
                      </a:moveTo>
                      <a:lnTo>
                        <a:pt x="0" y="22"/>
                      </a:lnTo>
                      <a:lnTo>
                        <a:pt x="22" y="22"/>
                      </a:lnTo>
                      <a:lnTo>
                        <a:pt x="15" y="0"/>
                      </a:lnTo>
                      <a:lnTo>
                        <a:pt x="4" y="0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3" y="15"/>
                      </a:lnTo>
                      <a:lnTo>
                        <a:pt x="7" y="15"/>
                      </a:lnTo>
                      <a:lnTo>
                        <a:pt x="9" y="7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87" name="Group 192"/>
              <p:cNvGrpSpPr>
                <a:grpSpLocks/>
              </p:cNvGrpSpPr>
              <p:nvPr/>
            </p:nvGrpSpPr>
            <p:grpSpPr bwMode="auto">
              <a:xfrm>
                <a:off x="3951" y="2627"/>
                <a:ext cx="26" cy="23"/>
                <a:chOff x="3951" y="2627"/>
                <a:chExt cx="26" cy="23"/>
              </a:xfrm>
            </p:grpSpPr>
            <p:sp>
              <p:nvSpPr>
                <p:cNvPr id="540865" name="Freeform 193"/>
                <p:cNvSpPr>
                  <a:spLocks/>
                </p:cNvSpPr>
                <p:nvPr/>
              </p:nvSpPr>
              <p:spPr bwMode="auto">
                <a:xfrm>
                  <a:off x="3954" y="2628"/>
                  <a:ext cx="24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20"/>
                    </a:cxn>
                    <a:cxn ang="0">
                      <a:pos x="20" y="20"/>
                    </a:cxn>
                    <a:cxn ang="0">
                      <a:pos x="14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1" h="21">
                      <a:moveTo>
                        <a:pt x="6" y="0"/>
                      </a:moveTo>
                      <a:lnTo>
                        <a:pt x="0" y="20"/>
                      </a:lnTo>
                      <a:lnTo>
                        <a:pt x="20" y="20"/>
                      </a:lnTo>
                      <a:lnTo>
                        <a:pt x="14" y="0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66" name="Freeform 194"/>
                <p:cNvSpPr>
                  <a:spLocks/>
                </p:cNvSpPr>
                <p:nvPr/>
              </p:nvSpPr>
              <p:spPr bwMode="auto">
                <a:xfrm>
                  <a:off x="3949" y="2628"/>
                  <a:ext cx="29" cy="1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2"/>
                    </a:cxn>
                    <a:cxn ang="0">
                      <a:pos x="25" y="22"/>
                    </a:cxn>
                    <a:cxn ang="0">
                      <a:pos x="18" y="0"/>
                    </a:cxn>
                    <a:cxn ang="0">
                      <a:pos x="7" y="0"/>
                    </a:cxn>
                    <a:cxn ang="0">
                      <a:pos x="11" y="7"/>
                    </a:cxn>
                    <a:cxn ang="0">
                      <a:pos x="14" y="7"/>
                    </a:cxn>
                    <a:cxn ang="0">
                      <a:pos x="16" y="15"/>
                    </a:cxn>
                    <a:cxn ang="0">
                      <a:pos x="9" y="15"/>
                    </a:cxn>
                    <a:cxn ang="0">
                      <a:pos x="11" y="7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6" h="23">
                      <a:moveTo>
                        <a:pt x="7" y="0"/>
                      </a:moveTo>
                      <a:lnTo>
                        <a:pt x="0" y="22"/>
                      </a:lnTo>
                      <a:lnTo>
                        <a:pt x="25" y="22"/>
                      </a:lnTo>
                      <a:lnTo>
                        <a:pt x="18" y="0"/>
                      </a:lnTo>
                      <a:lnTo>
                        <a:pt x="7" y="0"/>
                      </a:lnTo>
                      <a:lnTo>
                        <a:pt x="11" y="7"/>
                      </a:lnTo>
                      <a:lnTo>
                        <a:pt x="14" y="7"/>
                      </a:lnTo>
                      <a:lnTo>
                        <a:pt x="16" y="15"/>
                      </a:lnTo>
                      <a:lnTo>
                        <a:pt x="9" y="15"/>
                      </a:lnTo>
                      <a:lnTo>
                        <a:pt x="11" y="7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89" name="Group 195"/>
              <p:cNvGrpSpPr>
                <a:grpSpLocks/>
              </p:cNvGrpSpPr>
              <p:nvPr/>
            </p:nvGrpSpPr>
            <p:grpSpPr bwMode="auto">
              <a:xfrm>
                <a:off x="3810" y="2627"/>
                <a:ext cx="26" cy="26"/>
                <a:chOff x="3810" y="2627"/>
                <a:chExt cx="26" cy="26"/>
              </a:xfrm>
            </p:grpSpPr>
            <p:sp>
              <p:nvSpPr>
                <p:cNvPr id="540868" name="Freeform 196"/>
                <p:cNvSpPr>
                  <a:spLocks/>
                </p:cNvSpPr>
                <p:nvPr/>
              </p:nvSpPr>
              <p:spPr bwMode="auto">
                <a:xfrm>
                  <a:off x="3813" y="2633"/>
                  <a:ext cx="10" cy="19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19"/>
                    </a:cxn>
                    <a:cxn ang="0">
                      <a:pos x="19" y="19"/>
                    </a:cxn>
                    <a:cxn ang="0">
                      <a:pos x="14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0" h="20">
                      <a:moveTo>
                        <a:pt x="5" y="0"/>
                      </a:moveTo>
                      <a:lnTo>
                        <a:pt x="0" y="19"/>
                      </a:lnTo>
                      <a:lnTo>
                        <a:pt x="19" y="19"/>
                      </a:lnTo>
                      <a:lnTo>
                        <a:pt x="14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69" name="Freeform 197"/>
                <p:cNvSpPr>
                  <a:spLocks/>
                </p:cNvSpPr>
                <p:nvPr/>
              </p:nvSpPr>
              <p:spPr bwMode="auto">
                <a:xfrm>
                  <a:off x="3808" y="2628"/>
                  <a:ext cx="15" cy="19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2"/>
                    </a:cxn>
                    <a:cxn ang="0">
                      <a:pos x="22" y="22"/>
                    </a:cxn>
                    <a:cxn ang="0">
                      <a:pos x="18" y="0"/>
                    </a:cxn>
                    <a:cxn ang="0">
                      <a:pos x="7" y="0"/>
                    </a:cxn>
                    <a:cxn ang="0">
                      <a:pos x="11" y="7"/>
                    </a:cxn>
                    <a:cxn ang="0">
                      <a:pos x="13" y="7"/>
                    </a:cxn>
                    <a:cxn ang="0">
                      <a:pos x="15" y="15"/>
                    </a:cxn>
                    <a:cxn ang="0">
                      <a:pos x="7" y="15"/>
                    </a:cxn>
                    <a:cxn ang="0">
                      <a:pos x="11" y="7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3" h="23">
                      <a:moveTo>
                        <a:pt x="7" y="0"/>
                      </a:moveTo>
                      <a:lnTo>
                        <a:pt x="0" y="22"/>
                      </a:lnTo>
                      <a:lnTo>
                        <a:pt x="22" y="22"/>
                      </a:lnTo>
                      <a:lnTo>
                        <a:pt x="18" y="0"/>
                      </a:lnTo>
                      <a:lnTo>
                        <a:pt x="7" y="0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5" y="15"/>
                      </a:lnTo>
                      <a:lnTo>
                        <a:pt x="7" y="15"/>
                      </a:lnTo>
                      <a:lnTo>
                        <a:pt x="11" y="7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90" name="Group 198"/>
              <p:cNvGrpSpPr>
                <a:grpSpLocks/>
              </p:cNvGrpSpPr>
              <p:nvPr/>
            </p:nvGrpSpPr>
            <p:grpSpPr bwMode="auto">
              <a:xfrm>
                <a:off x="3765" y="2627"/>
                <a:ext cx="26" cy="26"/>
                <a:chOff x="3765" y="2627"/>
                <a:chExt cx="26" cy="26"/>
              </a:xfrm>
            </p:grpSpPr>
            <p:sp>
              <p:nvSpPr>
                <p:cNvPr id="540871" name="Freeform 199"/>
                <p:cNvSpPr>
                  <a:spLocks/>
                </p:cNvSpPr>
                <p:nvPr/>
              </p:nvSpPr>
              <p:spPr bwMode="auto">
                <a:xfrm>
                  <a:off x="3769" y="2633"/>
                  <a:ext cx="15" cy="19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19"/>
                    </a:cxn>
                    <a:cxn ang="0">
                      <a:pos x="19" y="19"/>
                    </a:cxn>
                    <a:cxn ang="0">
                      <a:pos x="14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0" h="20">
                      <a:moveTo>
                        <a:pt x="5" y="0"/>
                      </a:moveTo>
                      <a:lnTo>
                        <a:pt x="0" y="19"/>
                      </a:lnTo>
                      <a:lnTo>
                        <a:pt x="19" y="19"/>
                      </a:lnTo>
                      <a:lnTo>
                        <a:pt x="14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72" name="Freeform 200"/>
                <p:cNvSpPr>
                  <a:spLocks/>
                </p:cNvSpPr>
                <p:nvPr/>
              </p:nvSpPr>
              <p:spPr bwMode="auto">
                <a:xfrm>
                  <a:off x="3764" y="2628"/>
                  <a:ext cx="15" cy="19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2"/>
                    </a:cxn>
                    <a:cxn ang="0">
                      <a:pos x="25" y="22"/>
                    </a:cxn>
                    <a:cxn ang="0">
                      <a:pos x="18" y="0"/>
                    </a:cxn>
                    <a:cxn ang="0">
                      <a:pos x="7" y="0"/>
                    </a:cxn>
                    <a:cxn ang="0">
                      <a:pos x="11" y="7"/>
                    </a:cxn>
                    <a:cxn ang="0">
                      <a:pos x="14" y="7"/>
                    </a:cxn>
                    <a:cxn ang="0">
                      <a:pos x="16" y="15"/>
                    </a:cxn>
                    <a:cxn ang="0">
                      <a:pos x="9" y="15"/>
                    </a:cxn>
                    <a:cxn ang="0">
                      <a:pos x="11" y="7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6" h="23">
                      <a:moveTo>
                        <a:pt x="7" y="0"/>
                      </a:moveTo>
                      <a:lnTo>
                        <a:pt x="0" y="22"/>
                      </a:lnTo>
                      <a:lnTo>
                        <a:pt x="25" y="22"/>
                      </a:lnTo>
                      <a:lnTo>
                        <a:pt x="18" y="0"/>
                      </a:lnTo>
                      <a:lnTo>
                        <a:pt x="7" y="0"/>
                      </a:lnTo>
                      <a:lnTo>
                        <a:pt x="11" y="7"/>
                      </a:lnTo>
                      <a:lnTo>
                        <a:pt x="14" y="7"/>
                      </a:lnTo>
                      <a:lnTo>
                        <a:pt x="16" y="15"/>
                      </a:lnTo>
                      <a:lnTo>
                        <a:pt x="9" y="15"/>
                      </a:lnTo>
                      <a:lnTo>
                        <a:pt x="11" y="7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sp>
            <p:nvSpPr>
              <p:cNvPr id="540873" name="Rectangle 201"/>
              <p:cNvSpPr>
                <a:spLocks noChangeArrowheads="1"/>
              </p:cNvSpPr>
              <p:nvPr/>
            </p:nvSpPr>
            <p:spPr bwMode="auto">
              <a:xfrm>
                <a:off x="3750" y="2653"/>
                <a:ext cx="296" cy="19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74" name="Rectangle 202"/>
              <p:cNvSpPr>
                <a:spLocks noChangeArrowheads="1"/>
              </p:cNvSpPr>
              <p:nvPr/>
            </p:nvSpPr>
            <p:spPr bwMode="auto">
              <a:xfrm>
                <a:off x="3876" y="2682"/>
                <a:ext cx="44" cy="5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75" name="Line 203"/>
              <p:cNvSpPr>
                <a:spLocks noChangeShapeType="1"/>
              </p:cNvSpPr>
              <p:nvPr/>
            </p:nvSpPr>
            <p:spPr bwMode="auto">
              <a:xfrm>
                <a:off x="3881" y="2653"/>
                <a:ext cx="3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76" name="Line 204"/>
              <p:cNvSpPr>
                <a:spLocks noChangeShapeType="1"/>
              </p:cNvSpPr>
              <p:nvPr/>
            </p:nvSpPr>
            <p:spPr bwMode="auto">
              <a:xfrm>
                <a:off x="3924" y="2716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77" name="Arc 205"/>
              <p:cNvSpPr>
                <a:spLocks/>
              </p:cNvSpPr>
              <p:nvPr/>
            </p:nvSpPr>
            <p:spPr bwMode="auto">
              <a:xfrm>
                <a:off x="3512" y="2628"/>
                <a:ext cx="262" cy="12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597"/>
                  <a:gd name="T2" fmla="*/ 330 w 21600"/>
                  <a:gd name="T3" fmla="*/ 21597 h 21597"/>
                  <a:gd name="T4" fmla="*/ 0 w 21600"/>
                  <a:gd name="T5" fmla="*/ 0 h 2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7" fill="none" extrusionOk="0">
                    <a:moveTo>
                      <a:pt x="21600" y="0"/>
                    </a:moveTo>
                    <a:cubicBezTo>
                      <a:pt x="21600" y="11800"/>
                      <a:pt x="12129" y="21417"/>
                      <a:pt x="330" y="21597"/>
                    </a:cubicBezTo>
                  </a:path>
                  <a:path w="21600" h="21597" stroke="0" extrusionOk="0">
                    <a:moveTo>
                      <a:pt x="21600" y="0"/>
                    </a:moveTo>
                    <a:cubicBezTo>
                      <a:pt x="21600" y="11800"/>
                      <a:pt x="12129" y="21417"/>
                      <a:pt x="330" y="2159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78" name="Arc 206"/>
              <p:cNvSpPr>
                <a:spLocks/>
              </p:cNvSpPr>
              <p:nvPr/>
            </p:nvSpPr>
            <p:spPr bwMode="auto">
              <a:xfrm>
                <a:off x="3556" y="2628"/>
                <a:ext cx="262" cy="126"/>
              </a:xfrm>
              <a:custGeom>
                <a:avLst/>
                <a:gdLst>
                  <a:gd name="G0" fmla="+- 82 0 0"/>
                  <a:gd name="G1" fmla="+- 0 0 0"/>
                  <a:gd name="G2" fmla="+- 21600 0 0"/>
                  <a:gd name="T0" fmla="*/ 21682 w 21682"/>
                  <a:gd name="T1" fmla="*/ 0 h 21600"/>
                  <a:gd name="T2" fmla="*/ 0 w 21682"/>
                  <a:gd name="T3" fmla="*/ 21600 h 21600"/>
                  <a:gd name="T4" fmla="*/ 82 w 2168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2" h="21600" fill="none" extrusionOk="0">
                    <a:moveTo>
                      <a:pt x="21682" y="0"/>
                    </a:moveTo>
                    <a:cubicBezTo>
                      <a:pt x="21682" y="11929"/>
                      <a:pt x="12011" y="21600"/>
                      <a:pt x="82" y="21600"/>
                    </a:cubicBezTo>
                    <a:cubicBezTo>
                      <a:pt x="54" y="21600"/>
                      <a:pt x="27" y="21599"/>
                      <a:pt x="0" y="21599"/>
                    </a:cubicBezTo>
                  </a:path>
                  <a:path w="21682" h="21600" stroke="0" extrusionOk="0">
                    <a:moveTo>
                      <a:pt x="21682" y="0"/>
                    </a:moveTo>
                    <a:cubicBezTo>
                      <a:pt x="21682" y="11929"/>
                      <a:pt x="12011" y="21600"/>
                      <a:pt x="82" y="21600"/>
                    </a:cubicBezTo>
                    <a:cubicBezTo>
                      <a:pt x="54" y="21600"/>
                      <a:pt x="27" y="21599"/>
                      <a:pt x="0" y="21599"/>
                    </a:cubicBezTo>
                    <a:lnTo>
                      <a:pt x="82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79" name="Arc 207"/>
              <p:cNvSpPr>
                <a:spLocks/>
              </p:cNvSpPr>
              <p:nvPr/>
            </p:nvSpPr>
            <p:spPr bwMode="auto">
              <a:xfrm>
                <a:off x="3745" y="2628"/>
                <a:ext cx="267" cy="126"/>
              </a:xfrm>
              <a:custGeom>
                <a:avLst/>
                <a:gdLst>
                  <a:gd name="G0" fmla="+- 82 0 0"/>
                  <a:gd name="G1" fmla="+- 0 0 0"/>
                  <a:gd name="G2" fmla="+- 21600 0 0"/>
                  <a:gd name="T0" fmla="*/ 21682 w 21682"/>
                  <a:gd name="T1" fmla="*/ 0 h 21600"/>
                  <a:gd name="T2" fmla="*/ 0 w 21682"/>
                  <a:gd name="T3" fmla="*/ 21600 h 21600"/>
                  <a:gd name="T4" fmla="*/ 82 w 2168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2" h="21600" fill="none" extrusionOk="0">
                    <a:moveTo>
                      <a:pt x="21682" y="0"/>
                    </a:moveTo>
                    <a:cubicBezTo>
                      <a:pt x="21682" y="11929"/>
                      <a:pt x="12011" y="21600"/>
                      <a:pt x="82" y="21600"/>
                    </a:cubicBezTo>
                    <a:cubicBezTo>
                      <a:pt x="54" y="21600"/>
                      <a:pt x="27" y="21599"/>
                      <a:pt x="0" y="21599"/>
                    </a:cubicBezTo>
                  </a:path>
                  <a:path w="21682" h="21600" stroke="0" extrusionOk="0">
                    <a:moveTo>
                      <a:pt x="21682" y="0"/>
                    </a:moveTo>
                    <a:cubicBezTo>
                      <a:pt x="21682" y="11929"/>
                      <a:pt x="12011" y="21600"/>
                      <a:pt x="82" y="21600"/>
                    </a:cubicBezTo>
                    <a:cubicBezTo>
                      <a:pt x="54" y="21600"/>
                      <a:pt x="27" y="21599"/>
                      <a:pt x="0" y="21599"/>
                    </a:cubicBezTo>
                    <a:lnTo>
                      <a:pt x="82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80" name="Arc 208"/>
              <p:cNvSpPr>
                <a:spLocks/>
              </p:cNvSpPr>
              <p:nvPr/>
            </p:nvSpPr>
            <p:spPr bwMode="auto">
              <a:xfrm>
                <a:off x="3696" y="2624"/>
                <a:ext cx="262" cy="126"/>
              </a:xfrm>
              <a:custGeom>
                <a:avLst/>
                <a:gdLst>
                  <a:gd name="G0" fmla="+- 0 0 0"/>
                  <a:gd name="G1" fmla="+- 172 0 0"/>
                  <a:gd name="G2" fmla="+- 21600 0 0"/>
                  <a:gd name="T0" fmla="*/ 21599 w 21600"/>
                  <a:gd name="T1" fmla="*/ 0 h 21772"/>
                  <a:gd name="T2" fmla="*/ 0 w 21600"/>
                  <a:gd name="T3" fmla="*/ 21772 h 21772"/>
                  <a:gd name="T4" fmla="*/ 0 w 21600"/>
                  <a:gd name="T5" fmla="*/ 172 h 21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72" fill="none" extrusionOk="0">
                    <a:moveTo>
                      <a:pt x="21599" y="-1"/>
                    </a:moveTo>
                    <a:cubicBezTo>
                      <a:pt x="21599" y="57"/>
                      <a:pt x="21600" y="114"/>
                      <a:pt x="21600" y="172"/>
                    </a:cubicBezTo>
                    <a:cubicBezTo>
                      <a:pt x="21600" y="12101"/>
                      <a:pt x="11929" y="21771"/>
                      <a:pt x="0" y="21772"/>
                    </a:cubicBezTo>
                  </a:path>
                  <a:path w="21600" h="21772" stroke="0" extrusionOk="0">
                    <a:moveTo>
                      <a:pt x="21599" y="-1"/>
                    </a:moveTo>
                    <a:cubicBezTo>
                      <a:pt x="21599" y="57"/>
                      <a:pt x="21600" y="114"/>
                      <a:pt x="21600" y="172"/>
                    </a:cubicBezTo>
                    <a:cubicBezTo>
                      <a:pt x="21600" y="12101"/>
                      <a:pt x="11929" y="21771"/>
                      <a:pt x="0" y="21772"/>
                    </a:cubicBezTo>
                    <a:lnTo>
                      <a:pt x="0" y="17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</p:grpSp>
        <p:grpSp>
          <p:nvGrpSpPr>
            <p:cNvPr id="540992" name="Group 209"/>
            <p:cNvGrpSpPr>
              <a:grpSpLocks/>
            </p:cNvGrpSpPr>
            <p:nvPr/>
          </p:nvGrpSpPr>
          <p:grpSpPr bwMode="auto">
            <a:xfrm>
              <a:off x="3148" y="2735"/>
              <a:ext cx="645" cy="971"/>
              <a:chOff x="3148" y="2735"/>
              <a:chExt cx="645" cy="971"/>
            </a:xfrm>
          </p:grpSpPr>
          <p:sp>
            <p:nvSpPr>
              <p:cNvPr id="540882" name="Rectangle 210"/>
              <p:cNvSpPr>
                <a:spLocks noChangeArrowheads="1"/>
              </p:cNvSpPr>
              <p:nvPr/>
            </p:nvSpPr>
            <p:spPr bwMode="auto">
              <a:xfrm>
                <a:off x="3590" y="2735"/>
                <a:ext cx="49" cy="971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83" name="Line 211"/>
              <p:cNvSpPr>
                <a:spLocks noChangeShapeType="1"/>
              </p:cNvSpPr>
              <p:nvPr/>
            </p:nvSpPr>
            <p:spPr bwMode="auto">
              <a:xfrm>
                <a:off x="3497" y="2818"/>
                <a:ext cx="102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84" name="Line 212"/>
              <p:cNvSpPr>
                <a:spLocks noChangeShapeType="1"/>
              </p:cNvSpPr>
              <p:nvPr/>
            </p:nvSpPr>
            <p:spPr bwMode="auto">
              <a:xfrm flipV="1">
                <a:off x="3624" y="2808"/>
                <a:ext cx="107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grpSp>
            <p:nvGrpSpPr>
              <p:cNvPr id="540994" name="Group 213"/>
              <p:cNvGrpSpPr>
                <a:grpSpLocks/>
              </p:cNvGrpSpPr>
              <p:nvPr/>
            </p:nvGrpSpPr>
            <p:grpSpPr bwMode="auto">
              <a:xfrm>
                <a:off x="3736" y="2761"/>
                <a:ext cx="28" cy="32"/>
                <a:chOff x="3736" y="2761"/>
                <a:chExt cx="28" cy="32"/>
              </a:xfrm>
            </p:grpSpPr>
            <p:sp>
              <p:nvSpPr>
                <p:cNvPr id="540886" name="Freeform 214"/>
                <p:cNvSpPr>
                  <a:spLocks/>
                </p:cNvSpPr>
                <p:nvPr/>
              </p:nvSpPr>
              <p:spPr bwMode="auto">
                <a:xfrm>
                  <a:off x="3740" y="2769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4"/>
                    </a:cxn>
                    <a:cxn ang="0">
                      <a:pos x="24" y="24"/>
                    </a:cxn>
                    <a:cxn ang="0">
                      <a:pos x="1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5" h="25">
                      <a:moveTo>
                        <a:pt x="7" y="0"/>
                      </a:moveTo>
                      <a:lnTo>
                        <a:pt x="0" y="24"/>
                      </a:lnTo>
                      <a:lnTo>
                        <a:pt x="24" y="24"/>
                      </a:lnTo>
                      <a:lnTo>
                        <a:pt x="17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87" name="Freeform 215"/>
                <p:cNvSpPr>
                  <a:spLocks/>
                </p:cNvSpPr>
                <p:nvPr/>
              </p:nvSpPr>
              <p:spPr bwMode="auto">
                <a:xfrm>
                  <a:off x="3735" y="2759"/>
                  <a:ext cx="29" cy="34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27" y="31"/>
                    </a:cxn>
                    <a:cxn ang="0">
                      <a:pos x="22" y="0"/>
                    </a:cxn>
                    <a:cxn ang="0">
                      <a:pos x="5" y="0"/>
                    </a:cxn>
                    <a:cxn ang="0">
                      <a:pos x="11" y="8"/>
                    </a:cxn>
                    <a:cxn ang="0">
                      <a:pos x="16" y="8"/>
                    </a:cxn>
                    <a:cxn ang="0">
                      <a:pos x="19" y="23"/>
                    </a:cxn>
                    <a:cxn ang="0">
                      <a:pos x="8" y="23"/>
                    </a:cxn>
                    <a:cxn ang="0">
                      <a:pos x="11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8" h="32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27" y="31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11" y="8"/>
                      </a:lnTo>
                      <a:lnTo>
                        <a:pt x="16" y="8"/>
                      </a:lnTo>
                      <a:lnTo>
                        <a:pt x="19" y="23"/>
                      </a:lnTo>
                      <a:lnTo>
                        <a:pt x="8" y="23"/>
                      </a:lnTo>
                      <a:lnTo>
                        <a:pt x="11" y="8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96" name="Group 216"/>
              <p:cNvGrpSpPr>
                <a:grpSpLocks/>
              </p:cNvGrpSpPr>
              <p:nvPr/>
            </p:nvGrpSpPr>
            <p:grpSpPr bwMode="auto">
              <a:xfrm>
                <a:off x="3678" y="2761"/>
                <a:ext cx="28" cy="32"/>
                <a:chOff x="3678" y="2761"/>
                <a:chExt cx="28" cy="32"/>
              </a:xfrm>
            </p:grpSpPr>
            <p:sp>
              <p:nvSpPr>
                <p:cNvPr id="540889" name="Freeform 217"/>
                <p:cNvSpPr>
                  <a:spLocks/>
                </p:cNvSpPr>
                <p:nvPr/>
              </p:nvSpPr>
              <p:spPr bwMode="auto">
                <a:xfrm>
                  <a:off x="3682" y="2769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4"/>
                    </a:cxn>
                    <a:cxn ang="0">
                      <a:pos x="23" y="24"/>
                    </a:cxn>
                    <a:cxn ang="0">
                      <a:pos x="16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4" h="25">
                      <a:moveTo>
                        <a:pt x="7" y="0"/>
                      </a:moveTo>
                      <a:lnTo>
                        <a:pt x="0" y="24"/>
                      </a:lnTo>
                      <a:lnTo>
                        <a:pt x="23" y="24"/>
                      </a:lnTo>
                      <a:lnTo>
                        <a:pt x="16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90" name="Freeform 218"/>
                <p:cNvSpPr>
                  <a:spLocks/>
                </p:cNvSpPr>
                <p:nvPr/>
              </p:nvSpPr>
              <p:spPr bwMode="auto">
                <a:xfrm>
                  <a:off x="3677" y="2759"/>
                  <a:ext cx="29" cy="34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27" y="31"/>
                    </a:cxn>
                    <a:cxn ang="0">
                      <a:pos x="19" y="0"/>
                    </a:cxn>
                    <a:cxn ang="0">
                      <a:pos x="5" y="0"/>
                    </a:cxn>
                    <a:cxn ang="0">
                      <a:pos x="11" y="8"/>
                    </a:cxn>
                    <a:cxn ang="0">
                      <a:pos x="14" y="8"/>
                    </a:cxn>
                    <a:cxn ang="0">
                      <a:pos x="16" y="23"/>
                    </a:cxn>
                    <a:cxn ang="0">
                      <a:pos x="8" y="23"/>
                    </a:cxn>
                    <a:cxn ang="0">
                      <a:pos x="11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8" h="32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27" y="31"/>
                      </a:lnTo>
                      <a:lnTo>
                        <a:pt x="19" y="0"/>
                      </a:lnTo>
                      <a:lnTo>
                        <a:pt x="5" y="0"/>
                      </a:lnTo>
                      <a:lnTo>
                        <a:pt x="11" y="8"/>
                      </a:lnTo>
                      <a:lnTo>
                        <a:pt x="14" y="8"/>
                      </a:lnTo>
                      <a:lnTo>
                        <a:pt x="16" y="23"/>
                      </a:lnTo>
                      <a:lnTo>
                        <a:pt x="8" y="23"/>
                      </a:lnTo>
                      <a:lnTo>
                        <a:pt x="11" y="8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999" name="Group 219"/>
              <p:cNvGrpSpPr>
                <a:grpSpLocks/>
              </p:cNvGrpSpPr>
              <p:nvPr/>
            </p:nvGrpSpPr>
            <p:grpSpPr bwMode="auto">
              <a:xfrm>
                <a:off x="3505" y="2765"/>
                <a:ext cx="31" cy="31"/>
                <a:chOff x="3505" y="2765"/>
                <a:chExt cx="31" cy="31"/>
              </a:xfrm>
            </p:grpSpPr>
            <p:sp>
              <p:nvSpPr>
                <p:cNvPr id="540892" name="Freeform 220"/>
                <p:cNvSpPr>
                  <a:spLocks/>
                </p:cNvSpPr>
                <p:nvPr/>
              </p:nvSpPr>
              <p:spPr bwMode="auto">
                <a:xfrm>
                  <a:off x="3512" y="2769"/>
                  <a:ext cx="24" cy="29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7"/>
                    </a:cxn>
                    <a:cxn ang="0">
                      <a:pos x="23" y="27"/>
                    </a:cxn>
                    <a:cxn ang="0">
                      <a:pos x="16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4" h="28">
                      <a:moveTo>
                        <a:pt x="7" y="0"/>
                      </a:moveTo>
                      <a:lnTo>
                        <a:pt x="0" y="27"/>
                      </a:lnTo>
                      <a:lnTo>
                        <a:pt x="23" y="27"/>
                      </a:lnTo>
                      <a:lnTo>
                        <a:pt x="16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93" name="Freeform 221"/>
                <p:cNvSpPr>
                  <a:spLocks/>
                </p:cNvSpPr>
                <p:nvPr/>
              </p:nvSpPr>
              <p:spPr bwMode="auto">
                <a:xfrm>
                  <a:off x="3507" y="2764"/>
                  <a:ext cx="24" cy="29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7"/>
                    </a:cxn>
                    <a:cxn ang="0">
                      <a:pos x="27" y="27"/>
                    </a:cxn>
                    <a:cxn ang="0">
                      <a:pos x="22" y="0"/>
                    </a:cxn>
                    <a:cxn ang="0">
                      <a:pos x="8" y="0"/>
                    </a:cxn>
                    <a:cxn ang="0">
                      <a:pos x="14" y="8"/>
                    </a:cxn>
                    <a:cxn ang="0">
                      <a:pos x="16" y="8"/>
                    </a:cxn>
                    <a:cxn ang="0">
                      <a:pos x="19" y="19"/>
                    </a:cxn>
                    <a:cxn ang="0">
                      <a:pos x="11" y="19"/>
                    </a:cxn>
                    <a:cxn ang="0">
                      <a:pos x="14" y="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8" h="28">
                      <a:moveTo>
                        <a:pt x="8" y="0"/>
                      </a:moveTo>
                      <a:lnTo>
                        <a:pt x="0" y="27"/>
                      </a:lnTo>
                      <a:lnTo>
                        <a:pt x="27" y="27"/>
                      </a:lnTo>
                      <a:lnTo>
                        <a:pt x="22" y="0"/>
                      </a:lnTo>
                      <a:lnTo>
                        <a:pt x="8" y="0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9" y="19"/>
                      </a:lnTo>
                      <a:lnTo>
                        <a:pt x="11" y="19"/>
                      </a:lnTo>
                      <a:lnTo>
                        <a:pt x="14" y="8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1000" name="Group 222"/>
              <p:cNvGrpSpPr>
                <a:grpSpLocks/>
              </p:cNvGrpSpPr>
              <p:nvPr/>
            </p:nvGrpSpPr>
            <p:grpSpPr bwMode="auto">
              <a:xfrm>
                <a:off x="3454" y="2765"/>
                <a:ext cx="28" cy="31"/>
                <a:chOff x="3454" y="2765"/>
                <a:chExt cx="28" cy="31"/>
              </a:xfrm>
            </p:grpSpPr>
            <p:sp>
              <p:nvSpPr>
                <p:cNvPr id="540895" name="Freeform 223"/>
                <p:cNvSpPr>
                  <a:spLocks/>
                </p:cNvSpPr>
                <p:nvPr/>
              </p:nvSpPr>
              <p:spPr bwMode="auto">
                <a:xfrm>
                  <a:off x="3459" y="2769"/>
                  <a:ext cx="24" cy="29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7"/>
                    </a:cxn>
                    <a:cxn ang="0">
                      <a:pos x="24" y="27"/>
                    </a:cxn>
                    <a:cxn ang="0">
                      <a:pos x="1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5" h="28">
                      <a:moveTo>
                        <a:pt x="7" y="0"/>
                      </a:moveTo>
                      <a:lnTo>
                        <a:pt x="0" y="27"/>
                      </a:lnTo>
                      <a:lnTo>
                        <a:pt x="24" y="27"/>
                      </a:lnTo>
                      <a:lnTo>
                        <a:pt x="17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solidFill>
                    <a:srgbClr val="9191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896" name="Freeform 224"/>
                <p:cNvSpPr>
                  <a:spLocks/>
                </p:cNvSpPr>
                <p:nvPr/>
              </p:nvSpPr>
              <p:spPr bwMode="auto">
                <a:xfrm>
                  <a:off x="3454" y="2764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27"/>
                    </a:cxn>
                    <a:cxn ang="0">
                      <a:pos x="27" y="27"/>
                    </a:cxn>
                    <a:cxn ang="0">
                      <a:pos x="19" y="0"/>
                    </a:cxn>
                    <a:cxn ang="0">
                      <a:pos x="5" y="0"/>
                    </a:cxn>
                    <a:cxn ang="0">
                      <a:pos x="11" y="8"/>
                    </a:cxn>
                    <a:cxn ang="0">
                      <a:pos x="14" y="8"/>
                    </a:cxn>
                    <a:cxn ang="0">
                      <a:pos x="16" y="19"/>
                    </a:cxn>
                    <a:cxn ang="0">
                      <a:pos x="8" y="19"/>
                    </a:cxn>
                    <a:cxn ang="0">
                      <a:pos x="11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8" h="28">
                      <a:moveTo>
                        <a:pt x="5" y="0"/>
                      </a:moveTo>
                      <a:lnTo>
                        <a:pt x="0" y="27"/>
                      </a:lnTo>
                      <a:lnTo>
                        <a:pt x="27" y="27"/>
                      </a:lnTo>
                      <a:lnTo>
                        <a:pt x="19" y="0"/>
                      </a:lnTo>
                      <a:lnTo>
                        <a:pt x="5" y="0"/>
                      </a:lnTo>
                      <a:lnTo>
                        <a:pt x="11" y="8"/>
                      </a:lnTo>
                      <a:lnTo>
                        <a:pt x="14" y="8"/>
                      </a:lnTo>
                      <a:lnTo>
                        <a:pt x="16" y="19"/>
                      </a:lnTo>
                      <a:lnTo>
                        <a:pt x="8" y="19"/>
                      </a:lnTo>
                      <a:lnTo>
                        <a:pt x="11" y="8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91919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sp>
            <p:nvSpPr>
              <p:cNvPr id="540897" name="Rectangle 225"/>
              <p:cNvSpPr>
                <a:spLocks noChangeArrowheads="1"/>
              </p:cNvSpPr>
              <p:nvPr/>
            </p:nvSpPr>
            <p:spPr bwMode="auto">
              <a:xfrm>
                <a:off x="3429" y="2798"/>
                <a:ext cx="364" cy="24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98" name="Rectangle 226"/>
              <p:cNvSpPr>
                <a:spLocks noChangeArrowheads="1"/>
              </p:cNvSpPr>
              <p:nvPr/>
            </p:nvSpPr>
            <p:spPr bwMode="auto">
              <a:xfrm>
                <a:off x="3585" y="2832"/>
                <a:ext cx="53" cy="5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899" name="Line 227"/>
              <p:cNvSpPr>
                <a:spLocks noChangeShapeType="1"/>
              </p:cNvSpPr>
              <p:nvPr/>
            </p:nvSpPr>
            <p:spPr bwMode="auto">
              <a:xfrm>
                <a:off x="3590" y="2793"/>
                <a:ext cx="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900" name="Line 228"/>
              <p:cNvSpPr>
                <a:spLocks noChangeShapeType="1"/>
              </p:cNvSpPr>
              <p:nvPr/>
            </p:nvSpPr>
            <p:spPr bwMode="auto">
              <a:xfrm>
                <a:off x="3643" y="2876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901" name="Arc 229"/>
              <p:cNvSpPr>
                <a:spLocks/>
              </p:cNvSpPr>
              <p:nvPr/>
            </p:nvSpPr>
            <p:spPr bwMode="auto">
              <a:xfrm>
                <a:off x="3148" y="2769"/>
                <a:ext cx="320" cy="1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902" name="Arc 230"/>
              <p:cNvSpPr>
                <a:spLocks/>
              </p:cNvSpPr>
              <p:nvPr/>
            </p:nvSpPr>
            <p:spPr bwMode="auto">
              <a:xfrm>
                <a:off x="3197" y="2764"/>
                <a:ext cx="325" cy="155"/>
              </a:xfrm>
              <a:custGeom>
                <a:avLst/>
                <a:gdLst>
                  <a:gd name="G0" fmla="+- 0 0 0"/>
                  <a:gd name="G1" fmla="+- 142 0 0"/>
                  <a:gd name="G2" fmla="+- 21600 0 0"/>
                  <a:gd name="T0" fmla="*/ 21600 w 21600"/>
                  <a:gd name="T1" fmla="*/ 0 h 21739"/>
                  <a:gd name="T2" fmla="*/ 340 w 21600"/>
                  <a:gd name="T3" fmla="*/ 21739 h 21739"/>
                  <a:gd name="T4" fmla="*/ 0 w 21600"/>
                  <a:gd name="T5" fmla="*/ 142 h 2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39" fill="none" extrusionOk="0">
                    <a:moveTo>
                      <a:pt x="21599" y="0"/>
                    </a:moveTo>
                    <a:cubicBezTo>
                      <a:pt x="21599" y="47"/>
                      <a:pt x="21600" y="94"/>
                      <a:pt x="21600" y="142"/>
                    </a:cubicBezTo>
                    <a:cubicBezTo>
                      <a:pt x="21600" y="11938"/>
                      <a:pt x="12135" y="21553"/>
                      <a:pt x="340" y="21739"/>
                    </a:cubicBezTo>
                  </a:path>
                  <a:path w="21600" h="21739" stroke="0" extrusionOk="0">
                    <a:moveTo>
                      <a:pt x="21599" y="0"/>
                    </a:moveTo>
                    <a:cubicBezTo>
                      <a:pt x="21599" y="47"/>
                      <a:pt x="21600" y="94"/>
                      <a:pt x="21600" y="142"/>
                    </a:cubicBezTo>
                    <a:cubicBezTo>
                      <a:pt x="21600" y="11938"/>
                      <a:pt x="12135" y="21553"/>
                      <a:pt x="340" y="21739"/>
                    </a:cubicBezTo>
                    <a:lnTo>
                      <a:pt x="0" y="14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903" name="Arc 231"/>
              <p:cNvSpPr>
                <a:spLocks/>
              </p:cNvSpPr>
              <p:nvPr/>
            </p:nvSpPr>
            <p:spPr bwMode="auto">
              <a:xfrm>
                <a:off x="3429" y="2769"/>
                <a:ext cx="320" cy="1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98 w 21598"/>
                  <a:gd name="T1" fmla="*/ 288 h 21600"/>
                  <a:gd name="T2" fmla="*/ 0 w 21598"/>
                  <a:gd name="T3" fmla="*/ 21600 h 21600"/>
                  <a:gd name="T4" fmla="*/ 0 w 2159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21598" y="288"/>
                    </a:moveTo>
                    <a:cubicBezTo>
                      <a:pt x="21440" y="12103"/>
                      <a:pt x="11817" y="21599"/>
                      <a:pt x="0" y="21600"/>
                    </a:cubicBezTo>
                  </a:path>
                  <a:path w="21598" h="21600" stroke="0" extrusionOk="0">
                    <a:moveTo>
                      <a:pt x="21598" y="288"/>
                    </a:moveTo>
                    <a:cubicBezTo>
                      <a:pt x="21440" y="12103"/>
                      <a:pt x="11817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904" name="Arc 232"/>
              <p:cNvSpPr>
                <a:spLocks/>
              </p:cNvSpPr>
              <p:nvPr/>
            </p:nvSpPr>
            <p:spPr bwMode="auto">
              <a:xfrm>
                <a:off x="3371" y="2759"/>
                <a:ext cx="315" cy="150"/>
              </a:xfrm>
              <a:custGeom>
                <a:avLst/>
                <a:gdLst>
                  <a:gd name="G0" fmla="+- 0 0 0"/>
                  <a:gd name="G1" fmla="+- 144 0 0"/>
                  <a:gd name="G2" fmla="+- 21600 0 0"/>
                  <a:gd name="T0" fmla="*/ 21600 w 21600"/>
                  <a:gd name="T1" fmla="*/ 0 h 21744"/>
                  <a:gd name="T2" fmla="*/ 0 w 21600"/>
                  <a:gd name="T3" fmla="*/ 21744 h 21744"/>
                  <a:gd name="T4" fmla="*/ 0 w 21600"/>
                  <a:gd name="T5" fmla="*/ 144 h 2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4" fill="none" extrusionOk="0">
                    <a:moveTo>
                      <a:pt x="21599" y="0"/>
                    </a:moveTo>
                    <a:cubicBezTo>
                      <a:pt x="21599" y="48"/>
                      <a:pt x="21600" y="96"/>
                      <a:pt x="21600" y="144"/>
                    </a:cubicBezTo>
                    <a:cubicBezTo>
                      <a:pt x="21600" y="12073"/>
                      <a:pt x="11929" y="21743"/>
                      <a:pt x="0" y="21744"/>
                    </a:cubicBezTo>
                  </a:path>
                  <a:path w="21600" h="21744" stroke="0" extrusionOk="0">
                    <a:moveTo>
                      <a:pt x="21599" y="0"/>
                    </a:moveTo>
                    <a:cubicBezTo>
                      <a:pt x="21599" y="48"/>
                      <a:pt x="21600" y="96"/>
                      <a:pt x="21600" y="144"/>
                    </a:cubicBezTo>
                    <a:cubicBezTo>
                      <a:pt x="21600" y="12073"/>
                      <a:pt x="11929" y="21743"/>
                      <a:pt x="0" y="21744"/>
                    </a:cubicBezTo>
                    <a:lnTo>
                      <a:pt x="0" y="1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7676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</p:grpSp>
      </p:grpSp>
      <p:grpSp>
        <p:nvGrpSpPr>
          <p:cNvPr id="541002" name="Group 556"/>
          <p:cNvGrpSpPr/>
          <p:nvPr/>
        </p:nvGrpSpPr>
        <p:grpSpPr>
          <a:xfrm>
            <a:off x="3327400" y="1455738"/>
            <a:ext cx="4241800" cy="2678112"/>
            <a:chOff x="3327400" y="1455738"/>
            <a:chExt cx="4241800" cy="2678112"/>
          </a:xfrm>
        </p:grpSpPr>
        <p:grpSp>
          <p:nvGrpSpPr>
            <p:cNvPr id="541006" name="Group 334"/>
            <p:cNvGrpSpPr>
              <a:grpSpLocks/>
            </p:cNvGrpSpPr>
            <p:nvPr/>
          </p:nvGrpSpPr>
          <p:grpSpPr bwMode="auto">
            <a:xfrm>
              <a:off x="3327400" y="1674813"/>
              <a:ext cx="3262313" cy="2459037"/>
              <a:chOff x="1677" y="1414"/>
              <a:chExt cx="2055" cy="1549"/>
            </a:xfrm>
          </p:grpSpPr>
          <p:grpSp>
            <p:nvGrpSpPr>
              <p:cNvPr id="541007" name="Group 335"/>
              <p:cNvGrpSpPr>
                <a:grpSpLocks/>
              </p:cNvGrpSpPr>
              <p:nvPr/>
            </p:nvGrpSpPr>
            <p:grpSpPr bwMode="auto">
              <a:xfrm>
                <a:off x="1677" y="1473"/>
                <a:ext cx="2017" cy="1490"/>
                <a:chOff x="1677" y="1473"/>
                <a:chExt cx="2017" cy="1490"/>
              </a:xfrm>
            </p:grpSpPr>
            <p:grpSp>
              <p:nvGrpSpPr>
                <p:cNvPr id="541008" name="Group 336"/>
                <p:cNvGrpSpPr>
                  <a:grpSpLocks/>
                </p:cNvGrpSpPr>
                <p:nvPr/>
              </p:nvGrpSpPr>
              <p:grpSpPr bwMode="auto">
                <a:xfrm>
                  <a:off x="1677" y="1473"/>
                  <a:ext cx="1815" cy="1490"/>
                  <a:chOff x="1677" y="1470"/>
                  <a:chExt cx="1815" cy="1490"/>
                </a:xfrm>
              </p:grpSpPr>
              <p:sp>
                <p:nvSpPr>
                  <p:cNvPr id="541009" name="Arc 337"/>
                  <p:cNvSpPr>
                    <a:spLocks noChangeAspect="1"/>
                  </p:cNvSpPr>
                  <p:nvPr/>
                </p:nvSpPr>
                <p:spPr bwMode="auto">
                  <a:xfrm rot="15532558" flipH="1">
                    <a:off x="3110" y="1405"/>
                    <a:ext cx="222" cy="377"/>
                  </a:xfrm>
                  <a:custGeom>
                    <a:avLst/>
                    <a:gdLst>
                      <a:gd name="G0" fmla="+- 2387 0 0"/>
                      <a:gd name="G1" fmla="+- 161 0 0"/>
                      <a:gd name="G2" fmla="+- 21600 0 0"/>
                      <a:gd name="T0" fmla="*/ 23986 w 23987"/>
                      <a:gd name="T1" fmla="*/ 0 h 21761"/>
                      <a:gd name="T2" fmla="*/ 0 w 23987"/>
                      <a:gd name="T3" fmla="*/ 21629 h 21761"/>
                      <a:gd name="T4" fmla="*/ 2387 w 23987"/>
                      <a:gd name="T5" fmla="*/ 161 h 217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987" h="21761" fill="none" extrusionOk="0">
                        <a:moveTo>
                          <a:pt x="23986" y="-1"/>
                        </a:moveTo>
                        <a:cubicBezTo>
                          <a:pt x="23986" y="53"/>
                          <a:pt x="23987" y="107"/>
                          <a:pt x="23987" y="161"/>
                        </a:cubicBezTo>
                        <a:cubicBezTo>
                          <a:pt x="23987" y="12090"/>
                          <a:pt x="14316" y="21761"/>
                          <a:pt x="2387" y="21761"/>
                        </a:cubicBezTo>
                        <a:cubicBezTo>
                          <a:pt x="1589" y="21761"/>
                          <a:pt x="792" y="21716"/>
                          <a:pt x="0" y="21628"/>
                        </a:cubicBezTo>
                      </a:path>
                      <a:path w="23987" h="21761" stroke="0" extrusionOk="0">
                        <a:moveTo>
                          <a:pt x="23986" y="-1"/>
                        </a:moveTo>
                        <a:cubicBezTo>
                          <a:pt x="23986" y="53"/>
                          <a:pt x="23987" y="107"/>
                          <a:pt x="23987" y="161"/>
                        </a:cubicBezTo>
                        <a:cubicBezTo>
                          <a:pt x="23987" y="12090"/>
                          <a:pt x="14316" y="21761"/>
                          <a:pt x="2387" y="21761"/>
                        </a:cubicBezTo>
                        <a:cubicBezTo>
                          <a:pt x="1589" y="21761"/>
                          <a:pt x="792" y="21716"/>
                          <a:pt x="0" y="21628"/>
                        </a:cubicBezTo>
                        <a:lnTo>
                          <a:pt x="2387" y="161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grpSp>
                <p:nvGrpSpPr>
                  <p:cNvPr id="541010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1677" y="2569"/>
                    <a:ext cx="541" cy="391"/>
                    <a:chOff x="2276" y="1536"/>
                    <a:chExt cx="922" cy="732"/>
                  </a:xfrm>
                </p:grpSpPr>
                <p:grpSp>
                  <p:nvGrpSpPr>
                    <p:cNvPr id="541011" name="Group 3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79" y="1536"/>
                      <a:ext cx="726" cy="683"/>
                      <a:chOff x="2324" y="1334"/>
                      <a:chExt cx="584" cy="550"/>
                    </a:xfrm>
                  </p:grpSpPr>
                  <p:grpSp>
                    <p:nvGrpSpPr>
                      <p:cNvPr id="541012" name="Group 3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0" y="1334"/>
                        <a:ext cx="54" cy="542"/>
                        <a:chOff x="2346" y="1342"/>
                        <a:chExt cx="54" cy="542"/>
                      </a:xfrm>
                    </p:grpSpPr>
                    <p:grpSp>
                      <p:nvGrpSpPr>
                        <p:cNvPr id="541013" name="Group 34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42"/>
                          <a:ext cx="54" cy="542"/>
                          <a:chOff x="2346" y="1278"/>
                          <a:chExt cx="54" cy="606"/>
                        </a:xfrm>
                      </p:grpSpPr>
                      <p:sp>
                        <p:nvSpPr>
                          <p:cNvPr id="541014" name="Line 34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44" y="1278"/>
                            <a:ext cx="0" cy="60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15" name="Line 34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98" y="1278"/>
                            <a:ext cx="0" cy="60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16" name="Group 34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782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17" name="Line 34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18" name="Line 34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19" name="Group 3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69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20" name="Line 34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21" name="Line 34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1022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60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23" name="Line 35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1"/>
                            <a:ext cx="48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24" name="Line 35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4"/>
                            <a:ext cx="48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40" name="Group 35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52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26" name="Line 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27" name="Line 35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41" name="Group 35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43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29" name="Line 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30" name="Line 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42" name="Group 35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50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32" name="Line 36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0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33" name="Line 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0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43" name="Group 3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>
                        <a:off x="2826" y="1334"/>
                        <a:ext cx="54" cy="542"/>
                        <a:chOff x="2346" y="1342"/>
                        <a:chExt cx="54" cy="542"/>
                      </a:xfrm>
                    </p:grpSpPr>
                    <p:grpSp>
                      <p:nvGrpSpPr>
                        <p:cNvPr id="2244" name="Group 3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42"/>
                          <a:ext cx="54" cy="542"/>
                          <a:chOff x="2346" y="1278"/>
                          <a:chExt cx="54" cy="606"/>
                        </a:xfrm>
                      </p:grpSpPr>
                      <p:sp>
                        <p:nvSpPr>
                          <p:cNvPr id="541036" name="Line 3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46" y="1278"/>
                            <a:ext cx="0" cy="60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37" name="Line 3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402" y="1278"/>
                            <a:ext cx="0" cy="60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45" name="Group 3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782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39" name="Line 3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49" y="1830"/>
                            <a:ext cx="67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40" name="Line 3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49" y="1782"/>
                            <a:ext cx="67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46" name="Group 3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69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42" name="Line 3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49" y="1830"/>
                            <a:ext cx="67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43" name="Line 3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49" y="1782"/>
                            <a:ext cx="67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47" name="Group 3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60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45" name="Line 3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1"/>
                            <a:ext cx="7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46" name="Line 3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4"/>
                            <a:ext cx="7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71" name="Group 3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52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48" name="Line 3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2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49" name="Line 37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72" name="Group 37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43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51" name="Line 3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0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52" name="Line 3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73" name="Group 38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50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54" name="Line 3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0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55" name="Line 3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71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75" name="Group 38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 flipH="1">
                        <a:off x="2590" y="1090"/>
                        <a:ext cx="54" cy="542"/>
                        <a:chOff x="2346" y="1342"/>
                        <a:chExt cx="54" cy="542"/>
                      </a:xfrm>
                    </p:grpSpPr>
                    <p:grpSp>
                      <p:nvGrpSpPr>
                        <p:cNvPr id="2276" name="Group 3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42"/>
                          <a:ext cx="54" cy="542"/>
                          <a:chOff x="2346" y="1278"/>
                          <a:chExt cx="54" cy="606"/>
                        </a:xfrm>
                      </p:grpSpPr>
                      <p:sp>
                        <p:nvSpPr>
                          <p:cNvPr id="541058" name="Line 38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46" y="1276"/>
                            <a:ext cx="0" cy="595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59" name="Line 38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400" y="1276"/>
                            <a:ext cx="0" cy="595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77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782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61" name="Line 38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28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62" name="Line 3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81" name="Group 3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52" y="169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64" name="Line 3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1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65" name="Line 39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64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82" name="Group 39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608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67" name="Line 3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28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68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83" name="Group 39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52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70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71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84" name="Group 40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434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73" name="Line 4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28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74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85" name="Group 4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46" y="1350"/>
                          <a:ext cx="48" cy="96"/>
                          <a:chOff x="2352" y="1782"/>
                          <a:chExt cx="48" cy="96"/>
                        </a:xfrm>
                      </p:grpSpPr>
                      <p:sp>
                        <p:nvSpPr>
                          <p:cNvPr id="541076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2352" y="1830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077" name="Line 4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52" y="1782"/>
                            <a:ext cx="48" cy="4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 eaLnBrk="0" hangingPunct="0">
                              <a:defRPr/>
                            </a:pPr>
                            <a:endPara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charset="0"/>
                              <a:ea typeface="ＭＳ Ｐゴシック" pitchFamily="28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86" name="Group 4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24" y="1660"/>
                        <a:ext cx="244" cy="224"/>
                        <a:chOff x="2424" y="1632"/>
                        <a:chExt cx="244" cy="224"/>
                      </a:xfrm>
                    </p:grpSpPr>
                    <p:sp>
                      <p:nvSpPr>
                        <p:cNvPr id="541079" name="Rectangle 4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84" y="1632"/>
                          <a:ext cx="119" cy="226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0" name="Rectangle 4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610" y="1648"/>
                          <a:ext cx="56" cy="191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1" name="Line 4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640" y="1648"/>
                          <a:ext cx="0" cy="19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2" name="Rectangle 41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2" y="1648"/>
                          <a:ext cx="55" cy="191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3" name="Line 4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51" y="1648"/>
                          <a:ext cx="0" cy="19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87" name="Group 4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664" y="1660"/>
                        <a:ext cx="244" cy="224"/>
                        <a:chOff x="2424" y="1632"/>
                        <a:chExt cx="244" cy="224"/>
                      </a:xfrm>
                    </p:grpSpPr>
                    <p:sp>
                      <p:nvSpPr>
                        <p:cNvPr id="541085" name="Rectangle 41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84" y="1632"/>
                          <a:ext cx="119" cy="226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6" name="Rectangle 41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610" y="1648"/>
                          <a:ext cx="56" cy="191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7" name="Line 4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640" y="1648"/>
                          <a:ext cx="0" cy="19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8" name="Rectangle 4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2" y="1648"/>
                          <a:ext cx="55" cy="191"/>
                        </a:xfrm>
                        <a:prstGeom prst="rect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89" name="Line 4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51" y="1648"/>
                          <a:ext cx="0" cy="19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88" name="Group 41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4" y="1580"/>
                        <a:ext cx="40" cy="80"/>
                        <a:chOff x="2568" y="1988"/>
                        <a:chExt cx="40" cy="80"/>
                      </a:xfrm>
                    </p:grpSpPr>
                    <p:sp>
                      <p:nvSpPr>
                        <p:cNvPr id="541091" name="Oval 41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1988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92" name="Oval 42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07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93" name="Oval 42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28"/>
                          <a:ext cx="40" cy="38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89" name="Group 4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760" y="1580"/>
                        <a:ext cx="40" cy="80"/>
                        <a:chOff x="2568" y="1988"/>
                        <a:chExt cx="40" cy="80"/>
                      </a:xfrm>
                    </p:grpSpPr>
                    <p:sp>
                      <p:nvSpPr>
                        <p:cNvPr id="541095" name="Oval 42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1988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96" name="Oval 4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07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97" name="Oval 42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28"/>
                          <a:ext cx="40" cy="38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90" name="Group 4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512" y="1384"/>
                        <a:ext cx="40" cy="80"/>
                        <a:chOff x="2568" y="1988"/>
                        <a:chExt cx="40" cy="80"/>
                      </a:xfrm>
                    </p:grpSpPr>
                    <p:sp>
                      <p:nvSpPr>
                        <p:cNvPr id="541099" name="Oval 42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1988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00" name="Oval 4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07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01" name="Oval 4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6" y="2028"/>
                          <a:ext cx="40" cy="38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91" name="Group 43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688" y="1384"/>
                        <a:ext cx="40" cy="80"/>
                        <a:chOff x="2568" y="1988"/>
                        <a:chExt cx="40" cy="80"/>
                      </a:xfrm>
                    </p:grpSpPr>
                    <p:sp>
                      <p:nvSpPr>
                        <p:cNvPr id="541103" name="Oval 43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8" y="1988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04" name="Oval 43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8" y="2007"/>
                          <a:ext cx="40" cy="41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05" name="Oval 43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68" y="2028"/>
                          <a:ext cx="40" cy="38"/>
                        </a:xfrm>
                        <a:prstGeom prst="ellipse">
                          <a:avLst/>
                        </a:prstGeom>
                        <a:solidFill>
                          <a:srgbClr val="3333CC"/>
                        </a:solidFill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41106" name="Arc 434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2436" y="1449"/>
                        <a:ext cx="107" cy="143"/>
                      </a:xfrm>
                      <a:custGeom>
                        <a:avLst/>
                        <a:gdLst>
                          <a:gd name="G0" fmla="+- 0 0 0"/>
                          <a:gd name="G1" fmla="+- 21471 0 0"/>
                          <a:gd name="G2" fmla="+- 21600 0 0"/>
                          <a:gd name="T0" fmla="*/ 2356 w 21600"/>
                          <a:gd name="T1" fmla="*/ 0 h 28633"/>
                          <a:gd name="T2" fmla="*/ 20378 w 21600"/>
                          <a:gd name="T3" fmla="*/ 28633 h 28633"/>
                          <a:gd name="T4" fmla="*/ 0 w 21600"/>
                          <a:gd name="T5" fmla="*/ 21471 h 286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8633" fill="none" extrusionOk="0">
                            <a:moveTo>
                              <a:pt x="2356" y="-1"/>
                            </a:moveTo>
                            <a:cubicBezTo>
                              <a:pt x="13307" y="1201"/>
                              <a:pt x="21600" y="10453"/>
                              <a:pt x="21600" y="21471"/>
                            </a:cubicBezTo>
                            <a:cubicBezTo>
                              <a:pt x="21600" y="23910"/>
                              <a:pt x="21186" y="26331"/>
                              <a:pt x="20378" y="28633"/>
                            </a:cubicBezTo>
                          </a:path>
                          <a:path w="21600" h="28633" stroke="0" extrusionOk="0">
                            <a:moveTo>
                              <a:pt x="2356" y="-1"/>
                            </a:moveTo>
                            <a:cubicBezTo>
                              <a:pt x="13307" y="1201"/>
                              <a:pt x="21600" y="10453"/>
                              <a:pt x="21600" y="21471"/>
                            </a:cubicBezTo>
                            <a:cubicBezTo>
                              <a:pt x="21600" y="23910"/>
                              <a:pt x="21186" y="26331"/>
                              <a:pt x="20378" y="28633"/>
                            </a:cubicBezTo>
                            <a:lnTo>
                              <a:pt x="0" y="21471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7" name="Arc 435"/>
                      <p:cNvSpPr>
                        <a:spLocks noChangeAspect="1"/>
                      </p:cNvSpPr>
                      <p:nvPr/>
                    </p:nvSpPr>
                    <p:spPr bwMode="auto">
                      <a:xfrm flipH="1" flipV="1">
                        <a:off x="2695" y="1452"/>
                        <a:ext cx="107" cy="143"/>
                      </a:xfrm>
                      <a:custGeom>
                        <a:avLst/>
                        <a:gdLst>
                          <a:gd name="G0" fmla="+- 0 0 0"/>
                          <a:gd name="G1" fmla="+- 21471 0 0"/>
                          <a:gd name="G2" fmla="+- 21600 0 0"/>
                          <a:gd name="T0" fmla="*/ 2356 w 21600"/>
                          <a:gd name="T1" fmla="*/ 0 h 28633"/>
                          <a:gd name="T2" fmla="*/ 20378 w 21600"/>
                          <a:gd name="T3" fmla="*/ 28633 h 28633"/>
                          <a:gd name="T4" fmla="*/ 0 w 21600"/>
                          <a:gd name="T5" fmla="*/ 21471 h 286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8633" fill="none" extrusionOk="0">
                            <a:moveTo>
                              <a:pt x="2356" y="-1"/>
                            </a:moveTo>
                            <a:cubicBezTo>
                              <a:pt x="13307" y="1201"/>
                              <a:pt x="21600" y="10453"/>
                              <a:pt x="21600" y="21471"/>
                            </a:cubicBezTo>
                            <a:cubicBezTo>
                              <a:pt x="21600" y="23910"/>
                              <a:pt x="21186" y="26331"/>
                              <a:pt x="20378" y="28633"/>
                            </a:cubicBezTo>
                          </a:path>
                          <a:path w="21600" h="28633" stroke="0" extrusionOk="0">
                            <a:moveTo>
                              <a:pt x="2356" y="-1"/>
                            </a:moveTo>
                            <a:cubicBezTo>
                              <a:pt x="13307" y="1201"/>
                              <a:pt x="21600" y="10453"/>
                              <a:pt x="21600" y="21471"/>
                            </a:cubicBezTo>
                            <a:cubicBezTo>
                              <a:pt x="21600" y="23910"/>
                              <a:pt x="21186" y="26331"/>
                              <a:pt x="20378" y="28633"/>
                            </a:cubicBezTo>
                            <a:lnTo>
                              <a:pt x="0" y="21471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aphicFrame>
                  <p:nvGraphicFramePr>
                    <p:cNvPr id="2051" name="Object 43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276" y="1730"/>
                    <a:ext cx="922" cy="538"/>
                  </p:xfrm>
                  <a:graphic>
                    <a:graphicData uri="http://schemas.openxmlformats.org/presentationml/2006/ole">
                      <p:oleObj spid="_x0000_s62468" name="Clip" r:id="rId6" imgW="7421563" imgH="4327525" progId="">
                        <p:embed/>
                      </p:oleObj>
                    </a:graphicData>
                  </a:graphic>
                </p:graphicFrame>
              </p:grpSp>
              <p:sp>
                <p:nvSpPr>
                  <p:cNvPr id="541109" name="Freeform 437"/>
                  <p:cNvSpPr>
                    <a:spLocks/>
                  </p:cNvSpPr>
                  <p:nvPr/>
                </p:nvSpPr>
                <p:spPr bwMode="auto">
                  <a:xfrm>
                    <a:off x="2947" y="1740"/>
                    <a:ext cx="545" cy="8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31" y="36"/>
                      </a:cxn>
                      <a:cxn ang="0">
                        <a:pos x="84" y="53"/>
                      </a:cxn>
                      <a:cxn ang="0">
                        <a:pos x="207" y="79"/>
                      </a:cxn>
                      <a:cxn ang="0">
                        <a:pos x="324" y="82"/>
                      </a:cxn>
                      <a:cxn ang="0">
                        <a:pos x="454" y="62"/>
                      </a:cxn>
                      <a:cxn ang="0">
                        <a:pos x="545" y="0"/>
                      </a:cxn>
                    </a:cxnLst>
                    <a:rect l="0" t="0" r="r" b="b"/>
                    <a:pathLst>
                      <a:path w="545" h="85">
                        <a:moveTo>
                          <a:pt x="0" y="12"/>
                        </a:moveTo>
                        <a:cubicBezTo>
                          <a:pt x="8" y="20"/>
                          <a:pt x="17" y="29"/>
                          <a:pt x="31" y="36"/>
                        </a:cubicBezTo>
                        <a:cubicBezTo>
                          <a:pt x="45" y="43"/>
                          <a:pt x="55" y="46"/>
                          <a:pt x="84" y="53"/>
                        </a:cubicBezTo>
                        <a:cubicBezTo>
                          <a:pt x="113" y="60"/>
                          <a:pt x="167" y="74"/>
                          <a:pt x="207" y="79"/>
                        </a:cubicBezTo>
                        <a:cubicBezTo>
                          <a:pt x="247" y="84"/>
                          <a:pt x="283" y="85"/>
                          <a:pt x="324" y="82"/>
                        </a:cubicBezTo>
                        <a:cubicBezTo>
                          <a:pt x="365" y="79"/>
                          <a:pt x="417" y="76"/>
                          <a:pt x="454" y="62"/>
                        </a:cubicBezTo>
                        <a:cubicBezTo>
                          <a:pt x="491" y="48"/>
                          <a:pt x="528" y="12"/>
                          <a:pt x="545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0" name="Freeform 438"/>
                  <p:cNvSpPr>
                    <a:spLocks/>
                  </p:cNvSpPr>
                  <p:nvPr/>
                </p:nvSpPr>
                <p:spPr bwMode="auto">
                  <a:xfrm>
                    <a:off x="2748" y="1762"/>
                    <a:ext cx="545" cy="8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31" y="36"/>
                      </a:cxn>
                      <a:cxn ang="0">
                        <a:pos x="84" y="53"/>
                      </a:cxn>
                      <a:cxn ang="0">
                        <a:pos x="207" y="79"/>
                      </a:cxn>
                      <a:cxn ang="0">
                        <a:pos x="324" y="82"/>
                      </a:cxn>
                      <a:cxn ang="0">
                        <a:pos x="454" y="62"/>
                      </a:cxn>
                      <a:cxn ang="0">
                        <a:pos x="545" y="0"/>
                      </a:cxn>
                    </a:cxnLst>
                    <a:rect l="0" t="0" r="r" b="b"/>
                    <a:pathLst>
                      <a:path w="545" h="85">
                        <a:moveTo>
                          <a:pt x="0" y="12"/>
                        </a:moveTo>
                        <a:cubicBezTo>
                          <a:pt x="8" y="20"/>
                          <a:pt x="17" y="29"/>
                          <a:pt x="31" y="36"/>
                        </a:cubicBezTo>
                        <a:cubicBezTo>
                          <a:pt x="45" y="43"/>
                          <a:pt x="55" y="46"/>
                          <a:pt x="84" y="53"/>
                        </a:cubicBezTo>
                        <a:cubicBezTo>
                          <a:pt x="113" y="60"/>
                          <a:pt x="167" y="74"/>
                          <a:pt x="207" y="79"/>
                        </a:cubicBezTo>
                        <a:cubicBezTo>
                          <a:pt x="247" y="84"/>
                          <a:pt x="283" y="85"/>
                          <a:pt x="324" y="82"/>
                        </a:cubicBezTo>
                        <a:cubicBezTo>
                          <a:pt x="365" y="79"/>
                          <a:pt x="417" y="76"/>
                          <a:pt x="454" y="62"/>
                        </a:cubicBezTo>
                        <a:cubicBezTo>
                          <a:pt x="491" y="48"/>
                          <a:pt x="528" y="12"/>
                          <a:pt x="545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1" name="Freeform 439"/>
                  <p:cNvSpPr>
                    <a:spLocks/>
                  </p:cNvSpPr>
                  <p:nvPr/>
                </p:nvSpPr>
                <p:spPr bwMode="auto">
                  <a:xfrm>
                    <a:off x="2566" y="1741"/>
                    <a:ext cx="545" cy="8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31" y="36"/>
                      </a:cxn>
                      <a:cxn ang="0">
                        <a:pos x="84" y="53"/>
                      </a:cxn>
                      <a:cxn ang="0">
                        <a:pos x="207" y="79"/>
                      </a:cxn>
                      <a:cxn ang="0">
                        <a:pos x="324" y="82"/>
                      </a:cxn>
                      <a:cxn ang="0">
                        <a:pos x="454" y="62"/>
                      </a:cxn>
                      <a:cxn ang="0">
                        <a:pos x="545" y="0"/>
                      </a:cxn>
                    </a:cxnLst>
                    <a:rect l="0" t="0" r="r" b="b"/>
                    <a:pathLst>
                      <a:path w="545" h="85">
                        <a:moveTo>
                          <a:pt x="0" y="12"/>
                        </a:moveTo>
                        <a:cubicBezTo>
                          <a:pt x="8" y="20"/>
                          <a:pt x="17" y="29"/>
                          <a:pt x="31" y="36"/>
                        </a:cubicBezTo>
                        <a:cubicBezTo>
                          <a:pt x="45" y="43"/>
                          <a:pt x="55" y="46"/>
                          <a:pt x="84" y="53"/>
                        </a:cubicBezTo>
                        <a:cubicBezTo>
                          <a:pt x="113" y="60"/>
                          <a:pt x="167" y="74"/>
                          <a:pt x="207" y="79"/>
                        </a:cubicBezTo>
                        <a:cubicBezTo>
                          <a:pt x="247" y="84"/>
                          <a:pt x="283" y="85"/>
                          <a:pt x="324" y="82"/>
                        </a:cubicBezTo>
                        <a:cubicBezTo>
                          <a:pt x="365" y="79"/>
                          <a:pt x="417" y="76"/>
                          <a:pt x="454" y="62"/>
                        </a:cubicBezTo>
                        <a:cubicBezTo>
                          <a:pt x="491" y="48"/>
                          <a:pt x="528" y="12"/>
                          <a:pt x="545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pic>
                <p:nvPicPr>
                  <p:cNvPr id="2397" name="Picture 440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2535" y="1576"/>
                    <a:ext cx="416" cy="80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41113" name="Arc 441"/>
                  <p:cNvSpPr>
                    <a:spLocks/>
                  </p:cNvSpPr>
                  <p:nvPr/>
                </p:nvSpPr>
                <p:spPr bwMode="auto">
                  <a:xfrm flipV="1">
                    <a:off x="2338" y="1754"/>
                    <a:ext cx="609" cy="48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4" name="Arc 442"/>
                  <p:cNvSpPr>
                    <a:spLocks/>
                  </p:cNvSpPr>
                  <p:nvPr/>
                </p:nvSpPr>
                <p:spPr bwMode="auto">
                  <a:xfrm flipV="1">
                    <a:off x="2141" y="1780"/>
                    <a:ext cx="609" cy="48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5" name="Arc 443"/>
                  <p:cNvSpPr>
                    <a:spLocks/>
                  </p:cNvSpPr>
                  <p:nvPr/>
                </p:nvSpPr>
                <p:spPr bwMode="auto">
                  <a:xfrm flipV="1">
                    <a:off x="1951" y="1744"/>
                    <a:ext cx="609" cy="48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pic>
                <p:nvPicPr>
                  <p:cNvPr id="2401" name="Picture 444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923" y="2060"/>
                    <a:ext cx="416" cy="80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41117" name="Arc 445"/>
                  <p:cNvSpPr>
                    <a:spLocks/>
                  </p:cNvSpPr>
                  <p:nvPr/>
                </p:nvSpPr>
                <p:spPr bwMode="auto">
                  <a:xfrm flipV="1">
                    <a:off x="1781" y="2220"/>
                    <a:ext cx="177" cy="34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8" name="Arc 446"/>
                  <p:cNvSpPr>
                    <a:spLocks/>
                  </p:cNvSpPr>
                  <p:nvPr/>
                </p:nvSpPr>
                <p:spPr bwMode="auto">
                  <a:xfrm flipV="1">
                    <a:off x="1954" y="2268"/>
                    <a:ext cx="182" cy="29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119" name="Arc 447"/>
                  <p:cNvSpPr>
                    <a:spLocks/>
                  </p:cNvSpPr>
                  <p:nvPr/>
                </p:nvSpPr>
                <p:spPr bwMode="auto">
                  <a:xfrm flipV="1">
                    <a:off x="2141" y="2242"/>
                    <a:ext cx="189" cy="32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292" name="Group 448"/>
                <p:cNvGrpSpPr>
                  <a:grpSpLocks/>
                </p:cNvGrpSpPr>
                <p:nvPr/>
              </p:nvGrpSpPr>
              <p:grpSpPr bwMode="auto">
                <a:xfrm>
                  <a:off x="2965" y="1706"/>
                  <a:ext cx="729" cy="526"/>
                  <a:chOff x="2276" y="1536"/>
                  <a:chExt cx="922" cy="732"/>
                </a:xfrm>
              </p:grpSpPr>
              <p:grpSp>
                <p:nvGrpSpPr>
                  <p:cNvPr id="2293" name="Group 4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79" y="1536"/>
                    <a:ext cx="726" cy="683"/>
                    <a:chOff x="2324" y="1334"/>
                    <a:chExt cx="584" cy="550"/>
                  </a:xfrm>
                </p:grpSpPr>
                <p:grpSp>
                  <p:nvGrpSpPr>
                    <p:cNvPr id="2294" name="Group 4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0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2295" name="Group 45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124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8"/>
                          <a:ext cx="0" cy="60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25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8"/>
                          <a:ext cx="0" cy="60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96" name="Group 4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27" name="Line 4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5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28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97" name="Group 4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30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5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31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98" name="Group 4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33" name="Line 4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34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7"/>
                          <a:ext cx="48" cy="4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99" name="Group 4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36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37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7"/>
                          <a:ext cx="48" cy="4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300" name="Group 4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39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40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301" name="Group 4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42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43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02" name="Group 472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826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2303" name="Group 4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146" name="Line 4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59" y="1278"/>
                          <a:ext cx="0" cy="60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47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13" y="1278"/>
                          <a:ext cx="0" cy="60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25" name="Group 4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49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5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50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28" name="Group 4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52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5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53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1" name="Group 4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55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56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7"/>
                          <a:ext cx="48" cy="4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4" name="Group 4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58" name="Line 4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59" name="Line 4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7"/>
                          <a:ext cx="48" cy="4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5" name="Group 4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61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62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8" name="Group 4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64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65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65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65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1041" name="Group 49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 flipH="1">
                      <a:off x="2590" y="1090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1044" name="Group 4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168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8"/>
                          <a:ext cx="0" cy="60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69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8"/>
                          <a:ext cx="0" cy="60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47" name="Group 4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71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3" y="1817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72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3" y="1769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0" name="Group 5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74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3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75" name="Line 5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3" y="1769"/>
                          <a:ext cx="48" cy="6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3" name="Group 5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77" name="Line 5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7" y="1817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78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7" y="1769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6" name="Group 5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80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7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81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7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7" name="Group 5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83" name="Line 5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7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84" name="Line 5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7" y="1769"/>
                          <a:ext cx="48" cy="6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60" name="Group 51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186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37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187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37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1063" name="Group 5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2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189" name="Rectangle 5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2"/>
                        <a:ext cx="120" cy="224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0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2" y="1648"/>
                        <a:ext cx="56" cy="19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1" name="Line 5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37" y="1648"/>
                        <a:ext cx="0" cy="19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2" name="Rectangle 5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4" y="1648"/>
                        <a:ext cx="56" cy="19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3" name="Line 5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2" y="1648"/>
                        <a:ext cx="0" cy="19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66" name="Group 5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6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195" name="Rectangle 5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71" y="1632"/>
                        <a:ext cx="120" cy="224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6" name="Rectangle 5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2" y="1648"/>
                        <a:ext cx="56" cy="19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7" name="Line 5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37" y="1648"/>
                        <a:ext cx="0" cy="19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8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11" y="1648"/>
                        <a:ext cx="56" cy="19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99" name="Line 5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2" y="1648"/>
                        <a:ext cx="0" cy="19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69" name="Group 5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4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201" name="Oval 5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55" y="1993"/>
                        <a:ext cx="53" cy="36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02" name="Oval 5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55" y="2011"/>
                        <a:ext cx="53" cy="37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03" name="Oval 5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55" y="2029"/>
                        <a:ext cx="53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72" name="Group 5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60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205" name="Oval 5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93"/>
                        <a:ext cx="40" cy="36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06" name="Oval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11"/>
                        <a:ext cx="40" cy="37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07" name="Oval 5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29"/>
                        <a:ext cx="40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75" name="Group 5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12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209" name="Oval 5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88"/>
                        <a:ext cx="40" cy="40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10" name="Oval 5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11"/>
                        <a:ext cx="40" cy="37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11" name="Oval 5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29"/>
                        <a:ext cx="40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78" name="Group 5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88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213" name="Oval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88"/>
                        <a:ext cx="40" cy="40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14" name="Oval 5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11"/>
                        <a:ext cx="40" cy="37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215" name="Oval 5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29"/>
                        <a:ext cx="40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1216" name="Arc 54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423" y="1448"/>
                      <a:ext cx="108" cy="142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7" name="Arc 545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2696" y="1452"/>
                      <a:ext cx="108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aphicFrame>
                <p:nvGraphicFramePr>
                  <p:cNvPr id="2050" name="Object 546"/>
                  <p:cNvGraphicFramePr>
                    <a:graphicFrameLocks noChangeAspect="1"/>
                  </p:cNvGraphicFramePr>
                  <p:nvPr/>
                </p:nvGraphicFramePr>
                <p:xfrm>
                  <a:off x="2276" y="1730"/>
                  <a:ext cx="922" cy="538"/>
                </p:xfrm>
                <a:graphic>
                  <a:graphicData uri="http://schemas.openxmlformats.org/presentationml/2006/ole">
                    <p:oleObj spid="_x0000_s62467" name="Clip" r:id="rId8" imgW="7421563" imgH="4327525" progId="">
                      <p:embed/>
                    </p:oleObj>
                  </a:graphicData>
                </a:graphic>
              </p:graphicFrame>
            </p:grpSp>
          </p:grpSp>
          <p:sp>
            <p:nvSpPr>
              <p:cNvPr id="541219" name="Arc 547"/>
              <p:cNvSpPr>
                <a:spLocks noChangeAspect="1"/>
              </p:cNvSpPr>
              <p:nvPr/>
            </p:nvSpPr>
            <p:spPr bwMode="auto">
              <a:xfrm rot="16872982" flipH="1">
                <a:off x="3524" y="1476"/>
                <a:ext cx="295" cy="146"/>
              </a:xfrm>
              <a:custGeom>
                <a:avLst/>
                <a:gdLst>
                  <a:gd name="G0" fmla="+- 154 0 0"/>
                  <a:gd name="G1" fmla="+- 0 0 0"/>
                  <a:gd name="G2" fmla="+- 21600 0 0"/>
                  <a:gd name="T0" fmla="*/ 21554 w 21554"/>
                  <a:gd name="T1" fmla="*/ 2936 h 21600"/>
                  <a:gd name="T2" fmla="*/ 0 w 21554"/>
                  <a:gd name="T3" fmla="*/ 21599 h 21600"/>
                  <a:gd name="T4" fmla="*/ 154 w 2155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4" h="21600" fill="none" extrusionOk="0">
                    <a:moveTo>
                      <a:pt x="21553" y="2935"/>
                    </a:moveTo>
                    <a:cubicBezTo>
                      <a:pt x="20086" y="13630"/>
                      <a:pt x="10948" y="21599"/>
                      <a:pt x="154" y="21600"/>
                    </a:cubicBezTo>
                    <a:cubicBezTo>
                      <a:pt x="102" y="21600"/>
                      <a:pt x="51" y="21599"/>
                      <a:pt x="-1" y="21599"/>
                    </a:cubicBezTo>
                  </a:path>
                  <a:path w="21554" h="21600" stroke="0" extrusionOk="0">
                    <a:moveTo>
                      <a:pt x="21553" y="2935"/>
                    </a:moveTo>
                    <a:cubicBezTo>
                      <a:pt x="20086" y="13630"/>
                      <a:pt x="10948" y="21599"/>
                      <a:pt x="154" y="21600"/>
                    </a:cubicBezTo>
                    <a:cubicBezTo>
                      <a:pt x="102" y="21600"/>
                      <a:pt x="51" y="21599"/>
                      <a:pt x="-1" y="21599"/>
                    </a:cubicBezTo>
                    <a:lnTo>
                      <a:pt x="154" y="0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1220" name="Arc 548"/>
              <p:cNvSpPr>
                <a:spLocks noChangeAspect="1"/>
              </p:cNvSpPr>
              <p:nvPr/>
            </p:nvSpPr>
            <p:spPr bwMode="auto">
              <a:xfrm rot="16106056" flipH="1">
                <a:off x="3353" y="1499"/>
                <a:ext cx="246" cy="182"/>
              </a:xfrm>
              <a:custGeom>
                <a:avLst/>
                <a:gdLst>
                  <a:gd name="G0" fmla="+- 0 0 0"/>
                  <a:gd name="G1" fmla="+- 12 0 0"/>
                  <a:gd name="G2" fmla="+- 21600 0 0"/>
                  <a:gd name="T0" fmla="*/ 21600 w 21600"/>
                  <a:gd name="T1" fmla="*/ 0 h 21612"/>
                  <a:gd name="T2" fmla="*/ 0 w 21600"/>
                  <a:gd name="T3" fmla="*/ 21612 h 21612"/>
                  <a:gd name="T4" fmla="*/ 0 w 21600"/>
                  <a:gd name="T5" fmla="*/ 12 h 2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12" fill="none" extrusionOk="0">
                    <a:moveTo>
                      <a:pt x="21599" y="0"/>
                    </a:moveTo>
                    <a:cubicBezTo>
                      <a:pt x="21599" y="4"/>
                      <a:pt x="21600" y="8"/>
                      <a:pt x="21600" y="12"/>
                    </a:cubicBezTo>
                    <a:cubicBezTo>
                      <a:pt x="21600" y="11941"/>
                      <a:pt x="11929" y="21611"/>
                      <a:pt x="0" y="21612"/>
                    </a:cubicBezTo>
                  </a:path>
                  <a:path w="21600" h="21612" stroke="0" extrusionOk="0">
                    <a:moveTo>
                      <a:pt x="21599" y="0"/>
                    </a:moveTo>
                    <a:cubicBezTo>
                      <a:pt x="21599" y="4"/>
                      <a:pt x="21600" y="8"/>
                      <a:pt x="21600" y="12"/>
                    </a:cubicBezTo>
                    <a:cubicBezTo>
                      <a:pt x="21600" y="11941"/>
                      <a:pt x="11929" y="21611"/>
                      <a:pt x="0" y="21612"/>
                    </a:cubicBezTo>
                    <a:lnTo>
                      <a:pt x="0" y="12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</p:grpSp>
        <p:grpSp>
          <p:nvGrpSpPr>
            <p:cNvPr id="541084" name="Group 4"/>
            <p:cNvGrpSpPr>
              <a:grpSpLocks/>
            </p:cNvGrpSpPr>
            <p:nvPr/>
          </p:nvGrpSpPr>
          <p:grpSpPr bwMode="auto">
            <a:xfrm>
              <a:off x="5991225" y="1455738"/>
              <a:ext cx="1577975" cy="1279525"/>
              <a:chOff x="3355" y="1276"/>
              <a:chExt cx="994" cy="806"/>
            </a:xfrm>
          </p:grpSpPr>
          <p:grpSp>
            <p:nvGrpSpPr>
              <p:cNvPr id="541090" name="Group 5"/>
              <p:cNvGrpSpPr>
                <a:grpSpLocks/>
              </p:cNvGrpSpPr>
              <p:nvPr/>
            </p:nvGrpSpPr>
            <p:grpSpPr bwMode="auto">
              <a:xfrm>
                <a:off x="3862" y="1545"/>
                <a:ext cx="487" cy="445"/>
                <a:chOff x="3862" y="1545"/>
                <a:chExt cx="487" cy="445"/>
              </a:xfrm>
            </p:grpSpPr>
            <p:pic>
              <p:nvPicPr>
                <p:cNvPr id="2278" name="Picture 6"/>
                <p:cNvPicPr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4245" y="1723"/>
                  <a:ext cx="104" cy="20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79" name="Picture 7"/>
                <p:cNvPicPr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4112" y="1635"/>
                  <a:ext cx="163" cy="31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80" name="Picture 8"/>
                <p:cNvPicPr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925" y="1548"/>
                  <a:ext cx="229" cy="4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0681" name="Arc 9"/>
                <p:cNvSpPr>
                  <a:spLocks/>
                </p:cNvSpPr>
                <p:nvPr/>
              </p:nvSpPr>
              <p:spPr bwMode="auto">
                <a:xfrm flipH="1">
                  <a:off x="4153" y="1638"/>
                  <a:ext cx="122" cy="60"/>
                </a:xfrm>
                <a:custGeom>
                  <a:avLst/>
                  <a:gdLst>
                    <a:gd name="G0" fmla="+- 0 0 0"/>
                    <a:gd name="G1" fmla="+- 241 0 0"/>
                    <a:gd name="G2" fmla="+- 21600 0 0"/>
                    <a:gd name="T0" fmla="*/ 21599 w 21600"/>
                    <a:gd name="T1" fmla="*/ 0 h 21841"/>
                    <a:gd name="T2" fmla="*/ 0 w 21600"/>
                    <a:gd name="T3" fmla="*/ 21841 h 21841"/>
                    <a:gd name="T4" fmla="*/ 0 w 21600"/>
                    <a:gd name="T5" fmla="*/ 241 h 21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1" fill="none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</a:path>
                    <a:path w="21600" h="21841" stroke="0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  <a:lnTo>
                        <a:pt x="0" y="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2" name="Arc 10"/>
                <p:cNvSpPr>
                  <a:spLocks/>
                </p:cNvSpPr>
                <p:nvPr/>
              </p:nvSpPr>
              <p:spPr bwMode="auto">
                <a:xfrm flipH="1">
                  <a:off x="4276" y="1702"/>
                  <a:ext cx="71" cy="61"/>
                </a:xfrm>
                <a:custGeom>
                  <a:avLst/>
                  <a:gdLst>
                    <a:gd name="G0" fmla="+- 208 0 0"/>
                    <a:gd name="G1" fmla="+- 242 0 0"/>
                    <a:gd name="G2" fmla="+- 21600 0 0"/>
                    <a:gd name="T0" fmla="*/ 21807 w 21808"/>
                    <a:gd name="T1" fmla="*/ 0 h 21842"/>
                    <a:gd name="T2" fmla="*/ 0 w 21808"/>
                    <a:gd name="T3" fmla="*/ 21841 h 21842"/>
                    <a:gd name="T4" fmla="*/ 208 w 21808"/>
                    <a:gd name="T5" fmla="*/ 242 h 2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08" h="21842" fill="none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</a:path>
                    <a:path w="21808" h="21842" stroke="0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  <a:lnTo>
                        <a:pt x="208" y="24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3" name="Arc 11"/>
                <p:cNvSpPr>
                  <a:spLocks/>
                </p:cNvSpPr>
                <p:nvPr/>
              </p:nvSpPr>
              <p:spPr bwMode="auto">
                <a:xfrm flipH="1">
                  <a:off x="4197" y="1713"/>
                  <a:ext cx="102" cy="61"/>
                </a:xfrm>
                <a:custGeom>
                  <a:avLst/>
                  <a:gdLst>
                    <a:gd name="G0" fmla="+- 143 0 0"/>
                    <a:gd name="G1" fmla="+- 0 0 0"/>
                    <a:gd name="G2" fmla="+- 21600 0 0"/>
                    <a:gd name="T0" fmla="*/ 21743 w 21743"/>
                    <a:gd name="T1" fmla="*/ 0 h 21600"/>
                    <a:gd name="T2" fmla="*/ 0 w 21743"/>
                    <a:gd name="T3" fmla="*/ 21600 h 21600"/>
                    <a:gd name="T4" fmla="*/ 143 w 2174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43" h="21600" fill="none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</a:path>
                    <a:path w="21743" h="21600" stroke="0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4" name="Arc 12"/>
                <p:cNvSpPr>
                  <a:spLocks/>
                </p:cNvSpPr>
                <p:nvPr/>
              </p:nvSpPr>
              <p:spPr bwMode="auto">
                <a:xfrm flipH="1">
                  <a:off x="4046" y="1662"/>
                  <a:ext cx="150" cy="5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5" name="Arc 13"/>
                <p:cNvSpPr>
                  <a:spLocks/>
                </p:cNvSpPr>
                <p:nvPr/>
              </p:nvSpPr>
              <p:spPr bwMode="auto">
                <a:xfrm flipH="1">
                  <a:off x="4123" y="1704"/>
                  <a:ext cx="128" cy="61"/>
                </a:xfrm>
                <a:custGeom>
                  <a:avLst/>
                  <a:gdLst>
                    <a:gd name="G0" fmla="+- 0 0 0"/>
                    <a:gd name="G1" fmla="+- 239 0 0"/>
                    <a:gd name="G2" fmla="+- 21600 0 0"/>
                    <a:gd name="T0" fmla="*/ 21599 w 21600"/>
                    <a:gd name="T1" fmla="*/ 0 h 21839"/>
                    <a:gd name="T2" fmla="*/ 0 w 21600"/>
                    <a:gd name="T3" fmla="*/ 21839 h 21839"/>
                    <a:gd name="T4" fmla="*/ 0 w 21600"/>
                    <a:gd name="T5" fmla="*/ 239 h 21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39" fill="none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</a:path>
                    <a:path w="21600" h="21839" stroke="0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  <a:lnTo>
                        <a:pt x="0" y="23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6" name="Arc 14"/>
                <p:cNvSpPr>
                  <a:spLocks/>
                </p:cNvSpPr>
                <p:nvPr/>
              </p:nvSpPr>
              <p:spPr bwMode="auto">
                <a:xfrm flipH="1">
                  <a:off x="3941" y="1643"/>
                  <a:ext cx="180" cy="59"/>
                </a:xfrm>
                <a:custGeom>
                  <a:avLst/>
                  <a:gdLst>
                    <a:gd name="G0" fmla="+- 0 0 0"/>
                    <a:gd name="G1" fmla="+- 247 0 0"/>
                    <a:gd name="G2" fmla="+- 21600 0 0"/>
                    <a:gd name="T0" fmla="*/ 21599 w 21600"/>
                    <a:gd name="T1" fmla="*/ 0 h 21847"/>
                    <a:gd name="T2" fmla="*/ 0 w 21600"/>
                    <a:gd name="T3" fmla="*/ 21847 h 21847"/>
                    <a:gd name="T4" fmla="*/ 0 w 21600"/>
                    <a:gd name="T5" fmla="*/ 247 h 21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7" fill="none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</a:path>
                    <a:path w="21600" h="21847" stroke="0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7" name="Arc 15"/>
                <p:cNvSpPr>
                  <a:spLocks/>
                </p:cNvSpPr>
                <p:nvPr/>
              </p:nvSpPr>
              <p:spPr bwMode="auto">
                <a:xfrm flipH="1">
                  <a:off x="4055" y="1548"/>
                  <a:ext cx="95" cy="88"/>
                </a:xfrm>
                <a:custGeom>
                  <a:avLst/>
                  <a:gdLst>
                    <a:gd name="G0" fmla="+- 154 0 0"/>
                    <a:gd name="G1" fmla="+- 166 0 0"/>
                    <a:gd name="G2" fmla="+- 21600 0 0"/>
                    <a:gd name="T0" fmla="*/ 21753 w 21754"/>
                    <a:gd name="T1" fmla="*/ 0 h 21766"/>
                    <a:gd name="T2" fmla="*/ 0 w 21754"/>
                    <a:gd name="T3" fmla="*/ 21765 h 21766"/>
                    <a:gd name="T4" fmla="*/ 154 w 21754"/>
                    <a:gd name="T5" fmla="*/ 166 h 21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4" h="21766" fill="none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</a:path>
                    <a:path w="21754" h="21766" stroke="0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  <a:lnTo>
                        <a:pt x="154" y="16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8" name="Arc 16"/>
                <p:cNvSpPr>
                  <a:spLocks/>
                </p:cNvSpPr>
                <p:nvPr/>
              </p:nvSpPr>
              <p:spPr bwMode="auto">
                <a:xfrm flipH="1">
                  <a:off x="3940" y="1545"/>
                  <a:ext cx="104" cy="111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9" name="Arc 17"/>
                <p:cNvSpPr>
                  <a:spLocks/>
                </p:cNvSpPr>
                <p:nvPr/>
              </p:nvSpPr>
              <p:spPr bwMode="auto">
                <a:xfrm flipH="1">
                  <a:off x="3862" y="1550"/>
                  <a:ext cx="74" cy="92"/>
                </a:xfrm>
                <a:custGeom>
                  <a:avLst/>
                  <a:gdLst>
                    <a:gd name="G0" fmla="+- 0 0 0"/>
                    <a:gd name="G1" fmla="+- 161 0 0"/>
                    <a:gd name="G2" fmla="+- 21600 0 0"/>
                    <a:gd name="T0" fmla="*/ 21599 w 21600"/>
                    <a:gd name="T1" fmla="*/ 0 h 21761"/>
                    <a:gd name="T2" fmla="*/ 0 w 21600"/>
                    <a:gd name="T3" fmla="*/ 21761 h 21761"/>
                    <a:gd name="T4" fmla="*/ 0 w 21600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61" fill="none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</a:path>
                    <a:path w="21600" h="21761" stroke="0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  <a:lnTo>
                        <a:pt x="0" y="16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1094" name="Group 18"/>
              <p:cNvGrpSpPr>
                <a:grpSpLocks/>
              </p:cNvGrpSpPr>
              <p:nvPr/>
            </p:nvGrpSpPr>
            <p:grpSpPr bwMode="auto">
              <a:xfrm>
                <a:off x="3355" y="1276"/>
                <a:ext cx="601" cy="806"/>
                <a:chOff x="3355" y="1276"/>
                <a:chExt cx="601" cy="806"/>
              </a:xfrm>
            </p:grpSpPr>
            <p:grpSp>
              <p:nvGrpSpPr>
                <p:cNvPr id="541098" name="Group 19"/>
                <p:cNvGrpSpPr>
                  <a:grpSpLocks/>
                </p:cNvGrpSpPr>
                <p:nvPr/>
              </p:nvGrpSpPr>
              <p:grpSpPr bwMode="auto">
                <a:xfrm>
                  <a:off x="3384" y="1445"/>
                  <a:ext cx="572" cy="185"/>
                  <a:chOff x="3384" y="1445"/>
                  <a:chExt cx="572" cy="185"/>
                </a:xfrm>
              </p:grpSpPr>
              <p:sp>
                <p:nvSpPr>
                  <p:cNvPr id="540692" name="Arc 2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774" y="1445"/>
                    <a:ext cx="182" cy="156"/>
                  </a:xfrm>
                  <a:custGeom>
                    <a:avLst/>
                    <a:gdLst>
                      <a:gd name="G0" fmla="+- 208 0 0"/>
                      <a:gd name="G1" fmla="+- 242 0 0"/>
                      <a:gd name="G2" fmla="+- 21600 0 0"/>
                      <a:gd name="T0" fmla="*/ 21807 w 21808"/>
                      <a:gd name="T1" fmla="*/ 0 h 21842"/>
                      <a:gd name="T2" fmla="*/ 0 w 21808"/>
                      <a:gd name="T3" fmla="*/ 21841 h 21842"/>
                      <a:gd name="T4" fmla="*/ 208 w 21808"/>
                      <a:gd name="T5" fmla="*/ 242 h 21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808" h="21842" fill="none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</a:path>
                      <a:path w="21808" h="21842" stroke="0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  <a:lnTo>
                          <a:pt x="208" y="24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693" name="Arc 2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573" y="1476"/>
                    <a:ext cx="261" cy="154"/>
                  </a:xfrm>
                  <a:custGeom>
                    <a:avLst/>
                    <a:gdLst>
                      <a:gd name="G0" fmla="+- 143 0 0"/>
                      <a:gd name="G1" fmla="+- 0 0 0"/>
                      <a:gd name="G2" fmla="+- 21600 0 0"/>
                      <a:gd name="T0" fmla="*/ 21743 w 21743"/>
                      <a:gd name="T1" fmla="*/ 0 h 21600"/>
                      <a:gd name="T2" fmla="*/ 0 w 21743"/>
                      <a:gd name="T3" fmla="*/ 21600 h 21600"/>
                      <a:gd name="T4" fmla="*/ 143 w 21743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43" h="21600" fill="none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</a:path>
                      <a:path w="21743" h="21600" stroke="0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  <a:lnTo>
                          <a:pt x="143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694" name="Arc 2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384" y="1452"/>
                    <a:ext cx="325" cy="158"/>
                  </a:xfrm>
                  <a:custGeom>
                    <a:avLst/>
                    <a:gdLst>
                      <a:gd name="G0" fmla="+- 0 0 0"/>
                      <a:gd name="G1" fmla="+- 239 0 0"/>
                      <a:gd name="G2" fmla="+- 21600 0 0"/>
                      <a:gd name="T0" fmla="*/ 21599 w 21600"/>
                      <a:gd name="T1" fmla="*/ 0 h 21839"/>
                      <a:gd name="T2" fmla="*/ 0 w 21600"/>
                      <a:gd name="T3" fmla="*/ 21839 h 21839"/>
                      <a:gd name="T4" fmla="*/ 0 w 21600"/>
                      <a:gd name="T5" fmla="*/ 239 h 21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839" fill="none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</a:path>
                      <a:path w="21600" h="21839" stroke="0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  <a:lnTo>
                          <a:pt x="0" y="23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pic>
              <p:nvPicPr>
                <p:cNvPr id="2274" name="Picture 2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355" y="1276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064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6532563" y="1814513"/>
              <a:ext cx="420688" cy="814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569" name="Text Box 4"/>
          <p:cNvSpPr txBox="1">
            <a:spLocks noChangeArrowheads="1"/>
          </p:cNvSpPr>
          <p:nvPr/>
        </p:nvSpPr>
        <p:spPr bwMode="auto">
          <a:xfrm>
            <a:off x="233082" y="1079687"/>
            <a:ext cx="3406589" cy="31085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+mn-cs"/>
              </a:rPr>
              <a:t>Some renewables  exhibit unique behaviors,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-80" charset="-128"/>
              </a:rPr>
              <a:t>for which the grid was not designed and the operator is ill equipped.</a:t>
            </a:r>
            <a:endParaRPr lang="en-US" sz="2800" b="1" dirty="0" smtClean="0">
              <a:solidFill>
                <a:schemeClr val="bg1"/>
              </a:solidFill>
              <a:latin typeface="Arial" charset="0"/>
              <a:ea typeface="ＭＳ Ｐゴシック" pitchFamily="-80" charset="-128"/>
              <a:cs typeface="+mn-cs"/>
            </a:endParaRPr>
          </a:p>
        </p:txBody>
      </p:sp>
      <p:sp>
        <p:nvSpPr>
          <p:cNvPr id="555" name="Text Box 549"/>
          <p:cNvSpPr txBox="1">
            <a:spLocks noChangeArrowheads="1"/>
          </p:cNvSpPr>
          <p:nvPr/>
        </p:nvSpPr>
        <p:spPr bwMode="auto">
          <a:xfrm rot="19203564">
            <a:off x="3388753" y="2326068"/>
            <a:ext cx="422423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  <a:effectLst>
            <a:glow rad="228600">
              <a:srgbClr val="800000">
                <a:alpha val="40000"/>
              </a:srgbClr>
            </a:glow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Arial Narrow" pitchFamily="34" charset="0"/>
                <a:ea typeface="ＭＳ Ｐゴシック" pitchFamily="28" charset="-128"/>
                <a:cs typeface="+mn-cs"/>
              </a:rPr>
              <a:t>Grid must accommodate.</a:t>
            </a:r>
            <a:endParaRPr lang="en-US" sz="3200" b="1" dirty="0">
              <a:solidFill>
                <a:srgbClr val="800000"/>
              </a:solidFill>
              <a:latin typeface="Arial Narrow" pitchFamily="34" charset="0"/>
              <a:ea typeface="ＭＳ Ｐゴシック" pitchFamily="28" charset="-128"/>
              <a:cs typeface="+mn-cs"/>
            </a:endParaRPr>
          </a:p>
        </p:txBody>
      </p:sp>
      <p:sp>
        <p:nvSpPr>
          <p:cNvPr id="568" name="Text Box 4"/>
          <p:cNvSpPr txBox="1">
            <a:spLocks noChangeArrowheads="1"/>
          </p:cNvSpPr>
          <p:nvPr/>
        </p:nvSpPr>
        <p:spPr bwMode="auto">
          <a:xfrm>
            <a:off x="5110965" y="3265967"/>
            <a:ext cx="3738282" cy="3323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</a:rPr>
              <a:t>Some unique behaviors are: 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3000" b="1" i="1" dirty="0" smtClean="0">
                <a:solidFill>
                  <a:schemeClr val="bg1"/>
                </a:solidFill>
              </a:rPr>
              <a:t>Variability &amp; Unpredictability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3000" b="1" i="1" dirty="0" smtClean="0">
                <a:solidFill>
                  <a:schemeClr val="bg1"/>
                </a:solidFill>
              </a:rPr>
              <a:t>Fast Ramp-Rates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3000" b="1" i="1" dirty="0" smtClean="0">
                <a:solidFill>
                  <a:schemeClr val="bg1"/>
                </a:solidFill>
              </a:rPr>
              <a:t>Over Supply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3000" b="1" i="1" dirty="0" smtClean="0">
                <a:solidFill>
                  <a:schemeClr val="bg1"/>
                </a:solidFill>
              </a:rPr>
              <a:t>Low Inertia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553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41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41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41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41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1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1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1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" grpId="0" animBg="1"/>
      <p:bldP spid="555" grpId="0" animBg="1"/>
      <p:bldP spid="5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697" y="152400"/>
            <a:ext cx="721935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Continuing The Saga of Renewable Generation and Grid Integration</a:t>
            </a:r>
          </a:p>
        </p:txBody>
      </p:sp>
      <p:grpSp>
        <p:nvGrpSpPr>
          <p:cNvPr id="2" name="Group 578"/>
          <p:cNvGrpSpPr>
            <a:grpSpLocks/>
          </p:cNvGrpSpPr>
          <p:nvPr/>
        </p:nvGrpSpPr>
        <p:grpSpPr bwMode="auto">
          <a:xfrm>
            <a:off x="5753100" y="1735138"/>
            <a:ext cx="563563" cy="268287"/>
            <a:chOff x="3406" y="1452"/>
            <a:chExt cx="355" cy="169"/>
          </a:xfrm>
        </p:grpSpPr>
        <p:sp>
          <p:nvSpPr>
            <p:cNvPr id="1590" name="Arc 571"/>
            <p:cNvSpPr>
              <a:spLocks/>
            </p:cNvSpPr>
            <p:nvPr/>
          </p:nvSpPr>
          <p:spPr bwMode="auto">
            <a:xfrm flipH="1" flipV="1">
              <a:off x="3583" y="1482"/>
              <a:ext cx="178" cy="139"/>
            </a:xfrm>
            <a:custGeom>
              <a:avLst/>
              <a:gdLst>
                <a:gd name="T0" fmla="*/ 0 w 21600"/>
                <a:gd name="T1" fmla="*/ 0 h 25233"/>
                <a:gd name="T2" fmla="*/ 1 w 21600"/>
                <a:gd name="T3" fmla="*/ 1 h 25233"/>
                <a:gd name="T4" fmla="*/ 0 w 21600"/>
                <a:gd name="T5" fmla="*/ 1 h 2523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233"/>
                <a:gd name="T11" fmla="*/ 21600 w 21600"/>
                <a:gd name="T12" fmla="*/ 25233 h 25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23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17"/>
                    <a:pt x="21497" y="24032"/>
                    <a:pt x="21292" y="25233"/>
                  </a:cubicBezTo>
                </a:path>
                <a:path w="21600" h="2523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17"/>
                    <a:pt x="21497" y="24032"/>
                    <a:pt x="21292" y="252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1591" name="Arc 573"/>
            <p:cNvSpPr>
              <a:spLocks/>
            </p:cNvSpPr>
            <p:nvPr/>
          </p:nvSpPr>
          <p:spPr bwMode="auto">
            <a:xfrm flipH="1" flipV="1">
              <a:off x="3406" y="1452"/>
              <a:ext cx="178" cy="139"/>
            </a:xfrm>
            <a:custGeom>
              <a:avLst/>
              <a:gdLst>
                <a:gd name="T0" fmla="*/ 0 w 21600"/>
                <a:gd name="T1" fmla="*/ 0 h 25233"/>
                <a:gd name="T2" fmla="*/ 1 w 21600"/>
                <a:gd name="T3" fmla="*/ 1 h 25233"/>
                <a:gd name="T4" fmla="*/ 0 w 21600"/>
                <a:gd name="T5" fmla="*/ 1 h 2523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233"/>
                <a:gd name="T11" fmla="*/ 21600 w 21600"/>
                <a:gd name="T12" fmla="*/ 25233 h 25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23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17"/>
                    <a:pt x="21497" y="24032"/>
                    <a:pt x="21292" y="25233"/>
                  </a:cubicBezTo>
                </a:path>
                <a:path w="21600" h="2523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17"/>
                    <a:pt x="21497" y="24032"/>
                    <a:pt x="21292" y="252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672138" y="1455738"/>
            <a:ext cx="2552700" cy="1279525"/>
            <a:chOff x="3355" y="1276"/>
            <a:chExt cx="1608" cy="806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355" y="1276"/>
              <a:ext cx="994" cy="806"/>
              <a:chOff x="3355" y="1276"/>
              <a:chExt cx="994" cy="806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3862" y="1545"/>
                <a:ext cx="487" cy="445"/>
                <a:chOff x="3862" y="1545"/>
                <a:chExt cx="487" cy="445"/>
              </a:xfrm>
            </p:grpSpPr>
            <p:pic>
              <p:nvPicPr>
                <p:cNvPr id="3621" name="Picture 6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4245" y="1723"/>
                  <a:ext cx="104" cy="20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22" name="Picture 7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4112" y="1635"/>
                  <a:ext cx="163" cy="31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23" name="Picture 8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3925" y="1548"/>
                  <a:ext cx="229" cy="4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0681" name="Arc 9"/>
                <p:cNvSpPr>
                  <a:spLocks/>
                </p:cNvSpPr>
                <p:nvPr/>
              </p:nvSpPr>
              <p:spPr bwMode="auto">
                <a:xfrm flipH="1">
                  <a:off x="4153" y="1638"/>
                  <a:ext cx="122" cy="60"/>
                </a:xfrm>
                <a:custGeom>
                  <a:avLst/>
                  <a:gdLst>
                    <a:gd name="G0" fmla="+- 0 0 0"/>
                    <a:gd name="G1" fmla="+- 241 0 0"/>
                    <a:gd name="G2" fmla="+- 21600 0 0"/>
                    <a:gd name="T0" fmla="*/ 21599 w 21600"/>
                    <a:gd name="T1" fmla="*/ 0 h 21841"/>
                    <a:gd name="T2" fmla="*/ 0 w 21600"/>
                    <a:gd name="T3" fmla="*/ 21841 h 21841"/>
                    <a:gd name="T4" fmla="*/ 0 w 21600"/>
                    <a:gd name="T5" fmla="*/ 241 h 21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1" fill="none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</a:path>
                    <a:path w="21600" h="21841" stroke="0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  <a:lnTo>
                        <a:pt x="0" y="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2" name="Arc 10"/>
                <p:cNvSpPr>
                  <a:spLocks/>
                </p:cNvSpPr>
                <p:nvPr/>
              </p:nvSpPr>
              <p:spPr bwMode="auto">
                <a:xfrm flipH="1">
                  <a:off x="4276" y="1702"/>
                  <a:ext cx="71" cy="61"/>
                </a:xfrm>
                <a:custGeom>
                  <a:avLst/>
                  <a:gdLst>
                    <a:gd name="G0" fmla="+- 208 0 0"/>
                    <a:gd name="G1" fmla="+- 242 0 0"/>
                    <a:gd name="G2" fmla="+- 21600 0 0"/>
                    <a:gd name="T0" fmla="*/ 21807 w 21808"/>
                    <a:gd name="T1" fmla="*/ 0 h 21842"/>
                    <a:gd name="T2" fmla="*/ 0 w 21808"/>
                    <a:gd name="T3" fmla="*/ 21841 h 21842"/>
                    <a:gd name="T4" fmla="*/ 208 w 21808"/>
                    <a:gd name="T5" fmla="*/ 242 h 2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08" h="21842" fill="none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</a:path>
                    <a:path w="21808" h="21842" stroke="0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  <a:lnTo>
                        <a:pt x="208" y="24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3" name="Arc 11"/>
                <p:cNvSpPr>
                  <a:spLocks/>
                </p:cNvSpPr>
                <p:nvPr/>
              </p:nvSpPr>
              <p:spPr bwMode="auto">
                <a:xfrm flipH="1">
                  <a:off x="4197" y="1713"/>
                  <a:ext cx="102" cy="61"/>
                </a:xfrm>
                <a:custGeom>
                  <a:avLst/>
                  <a:gdLst>
                    <a:gd name="G0" fmla="+- 143 0 0"/>
                    <a:gd name="G1" fmla="+- 0 0 0"/>
                    <a:gd name="G2" fmla="+- 21600 0 0"/>
                    <a:gd name="T0" fmla="*/ 21743 w 21743"/>
                    <a:gd name="T1" fmla="*/ 0 h 21600"/>
                    <a:gd name="T2" fmla="*/ 0 w 21743"/>
                    <a:gd name="T3" fmla="*/ 21600 h 21600"/>
                    <a:gd name="T4" fmla="*/ 143 w 2174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43" h="21600" fill="none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</a:path>
                    <a:path w="21743" h="21600" stroke="0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4" name="Arc 12"/>
                <p:cNvSpPr>
                  <a:spLocks/>
                </p:cNvSpPr>
                <p:nvPr/>
              </p:nvSpPr>
              <p:spPr bwMode="auto">
                <a:xfrm flipH="1">
                  <a:off x="4046" y="1662"/>
                  <a:ext cx="150" cy="5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5" name="Arc 13"/>
                <p:cNvSpPr>
                  <a:spLocks/>
                </p:cNvSpPr>
                <p:nvPr/>
              </p:nvSpPr>
              <p:spPr bwMode="auto">
                <a:xfrm flipH="1">
                  <a:off x="4123" y="1704"/>
                  <a:ext cx="128" cy="61"/>
                </a:xfrm>
                <a:custGeom>
                  <a:avLst/>
                  <a:gdLst>
                    <a:gd name="G0" fmla="+- 0 0 0"/>
                    <a:gd name="G1" fmla="+- 239 0 0"/>
                    <a:gd name="G2" fmla="+- 21600 0 0"/>
                    <a:gd name="T0" fmla="*/ 21599 w 21600"/>
                    <a:gd name="T1" fmla="*/ 0 h 21839"/>
                    <a:gd name="T2" fmla="*/ 0 w 21600"/>
                    <a:gd name="T3" fmla="*/ 21839 h 21839"/>
                    <a:gd name="T4" fmla="*/ 0 w 21600"/>
                    <a:gd name="T5" fmla="*/ 239 h 21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39" fill="none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</a:path>
                    <a:path w="21600" h="21839" stroke="0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  <a:lnTo>
                        <a:pt x="0" y="23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6" name="Arc 14"/>
                <p:cNvSpPr>
                  <a:spLocks/>
                </p:cNvSpPr>
                <p:nvPr/>
              </p:nvSpPr>
              <p:spPr bwMode="auto">
                <a:xfrm flipH="1">
                  <a:off x="3941" y="1643"/>
                  <a:ext cx="180" cy="59"/>
                </a:xfrm>
                <a:custGeom>
                  <a:avLst/>
                  <a:gdLst>
                    <a:gd name="G0" fmla="+- 0 0 0"/>
                    <a:gd name="G1" fmla="+- 247 0 0"/>
                    <a:gd name="G2" fmla="+- 21600 0 0"/>
                    <a:gd name="T0" fmla="*/ 21599 w 21600"/>
                    <a:gd name="T1" fmla="*/ 0 h 21847"/>
                    <a:gd name="T2" fmla="*/ 0 w 21600"/>
                    <a:gd name="T3" fmla="*/ 21847 h 21847"/>
                    <a:gd name="T4" fmla="*/ 0 w 21600"/>
                    <a:gd name="T5" fmla="*/ 247 h 21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7" fill="none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</a:path>
                    <a:path w="21600" h="21847" stroke="0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7" name="Arc 15"/>
                <p:cNvSpPr>
                  <a:spLocks/>
                </p:cNvSpPr>
                <p:nvPr/>
              </p:nvSpPr>
              <p:spPr bwMode="auto">
                <a:xfrm flipH="1">
                  <a:off x="4055" y="1548"/>
                  <a:ext cx="95" cy="88"/>
                </a:xfrm>
                <a:custGeom>
                  <a:avLst/>
                  <a:gdLst>
                    <a:gd name="G0" fmla="+- 154 0 0"/>
                    <a:gd name="G1" fmla="+- 166 0 0"/>
                    <a:gd name="G2" fmla="+- 21600 0 0"/>
                    <a:gd name="T0" fmla="*/ 21753 w 21754"/>
                    <a:gd name="T1" fmla="*/ 0 h 21766"/>
                    <a:gd name="T2" fmla="*/ 0 w 21754"/>
                    <a:gd name="T3" fmla="*/ 21765 h 21766"/>
                    <a:gd name="T4" fmla="*/ 154 w 21754"/>
                    <a:gd name="T5" fmla="*/ 166 h 21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4" h="21766" fill="none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</a:path>
                    <a:path w="21754" h="21766" stroke="0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  <a:lnTo>
                        <a:pt x="154" y="16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8" name="Arc 16"/>
                <p:cNvSpPr>
                  <a:spLocks/>
                </p:cNvSpPr>
                <p:nvPr/>
              </p:nvSpPr>
              <p:spPr bwMode="auto">
                <a:xfrm flipH="1">
                  <a:off x="3940" y="1545"/>
                  <a:ext cx="104" cy="111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9" name="Arc 17"/>
                <p:cNvSpPr>
                  <a:spLocks/>
                </p:cNvSpPr>
                <p:nvPr/>
              </p:nvSpPr>
              <p:spPr bwMode="auto">
                <a:xfrm flipH="1">
                  <a:off x="3862" y="1550"/>
                  <a:ext cx="74" cy="92"/>
                </a:xfrm>
                <a:custGeom>
                  <a:avLst/>
                  <a:gdLst>
                    <a:gd name="G0" fmla="+- 0 0 0"/>
                    <a:gd name="G1" fmla="+- 161 0 0"/>
                    <a:gd name="G2" fmla="+- 21600 0 0"/>
                    <a:gd name="T0" fmla="*/ 21599 w 21600"/>
                    <a:gd name="T1" fmla="*/ 0 h 21761"/>
                    <a:gd name="T2" fmla="*/ 0 w 21600"/>
                    <a:gd name="T3" fmla="*/ 21761 h 21761"/>
                    <a:gd name="T4" fmla="*/ 0 w 21600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61" fill="none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</a:path>
                    <a:path w="21600" h="21761" stroke="0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  <a:lnTo>
                        <a:pt x="0" y="16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3355" y="1276"/>
                <a:ext cx="601" cy="806"/>
                <a:chOff x="3355" y="1276"/>
                <a:chExt cx="601" cy="806"/>
              </a:xfrm>
            </p:grpSpPr>
            <p:grpSp>
              <p:nvGrpSpPr>
                <p:cNvPr id="7" name="Group 19"/>
                <p:cNvGrpSpPr>
                  <a:grpSpLocks/>
                </p:cNvGrpSpPr>
                <p:nvPr/>
              </p:nvGrpSpPr>
              <p:grpSpPr bwMode="auto">
                <a:xfrm>
                  <a:off x="3384" y="1445"/>
                  <a:ext cx="572" cy="185"/>
                  <a:chOff x="3384" y="1445"/>
                  <a:chExt cx="572" cy="185"/>
                </a:xfrm>
              </p:grpSpPr>
              <p:sp>
                <p:nvSpPr>
                  <p:cNvPr id="540692" name="Arc 2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774" y="1445"/>
                    <a:ext cx="182" cy="156"/>
                  </a:xfrm>
                  <a:custGeom>
                    <a:avLst/>
                    <a:gdLst>
                      <a:gd name="G0" fmla="+- 208 0 0"/>
                      <a:gd name="G1" fmla="+- 242 0 0"/>
                      <a:gd name="G2" fmla="+- 21600 0 0"/>
                      <a:gd name="T0" fmla="*/ 21807 w 21808"/>
                      <a:gd name="T1" fmla="*/ 0 h 21842"/>
                      <a:gd name="T2" fmla="*/ 0 w 21808"/>
                      <a:gd name="T3" fmla="*/ 21841 h 21842"/>
                      <a:gd name="T4" fmla="*/ 208 w 21808"/>
                      <a:gd name="T5" fmla="*/ 242 h 21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808" h="21842" fill="none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</a:path>
                      <a:path w="21808" h="21842" stroke="0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  <a:lnTo>
                          <a:pt x="208" y="24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693" name="Arc 2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573" y="1476"/>
                    <a:ext cx="261" cy="154"/>
                  </a:xfrm>
                  <a:custGeom>
                    <a:avLst/>
                    <a:gdLst>
                      <a:gd name="G0" fmla="+- 143 0 0"/>
                      <a:gd name="G1" fmla="+- 0 0 0"/>
                      <a:gd name="G2" fmla="+- 21600 0 0"/>
                      <a:gd name="T0" fmla="*/ 21743 w 21743"/>
                      <a:gd name="T1" fmla="*/ 0 h 21600"/>
                      <a:gd name="T2" fmla="*/ 0 w 21743"/>
                      <a:gd name="T3" fmla="*/ 21600 h 21600"/>
                      <a:gd name="T4" fmla="*/ 143 w 21743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43" h="21600" fill="none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</a:path>
                      <a:path w="21743" h="21600" stroke="0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  <a:lnTo>
                          <a:pt x="143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694" name="Arc 2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384" y="1452"/>
                    <a:ext cx="325" cy="158"/>
                  </a:xfrm>
                  <a:custGeom>
                    <a:avLst/>
                    <a:gdLst>
                      <a:gd name="G0" fmla="+- 0 0 0"/>
                      <a:gd name="G1" fmla="+- 239 0 0"/>
                      <a:gd name="G2" fmla="+- 21600 0 0"/>
                      <a:gd name="T0" fmla="*/ 21599 w 21600"/>
                      <a:gd name="T1" fmla="*/ 0 h 21839"/>
                      <a:gd name="T2" fmla="*/ 0 w 21600"/>
                      <a:gd name="T3" fmla="*/ 21839 h 21839"/>
                      <a:gd name="T4" fmla="*/ 0 w 21600"/>
                      <a:gd name="T5" fmla="*/ 239 h 21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839" fill="none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</a:path>
                      <a:path w="21600" h="21839" stroke="0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  <a:lnTo>
                          <a:pt x="0" y="23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pic>
              <p:nvPicPr>
                <p:cNvPr id="3617" name="Picture 2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3355" y="1276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696" y="1442"/>
              <a:ext cx="1267" cy="573"/>
              <a:chOff x="3696" y="1442"/>
              <a:chExt cx="1267" cy="573"/>
            </a:xfrm>
          </p:grpSpPr>
          <p:pic>
            <p:nvPicPr>
              <p:cNvPr id="3407" name="Picture 2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696" y="1502"/>
                <a:ext cx="265" cy="5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4272" y="1442"/>
                <a:ext cx="691" cy="487"/>
                <a:chOff x="4272" y="1442"/>
                <a:chExt cx="691" cy="487"/>
              </a:xfrm>
            </p:grpSpPr>
            <p:grpSp>
              <p:nvGrpSpPr>
                <p:cNvPr id="10" name="Group 27"/>
                <p:cNvGrpSpPr>
                  <a:grpSpLocks/>
                </p:cNvGrpSpPr>
                <p:nvPr/>
              </p:nvGrpSpPr>
              <p:grpSpPr bwMode="auto">
                <a:xfrm>
                  <a:off x="4454" y="1442"/>
                  <a:ext cx="509" cy="448"/>
                  <a:chOff x="4454" y="1442"/>
                  <a:chExt cx="509" cy="448"/>
                </a:xfrm>
              </p:grpSpPr>
              <p:sp>
                <p:nvSpPr>
                  <p:cNvPr id="540700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4764" y="1584"/>
                    <a:ext cx="56" cy="18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1628"/>
                    <a:ext cx="34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682" y="1598"/>
                    <a:ext cx="34" cy="17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592" y="1584"/>
                    <a:ext cx="48" cy="19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42" y="168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8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718" y="1716"/>
                    <a:ext cx="96" cy="6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682"/>
                    <a:ext cx="60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742"/>
                    <a:ext cx="80" cy="3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556" y="1584"/>
                    <a:ext cx="48" cy="19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359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8" y="1538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592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0" y="1506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59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6" y="1474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59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6" y="144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595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2" y="147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596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" y="1564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597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4" y="1576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598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1526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599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8" y="155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2" y="1578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4" y="158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2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2" y="155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3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0" y="1518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4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55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5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8" y="1454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6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2" y="153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7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0" y="1586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18" y="164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09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8" y="157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10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8" y="150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11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2" y="153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12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4" y="1584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3613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8" y="155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11" name="Group 61"/>
                <p:cNvGrpSpPr>
                  <a:grpSpLocks/>
                </p:cNvGrpSpPr>
                <p:nvPr/>
              </p:nvGrpSpPr>
              <p:grpSpPr bwMode="auto">
                <a:xfrm>
                  <a:off x="4272" y="1776"/>
                  <a:ext cx="192" cy="153"/>
                  <a:chOff x="2276" y="1536"/>
                  <a:chExt cx="922" cy="732"/>
                </a:xfrm>
              </p:grpSpPr>
              <p:grpSp>
                <p:nvGrpSpPr>
                  <p:cNvPr id="12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79" y="1536"/>
                    <a:ext cx="726" cy="683"/>
                    <a:chOff x="2324" y="1334"/>
                    <a:chExt cx="584" cy="550"/>
                  </a:xfrm>
                </p:grpSpPr>
                <p:grpSp>
                  <p:nvGrpSpPr>
                    <p:cNvPr id="13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0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14" name="Group 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073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5" y="1278"/>
                          <a:ext cx="0" cy="60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38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99" y="1278"/>
                          <a:ext cx="0" cy="60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" name="Group 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0" name="Line 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3" y="1831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41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3" y="1781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6" name="Group 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3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3" y="1881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44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3" y="1831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7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6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47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8" name="Group 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9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1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50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1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9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52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3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53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0" name="Group 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55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56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" name="Group 85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826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22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0759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297" y="1278"/>
                          <a:ext cx="0" cy="60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0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75" y="1278"/>
                          <a:ext cx="0" cy="60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3" name="Group 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62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1"/>
                          <a:ext cx="12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3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1"/>
                          <a:ext cx="12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4" name="Group 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65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81"/>
                          <a:ext cx="12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6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831"/>
                          <a:ext cx="12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5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68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2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9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2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6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71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1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72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1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7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74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3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75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2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8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7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2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7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2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9" name="Group 1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 flipH="1">
                      <a:off x="2590" y="1090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30" name="Group 1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078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7"/>
                          <a:ext cx="0" cy="60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8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7"/>
                          <a:ext cx="0" cy="60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" name="Group 1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84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4" y="1832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8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4" y="1782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61" name="Group 1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87" name="Line 1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4" y="1881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88" name="Line 1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4" y="1831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63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9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65" name="Group 1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1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94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1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67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9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972" name="Group 1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9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1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800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1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0973" name="Group 1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2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0802" name="Rectangle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3"/>
                        <a:ext cx="120" cy="22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3" name="Rectangle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2" y="1649"/>
                        <a:ext cx="73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2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5" name="Rectangle 1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15" y="1649"/>
                        <a:ext cx="66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6" name="Line 1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49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75" name="Group 1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6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0808" name="Rectangle 1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3"/>
                        <a:ext cx="120" cy="22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9" name="Rectangl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1" y="1649"/>
                        <a:ext cx="58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2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1" name="Rectangle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11" y="1649"/>
                        <a:ext cx="70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49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77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4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14" name="Oval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1989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5" name="Oval 1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08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6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31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79" name="Group 1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60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18" name="Oval 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1989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9" name="Oval 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08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0" name="Oval 1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31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8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12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22" name="Oval 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88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3" name="Oval 1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07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4" name="Oval 1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30"/>
                        <a:ext cx="39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83" name="Group 1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88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26" name="Oval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9" y="1988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7" name="Oval 1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9" y="2007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8" name="Oval 1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9" y="2030"/>
                        <a:ext cx="39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29" name="Arc 15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434" y="1450"/>
                      <a:ext cx="108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0" name="Arc 158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2697" y="1453"/>
                      <a:ext cx="108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aphicFrame>
                <p:nvGraphicFramePr>
                  <p:cNvPr id="3076" name="Object 159"/>
                  <p:cNvGraphicFramePr>
                    <a:graphicFrameLocks noChangeAspect="1"/>
                  </p:cNvGraphicFramePr>
                  <p:nvPr/>
                </p:nvGraphicFramePr>
                <p:xfrm>
                  <a:off x="2276" y="1730"/>
                  <a:ext cx="922" cy="538"/>
                </p:xfrm>
                <a:graphic>
                  <a:graphicData uri="http://schemas.openxmlformats.org/presentationml/2006/ole">
                    <p:oleObj spid="_x0000_s260100" name="Clip" r:id="rId5" imgW="7421563" imgH="4327525" progId="">
                      <p:embed/>
                    </p:oleObj>
                  </a:graphicData>
                </a:graphic>
              </p:graphicFrame>
            </p:grpSp>
            <p:grpSp>
              <p:nvGrpSpPr>
                <p:cNvPr id="540985" name="Group 160"/>
                <p:cNvGrpSpPr>
                  <a:grpSpLocks/>
                </p:cNvGrpSpPr>
                <p:nvPr/>
              </p:nvGrpSpPr>
              <p:grpSpPr bwMode="auto">
                <a:xfrm>
                  <a:off x="4320" y="1680"/>
                  <a:ext cx="238" cy="247"/>
                  <a:chOff x="3148" y="2507"/>
                  <a:chExt cx="1155" cy="1199"/>
                </a:xfrm>
              </p:grpSpPr>
              <p:grpSp>
                <p:nvGrpSpPr>
                  <p:cNvPr id="540987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834" y="2507"/>
                    <a:ext cx="469" cy="705"/>
                    <a:chOff x="3834" y="2507"/>
                    <a:chExt cx="469" cy="705"/>
                  </a:xfrm>
                </p:grpSpPr>
                <p:sp>
                  <p:nvSpPr>
                    <p:cNvPr id="54083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2507"/>
                      <a:ext cx="29" cy="704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5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9" y="2565"/>
                      <a:ext cx="73" cy="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6" name="Line 1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82" y="2556"/>
                      <a:ext cx="73" cy="7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grpSp>
                  <p:nvGrpSpPr>
                    <p:cNvPr id="540989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2" y="2525"/>
                      <a:ext cx="21" cy="23"/>
                      <a:chOff x="4262" y="2525"/>
                      <a:chExt cx="21" cy="23"/>
                    </a:xfrm>
                  </p:grpSpPr>
                  <p:sp>
                    <p:nvSpPr>
                      <p:cNvPr id="540838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9" y="2531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5" y="17"/>
                          </a:cxn>
                          <a:cxn ang="0">
                            <a:pos x="10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6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5" y="17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39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4" y="2526"/>
                        <a:ext cx="1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0" y="22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0" y="22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90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0" y="2525"/>
                      <a:ext cx="22" cy="23"/>
                      <a:chOff x="4220" y="2525"/>
                      <a:chExt cx="22" cy="23"/>
                    </a:xfrm>
                  </p:grpSpPr>
                  <p:sp>
                    <p:nvSpPr>
                      <p:cNvPr id="540841" name="Freeform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5" y="2531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6" y="17"/>
                          </a:cxn>
                          <a:cxn ang="0">
                            <a:pos x="11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6" y="17"/>
                            </a:lnTo>
                            <a:lnTo>
                              <a:pt x="11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42" name="Freeform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0" y="2526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1" y="22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3" y="6"/>
                          </a:cxn>
                          <a:cxn ang="0">
                            <a:pos x="15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2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1" y="22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3" y="6"/>
                            </a:lnTo>
                            <a:lnTo>
                              <a:pt x="15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92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4" y="2527"/>
                      <a:ext cx="24" cy="24"/>
                      <a:chOff x="4094" y="2527"/>
                      <a:chExt cx="24" cy="24"/>
                    </a:xfrm>
                  </p:grpSpPr>
                  <p:sp>
                    <p:nvSpPr>
                      <p:cNvPr id="540844" name="Freeform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9" y="2531"/>
                        <a:ext cx="19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7" y="20"/>
                          </a:cxn>
                          <a:cxn ang="0">
                            <a:pos x="12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18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7" y="20"/>
                            </a:lnTo>
                            <a:lnTo>
                              <a:pt x="12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45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4" y="2526"/>
                        <a:ext cx="24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3" y="20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10" y="6"/>
                          </a:cxn>
                          <a:cxn ang="0">
                            <a:pos x="13" y="6"/>
                          </a:cxn>
                          <a:cxn ang="0">
                            <a:pos x="15" y="14"/>
                          </a:cxn>
                          <a:cxn ang="0">
                            <a:pos x="8" y="14"/>
                          </a:cxn>
                          <a:cxn ang="0">
                            <a:pos x="10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4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3" y="20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10" y="6"/>
                            </a:lnTo>
                            <a:lnTo>
                              <a:pt x="13" y="6"/>
                            </a:lnTo>
                            <a:lnTo>
                              <a:pt x="15" y="14"/>
                            </a:lnTo>
                            <a:lnTo>
                              <a:pt x="8" y="14"/>
                            </a:lnTo>
                            <a:lnTo>
                              <a:pt x="10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94" name="Group 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7" y="2527"/>
                      <a:ext cx="21" cy="24"/>
                      <a:chOff x="4057" y="2527"/>
                      <a:chExt cx="21" cy="24"/>
                    </a:xfrm>
                  </p:grpSpPr>
                  <p:sp>
                    <p:nvSpPr>
                      <p:cNvPr id="540847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0" y="2531"/>
                        <a:ext cx="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20"/>
                          </a:cxn>
                          <a:cxn ang="0">
                            <a:pos x="16" y="20"/>
                          </a:cxn>
                          <a:cxn ang="0">
                            <a:pos x="13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21">
                            <a:moveTo>
                              <a:pt x="3" y="0"/>
                            </a:moveTo>
                            <a:lnTo>
                              <a:pt x="0" y="20"/>
                            </a:lnTo>
                            <a:lnTo>
                              <a:pt x="16" y="20"/>
                            </a:lnTo>
                            <a:lnTo>
                              <a:pt x="13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48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5" y="2526"/>
                        <a:ext cx="10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4"/>
                          </a:cxn>
                          <a:cxn ang="0">
                            <a:pos x="6" y="14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4"/>
                            </a:lnTo>
                            <a:lnTo>
                              <a:pt x="6" y="14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49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2551"/>
                      <a:ext cx="262" cy="1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0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2575"/>
                      <a:ext cx="39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1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7" y="2546"/>
                      <a:ext cx="2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2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6" y="2604"/>
                      <a:ext cx="0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3" name="Arc 181"/>
                    <p:cNvSpPr>
                      <a:spLocks/>
                    </p:cNvSpPr>
                    <p:nvPr/>
                  </p:nvSpPr>
                  <p:spPr bwMode="auto">
                    <a:xfrm>
                      <a:off x="3832" y="2531"/>
                      <a:ext cx="233" cy="107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4" name="Arc 182"/>
                    <p:cNvSpPr>
                      <a:spLocks/>
                    </p:cNvSpPr>
                    <p:nvPr/>
                  </p:nvSpPr>
                  <p:spPr bwMode="auto">
                    <a:xfrm>
                      <a:off x="3866" y="2526"/>
                      <a:ext cx="233" cy="112"/>
                    </a:xfrm>
                    <a:custGeom>
                      <a:avLst/>
                      <a:gdLst>
                        <a:gd name="G0" fmla="+- 0 0 0"/>
                        <a:gd name="G1" fmla="+- 197 0 0"/>
                        <a:gd name="G2" fmla="+- 21600 0 0"/>
                        <a:gd name="T0" fmla="*/ 21599 w 21600"/>
                        <a:gd name="T1" fmla="*/ 0 h 21794"/>
                        <a:gd name="T2" fmla="*/ 378 w 21600"/>
                        <a:gd name="T3" fmla="*/ 21794 h 21794"/>
                        <a:gd name="T4" fmla="*/ 0 w 21600"/>
                        <a:gd name="T5" fmla="*/ 197 h 21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4" fill="none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</a:path>
                        <a:path w="21600" h="21794" stroke="0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  <a:lnTo>
                            <a:pt x="0" y="19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5" name="Arc 183"/>
                    <p:cNvSpPr>
                      <a:spLocks/>
                    </p:cNvSpPr>
                    <p:nvPr/>
                  </p:nvSpPr>
                  <p:spPr bwMode="auto">
                    <a:xfrm>
                      <a:off x="4041" y="2531"/>
                      <a:ext cx="228" cy="107"/>
                    </a:xfrm>
                    <a:custGeom>
                      <a:avLst/>
                      <a:gdLst>
                        <a:gd name="G0" fmla="+- 0 0 0"/>
                        <a:gd name="G1" fmla="+- 199 0 0"/>
                        <a:gd name="G2" fmla="+- 21600 0 0"/>
                        <a:gd name="T0" fmla="*/ 21599 w 21600"/>
                        <a:gd name="T1" fmla="*/ 0 h 21799"/>
                        <a:gd name="T2" fmla="*/ 0 w 21600"/>
                        <a:gd name="T3" fmla="*/ 21799 h 21799"/>
                        <a:gd name="T4" fmla="*/ 0 w 21600"/>
                        <a:gd name="T5" fmla="*/ 199 h 217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9" fill="none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</a:path>
                        <a:path w="21600" h="21799" stroke="0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  <a:lnTo>
                            <a:pt x="0" y="199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6" name="Arc 184"/>
                    <p:cNvSpPr>
                      <a:spLocks/>
                    </p:cNvSpPr>
                    <p:nvPr/>
                  </p:nvSpPr>
                  <p:spPr bwMode="auto">
                    <a:xfrm>
                      <a:off x="3997" y="2522"/>
                      <a:ext cx="228" cy="112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96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3514" y="2605"/>
                    <a:ext cx="533" cy="798"/>
                    <a:chOff x="3514" y="2605"/>
                    <a:chExt cx="533" cy="798"/>
                  </a:xfrm>
                </p:grpSpPr>
                <p:sp>
                  <p:nvSpPr>
                    <p:cNvPr id="540858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6" y="2604"/>
                      <a:ext cx="39" cy="80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9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3" y="2667"/>
                      <a:ext cx="78" cy="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60" name="Line 1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10" y="2662"/>
                      <a:ext cx="82" cy="8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grpSp>
                  <p:nvGrpSpPr>
                    <p:cNvPr id="540999" name="Group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1" y="2627"/>
                      <a:ext cx="23" cy="23"/>
                      <a:chOff x="4001" y="2627"/>
                      <a:chExt cx="23" cy="23"/>
                    </a:xfrm>
                  </p:grpSpPr>
                  <p:sp>
                    <p:nvSpPr>
                      <p:cNvPr id="540862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7" y="2628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9" y="20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9" y="20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63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2628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5" y="0"/>
                          </a:cxn>
                          <a:cxn ang="0">
                            <a:pos x="4" y="0"/>
                          </a:cxn>
                          <a:cxn ang="0">
                            <a:pos x="9" y="7"/>
                          </a:cxn>
                          <a:cxn ang="0">
                            <a:pos x="11" y="7"/>
                          </a:cxn>
                          <a:cxn ang="0">
                            <a:pos x="13" y="15"/>
                          </a:cxn>
                          <a:cxn ang="0">
                            <a:pos x="7" y="15"/>
                          </a:cxn>
                          <a:cxn ang="0">
                            <a:pos x="9" y="7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4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5" y="0"/>
                            </a:lnTo>
                            <a:lnTo>
                              <a:pt x="4" y="0"/>
                            </a:lnTo>
                            <a:lnTo>
                              <a:pt x="9" y="7"/>
                            </a:lnTo>
                            <a:lnTo>
                              <a:pt x="11" y="7"/>
                            </a:lnTo>
                            <a:lnTo>
                              <a:pt x="13" y="15"/>
                            </a:lnTo>
                            <a:lnTo>
                              <a:pt x="7" y="15"/>
                            </a:lnTo>
                            <a:lnTo>
                              <a:pt x="9" y="7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00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51" y="2627"/>
                      <a:ext cx="26" cy="23"/>
                      <a:chOff x="3951" y="2627"/>
                      <a:chExt cx="26" cy="23"/>
                    </a:xfrm>
                  </p:grpSpPr>
                  <p:sp>
                    <p:nvSpPr>
                      <p:cNvPr id="540865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4" y="2628"/>
                        <a:ext cx="2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4" y="0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4" y="0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66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9" y="2628"/>
                        <a:ext cx="2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02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0" y="2627"/>
                      <a:ext cx="26" cy="26"/>
                      <a:chOff x="3810" y="2627"/>
                      <a:chExt cx="26" cy="26"/>
                    </a:xfrm>
                  </p:grpSpPr>
                  <p:sp>
                    <p:nvSpPr>
                      <p:cNvPr id="540868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3" y="2633"/>
                        <a:ext cx="10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69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2628"/>
                        <a:ext cx="1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3" y="7"/>
                          </a:cxn>
                          <a:cxn ang="0">
                            <a:pos x="15" y="15"/>
                          </a:cxn>
                          <a:cxn ang="0">
                            <a:pos x="7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3" y="7"/>
                            </a:lnTo>
                            <a:lnTo>
                              <a:pt x="15" y="15"/>
                            </a:lnTo>
                            <a:lnTo>
                              <a:pt x="7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06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5" y="2627"/>
                      <a:ext cx="26" cy="26"/>
                      <a:chOff x="3765" y="2627"/>
                      <a:chExt cx="26" cy="26"/>
                    </a:xfrm>
                  </p:grpSpPr>
                  <p:sp>
                    <p:nvSpPr>
                      <p:cNvPr id="540871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9" y="2633"/>
                        <a:ext cx="1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72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4" y="2628"/>
                        <a:ext cx="1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73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0" y="2653"/>
                      <a:ext cx="296" cy="1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4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6" y="2682"/>
                      <a:ext cx="4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5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1" y="2653"/>
                      <a:ext cx="3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6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4" y="2716"/>
                      <a:ext cx="0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7" name="Arc 205"/>
                    <p:cNvSpPr>
                      <a:spLocks/>
                    </p:cNvSpPr>
                    <p:nvPr/>
                  </p:nvSpPr>
                  <p:spPr bwMode="auto">
                    <a:xfrm>
                      <a:off x="3512" y="2628"/>
                      <a:ext cx="262" cy="126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597"/>
                        <a:gd name="T2" fmla="*/ 330 w 21600"/>
                        <a:gd name="T3" fmla="*/ 21597 h 21597"/>
                        <a:gd name="T4" fmla="*/ 0 w 21600"/>
                        <a:gd name="T5" fmla="*/ 0 h 21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97" fill="none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</a:path>
                        <a:path w="21600" h="21597" stroke="0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8" name="Arc 206"/>
                    <p:cNvSpPr>
                      <a:spLocks/>
                    </p:cNvSpPr>
                    <p:nvPr/>
                  </p:nvSpPr>
                  <p:spPr bwMode="auto">
                    <a:xfrm>
                      <a:off x="3556" y="2628"/>
                      <a:ext cx="262" cy="126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9" name="Arc 207"/>
                    <p:cNvSpPr>
                      <a:spLocks/>
                    </p:cNvSpPr>
                    <p:nvPr/>
                  </p:nvSpPr>
                  <p:spPr bwMode="auto">
                    <a:xfrm>
                      <a:off x="3745" y="2628"/>
                      <a:ext cx="267" cy="126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0" name="Arc 208"/>
                    <p:cNvSpPr>
                      <a:spLocks/>
                    </p:cNvSpPr>
                    <p:nvPr/>
                  </p:nvSpPr>
                  <p:spPr bwMode="auto">
                    <a:xfrm>
                      <a:off x="3696" y="2624"/>
                      <a:ext cx="262" cy="126"/>
                    </a:xfrm>
                    <a:custGeom>
                      <a:avLst/>
                      <a:gdLst>
                        <a:gd name="G0" fmla="+- 0 0 0"/>
                        <a:gd name="G1" fmla="+- 172 0 0"/>
                        <a:gd name="G2" fmla="+- 21600 0 0"/>
                        <a:gd name="T0" fmla="*/ 21599 w 21600"/>
                        <a:gd name="T1" fmla="*/ 0 h 21772"/>
                        <a:gd name="T2" fmla="*/ 0 w 21600"/>
                        <a:gd name="T3" fmla="*/ 21772 h 21772"/>
                        <a:gd name="T4" fmla="*/ 0 w 21600"/>
                        <a:gd name="T5" fmla="*/ 172 h 217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72" fill="none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</a:path>
                        <a:path w="21600" h="21772" stroke="0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  <a:lnTo>
                            <a:pt x="0" y="17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007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148" y="2735"/>
                    <a:ext cx="645" cy="971"/>
                    <a:chOff x="3148" y="2735"/>
                    <a:chExt cx="645" cy="971"/>
                  </a:xfrm>
                </p:grpSpPr>
                <p:sp>
                  <p:nvSpPr>
                    <p:cNvPr id="54088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0" y="2735"/>
                      <a:ext cx="49" cy="97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3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7" y="2818"/>
                      <a:ext cx="102" cy="7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4" name="Line 2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4" y="2808"/>
                      <a:ext cx="107" cy="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grpSp>
                  <p:nvGrpSpPr>
                    <p:cNvPr id="541008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6" y="2761"/>
                      <a:ext cx="28" cy="32"/>
                      <a:chOff x="3736" y="2761"/>
                      <a:chExt cx="28" cy="32"/>
                    </a:xfrm>
                  </p:grpSpPr>
                  <p:sp>
                    <p:nvSpPr>
                      <p:cNvPr id="540886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0" y="2769"/>
                        <a:ext cx="24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4" y="24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4" y="24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87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5" y="2759"/>
                        <a:ext cx="29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22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6" y="8"/>
                          </a:cxn>
                          <a:cxn ang="0">
                            <a:pos x="19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22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6" y="8"/>
                            </a:lnTo>
                            <a:lnTo>
                              <a:pt x="19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10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8" y="2761"/>
                      <a:ext cx="28" cy="32"/>
                      <a:chOff x="3678" y="2761"/>
                      <a:chExt cx="28" cy="32"/>
                    </a:xfrm>
                  </p:grpSpPr>
                  <p:sp>
                    <p:nvSpPr>
                      <p:cNvPr id="540889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2" y="2769"/>
                        <a:ext cx="24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3" y="24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3" y="24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90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7" y="2759"/>
                        <a:ext cx="29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11" name="Group 2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" y="2765"/>
                      <a:ext cx="31" cy="31"/>
                      <a:chOff x="3505" y="2765"/>
                      <a:chExt cx="31" cy="31"/>
                    </a:xfrm>
                  </p:grpSpPr>
                  <p:sp>
                    <p:nvSpPr>
                      <p:cNvPr id="540892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2" y="2769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3" y="27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3" y="27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93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7" y="2764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22" y="0"/>
                          </a:cxn>
                          <a:cxn ang="0">
                            <a:pos x="8" y="0"/>
                          </a:cxn>
                          <a:cxn ang="0">
                            <a:pos x="14" y="8"/>
                          </a:cxn>
                          <a:cxn ang="0">
                            <a:pos x="16" y="8"/>
                          </a:cxn>
                          <a:cxn ang="0">
                            <a:pos x="19" y="19"/>
                          </a:cxn>
                          <a:cxn ang="0">
                            <a:pos x="11" y="19"/>
                          </a:cxn>
                          <a:cxn ang="0">
                            <a:pos x="14" y="8"/>
                          </a:cxn>
                          <a:cxn ang="0">
                            <a:pos x="8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8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22" y="0"/>
                            </a:lnTo>
                            <a:lnTo>
                              <a:pt x="8" y="0"/>
                            </a:lnTo>
                            <a:lnTo>
                              <a:pt x="14" y="8"/>
                            </a:lnTo>
                            <a:lnTo>
                              <a:pt x="16" y="8"/>
                            </a:lnTo>
                            <a:lnTo>
                              <a:pt x="19" y="19"/>
                            </a:lnTo>
                            <a:lnTo>
                              <a:pt x="11" y="19"/>
                            </a:lnTo>
                            <a:lnTo>
                              <a:pt x="14" y="8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12" name="Group 2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4" y="2765"/>
                      <a:ext cx="28" cy="31"/>
                      <a:chOff x="3454" y="2765"/>
                      <a:chExt cx="28" cy="31"/>
                    </a:xfrm>
                  </p:grpSpPr>
                  <p:sp>
                    <p:nvSpPr>
                      <p:cNvPr id="54089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9" y="2769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4" y="27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4" y="27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9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4" y="2764"/>
                        <a:ext cx="29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19"/>
                          </a:cxn>
                          <a:cxn ang="0">
                            <a:pos x="8" y="19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5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19"/>
                            </a:lnTo>
                            <a:lnTo>
                              <a:pt x="8" y="19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97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9" y="2798"/>
                      <a:ext cx="364" cy="24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98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5" y="2832"/>
                      <a:ext cx="5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99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0" y="2793"/>
                      <a:ext cx="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0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3" y="2876"/>
                      <a:ext cx="0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1" name="Arc 229"/>
                    <p:cNvSpPr>
                      <a:spLocks/>
                    </p:cNvSpPr>
                    <p:nvPr/>
                  </p:nvSpPr>
                  <p:spPr bwMode="auto">
                    <a:xfrm>
                      <a:off x="3148" y="2769"/>
                      <a:ext cx="320" cy="150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2" name="Arc 230"/>
                    <p:cNvSpPr>
                      <a:spLocks/>
                    </p:cNvSpPr>
                    <p:nvPr/>
                  </p:nvSpPr>
                  <p:spPr bwMode="auto">
                    <a:xfrm>
                      <a:off x="3197" y="2764"/>
                      <a:ext cx="325" cy="155"/>
                    </a:xfrm>
                    <a:custGeom>
                      <a:avLst/>
                      <a:gdLst>
                        <a:gd name="G0" fmla="+- 0 0 0"/>
                        <a:gd name="G1" fmla="+- 142 0 0"/>
                        <a:gd name="G2" fmla="+- 21600 0 0"/>
                        <a:gd name="T0" fmla="*/ 21600 w 21600"/>
                        <a:gd name="T1" fmla="*/ 0 h 21739"/>
                        <a:gd name="T2" fmla="*/ 340 w 21600"/>
                        <a:gd name="T3" fmla="*/ 21739 h 21739"/>
                        <a:gd name="T4" fmla="*/ 0 w 21600"/>
                        <a:gd name="T5" fmla="*/ 142 h 217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39" fill="none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</a:path>
                        <a:path w="21600" h="21739" stroke="0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3" name="Arc 231"/>
                    <p:cNvSpPr>
                      <a:spLocks/>
                    </p:cNvSpPr>
                    <p:nvPr/>
                  </p:nvSpPr>
                  <p:spPr bwMode="auto">
                    <a:xfrm>
                      <a:off x="3429" y="2769"/>
                      <a:ext cx="320" cy="150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598 w 21598"/>
                        <a:gd name="T1" fmla="*/ 288 h 21600"/>
                        <a:gd name="T2" fmla="*/ 0 w 21598"/>
                        <a:gd name="T3" fmla="*/ 21600 h 21600"/>
                        <a:gd name="T4" fmla="*/ 0 w 2159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8" h="21600" fill="none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</a:path>
                        <a:path w="21598" h="21600" stroke="0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4" name="Arc 232"/>
                    <p:cNvSpPr>
                      <a:spLocks/>
                    </p:cNvSpPr>
                    <p:nvPr/>
                  </p:nvSpPr>
                  <p:spPr bwMode="auto">
                    <a:xfrm>
                      <a:off x="3371" y="2759"/>
                      <a:ext cx="315" cy="150"/>
                    </a:xfrm>
                    <a:custGeom>
                      <a:avLst/>
                      <a:gdLst>
                        <a:gd name="G0" fmla="+- 0 0 0"/>
                        <a:gd name="G1" fmla="+- 144 0 0"/>
                        <a:gd name="G2" fmla="+- 21600 0 0"/>
                        <a:gd name="T0" fmla="*/ 21600 w 21600"/>
                        <a:gd name="T1" fmla="*/ 0 h 21744"/>
                        <a:gd name="T2" fmla="*/ 0 w 21600"/>
                        <a:gd name="T3" fmla="*/ 21744 h 21744"/>
                        <a:gd name="T4" fmla="*/ 0 w 21600"/>
                        <a:gd name="T5" fmla="*/ 144 h 2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44" fill="none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</a:path>
                        <a:path w="21600" h="21744" stroke="0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  <a:lnTo>
                            <a:pt x="0" y="144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41013" name="Group 233"/>
          <p:cNvGrpSpPr>
            <a:grpSpLocks/>
          </p:cNvGrpSpPr>
          <p:nvPr/>
        </p:nvGrpSpPr>
        <p:grpSpPr bwMode="auto">
          <a:xfrm>
            <a:off x="527050" y="3230563"/>
            <a:ext cx="4995863" cy="2765425"/>
            <a:chOff x="114" y="2394"/>
            <a:chExt cx="3147" cy="1742"/>
          </a:xfrm>
        </p:grpSpPr>
        <p:sp>
          <p:nvSpPr>
            <p:cNvPr id="540906" name="Oval 234"/>
            <p:cNvSpPr>
              <a:spLocks noChangeArrowheads="1"/>
            </p:cNvSpPr>
            <p:nvPr/>
          </p:nvSpPr>
          <p:spPr bwMode="auto">
            <a:xfrm>
              <a:off x="363" y="23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7" name="Oval 235"/>
            <p:cNvSpPr>
              <a:spLocks noChangeArrowheads="1"/>
            </p:cNvSpPr>
            <p:nvPr/>
          </p:nvSpPr>
          <p:spPr bwMode="auto">
            <a:xfrm>
              <a:off x="489" y="249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8" name="Freeform 236"/>
            <p:cNvSpPr>
              <a:spLocks/>
            </p:cNvSpPr>
            <p:nvPr/>
          </p:nvSpPr>
          <p:spPr bwMode="auto">
            <a:xfrm>
              <a:off x="412" y="2513"/>
              <a:ext cx="1468" cy="743"/>
            </a:xfrm>
            <a:custGeom>
              <a:avLst/>
              <a:gdLst/>
              <a:ahLst/>
              <a:cxnLst>
                <a:cxn ang="0">
                  <a:pos x="1468" y="283"/>
                </a:cxn>
                <a:cxn ang="0">
                  <a:pos x="1093" y="574"/>
                </a:cxn>
                <a:cxn ang="0">
                  <a:pos x="846" y="718"/>
                </a:cxn>
                <a:cxn ang="0">
                  <a:pos x="722" y="726"/>
                </a:cxn>
                <a:cxn ang="0">
                  <a:pos x="692" y="717"/>
                </a:cxn>
                <a:cxn ang="0">
                  <a:pos x="676" y="704"/>
                </a:cxn>
                <a:cxn ang="0">
                  <a:pos x="656" y="698"/>
                </a:cxn>
                <a:cxn ang="0">
                  <a:pos x="617" y="675"/>
                </a:cxn>
                <a:cxn ang="0">
                  <a:pos x="567" y="634"/>
                </a:cxn>
                <a:cxn ang="0">
                  <a:pos x="538" y="618"/>
                </a:cxn>
                <a:cxn ang="0">
                  <a:pos x="502" y="595"/>
                </a:cxn>
                <a:cxn ang="0">
                  <a:pos x="412" y="512"/>
                </a:cxn>
                <a:cxn ang="0">
                  <a:pos x="379" y="474"/>
                </a:cxn>
                <a:cxn ang="0">
                  <a:pos x="304" y="390"/>
                </a:cxn>
                <a:cxn ang="0">
                  <a:pos x="261" y="326"/>
                </a:cxn>
                <a:cxn ang="0">
                  <a:pos x="247" y="301"/>
                </a:cxn>
                <a:cxn ang="0">
                  <a:pos x="224" y="234"/>
                </a:cxn>
                <a:cxn ang="0">
                  <a:pos x="218" y="214"/>
                </a:cxn>
                <a:cxn ang="0">
                  <a:pos x="205" y="198"/>
                </a:cxn>
                <a:cxn ang="0">
                  <a:pos x="165" y="147"/>
                </a:cxn>
                <a:cxn ang="0">
                  <a:pos x="63" y="42"/>
                </a:cxn>
                <a:cxn ang="0">
                  <a:pos x="24" y="13"/>
                </a:cxn>
                <a:cxn ang="0">
                  <a:pos x="0" y="0"/>
                </a:cxn>
              </a:cxnLst>
              <a:rect l="0" t="0" r="r" b="b"/>
              <a:pathLst>
                <a:path w="1468" h="743">
                  <a:moveTo>
                    <a:pt x="1468" y="283"/>
                  </a:moveTo>
                  <a:cubicBezTo>
                    <a:pt x="1405" y="327"/>
                    <a:pt x="1217" y="500"/>
                    <a:pt x="1093" y="574"/>
                  </a:cubicBezTo>
                  <a:cubicBezTo>
                    <a:pt x="989" y="646"/>
                    <a:pt x="908" y="693"/>
                    <a:pt x="846" y="718"/>
                  </a:cubicBezTo>
                  <a:cubicBezTo>
                    <a:pt x="784" y="743"/>
                    <a:pt x="748" y="726"/>
                    <a:pt x="722" y="726"/>
                  </a:cubicBezTo>
                  <a:cubicBezTo>
                    <a:pt x="712" y="726"/>
                    <a:pt x="692" y="717"/>
                    <a:pt x="692" y="717"/>
                  </a:cubicBezTo>
                  <a:cubicBezTo>
                    <a:pt x="686" y="710"/>
                    <a:pt x="686" y="708"/>
                    <a:pt x="676" y="704"/>
                  </a:cubicBezTo>
                  <a:cubicBezTo>
                    <a:pt x="669" y="701"/>
                    <a:pt x="656" y="698"/>
                    <a:pt x="656" y="698"/>
                  </a:cubicBezTo>
                  <a:cubicBezTo>
                    <a:pt x="646" y="687"/>
                    <a:pt x="629" y="685"/>
                    <a:pt x="617" y="675"/>
                  </a:cubicBezTo>
                  <a:cubicBezTo>
                    <a:pt x="609" y="668"/>
                    <a:pt x="573" y="636"/>
                    <a:pt x="567" y="634"/>
                  </a:cubicBezTo>
                  <a:cubicBezTo>
                    <a:pt x="557" y="630"/>
                    <a:pt x="545" y="626"/>
                    <a:pt x="538" y="618"/>
                  </a:cubicBezTo>
                  <a:cubicBezTo>
                    <a:pt x="528" y="607"/>
                    <a:pt x="515" y="599"/>
                    <a:pt x="502" y="595"/>
                  </a:cubicBezTo>
                  <a:cubicBezTo>
                    <a:pt x="470" y="569"/>
                    <a:pt x="444" y="538"/>
                    <a:pt x="412" y="512"/>
                  </a:cubicBezTo>
                  <a:cubicBezTo>
                    <a:pt x="404" y="496"/>
                    <a:pt x="392" y="487"/>
                    <a:pt x="379" y="474"/>
                  </a:cubicBezTo>
                  <a:cubicBezTo>
                    <a:pt x="352" y="448"/>
                    <a:pt x="329" y="418"/>
                    <a:pt x="304" y="390"/>
                  </a:cubicBezTo>
                  <a:cubicBezTo>
                    <a:pt x="297" y="370"/>
                    <a:pt x="276" y="341"/>
                    <a:pt x="261" y="326"/>
                  </a:cubicBezTo>
                  <a:cubicBezTo>
                    <a:pt x="257" y="316"/>
                    <a:pt x="250" y="311"/>
                    <a:pt x="247" y="301"/>
                  </a:cubicBezTo>
                  <a:cubicBezTo>
                    <a:pt x="239" y="279"/>
                    <a:pt x="232" y="256"/>
                    <a:pt x="224" y="234"/>
                  </a:cubicBezTo>
                  <a:cubicBezTo>
                    <a:pt x="222" y="227"/>
                    <a:pt x="220" y="221"/>
                    <a:pt x="218" y="214"/>
                  </a:cubicBezTo>
                  <a:cubicBezTo>
                    <a:pt x="216" y="207"/>
                    <a:pt x="205" y="198"/>
                    <a:pt x="205" y="198"/>
                  </a:cubicBezTo>
                  <a:cubicBezTo>
                    <a:pt x="198" y="177"/>
                    <a:pt x="177" y="165"/>
                    <a:pt x="165" y="147"/>
                  </a:cubicBezTo>
                  <a:cubicBezTo>
                    <a:pt x="138" y="107"/>
                    <a:pt x="97" y="75"/>
                    <a:pt x="63" y="42"/>
                  </a:cubicBezTo>
                  <a:cubicBezTo>
                    <a:pt x="51" y="31"/>
                    <a:pt x="39" y="18"/>
                    <a:pt x="24" y="13"/>
                  </a:cubicBezTo>
                  <a:cubicBezTo>
                    <a:pt x="15" y="8"/>
                    <a:pt x="7" y="5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08" name="AutoShape 237"/>
            <p:cNvCxnSpPr>
              <a:cxnSpLocks noChangeShapeType="1"/>
              <a:stCxn id="540906" idx="4"/>
              <a:endCxn id="540908" idx="22"/>
            </p:cNvCxnSpPr>
            <p:nvPr/>
          </p:nvCxnSpPr>
          <p:spPr bwMode="auto">
            <a:xfrm>
              <a:off x="391" y="2450"/>
              <a:ext cx="16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09" name="AutoShape 238"/>
            <p:cNvCxnSpPr>
              <a:cxnSpLocks noChangeShapeType="1"/>
              <a:stCxn id="540907" idx="3"/>
              <a:endCxn id="540908" idx="20"/>
            </p:cNvCxnSpPr>
            <p:nvPr/>
          </p:nvCxnSpPr>
          <p:spPr bwMode="auto">
            <a:xfrm flipH="1">
              <a:off x="470" y="2538"/>
              <a:ext cx="27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1" name="Oval 239"/>
            <p:cNvSpPr>
              <a:spLocks noChangeArrowheads="1"/>
            </p:cNvSpPr>
            <p:nvPr/>
          </p:nvSpPr>
          <p:spPr bwMode="auto">
            <a:xfrm>
              <a:off x="624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11" name="AutoShape 240"/>
            <p:cNvCxnSpPr>
              <a:cxnSpLocks noChangeShapeType="1"/>
              <a:stCxn id="540911" idx="3"/>
              <a:endCxn id="540908" idx="19"/>
            </p:cNvCxnSpPr>
            <p:nvPr/>
          </p:nvCxnSpPr>
          <p:spPr bwMode="auto">
            <a:xfrm flipH="1">
              <a:off x="572" y="2629"/>
              <a:ext cx="60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3" name="Oval 241"/>
            <p:cNvSpPr>
              <a:spLocks noChangeArrowheads="1"/>
            </p:cNvSpPr>
            <p:nvPr/>
          </p:nvSpPr>
          <p:spPr bwMode="auto">
            <a:xfrm flipH="1">
              <a:off x="479" y="271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13" name="AutoShape 242"/>
            <p:cNvCxnSpPr>
              <a:cxnSpLocks noChangeShapeType="1"/>
              <a:stCxn id="540913" idx="2"/>
              <a:endCxn id="540908" idx="16"/>
            </p:cNvCxnSpPr>
            <p:nvPr/>
          </p:nvCxnSpPr>
          <p:spPr bwMode="auto">
            <a:xfrm>
              <a:off x="533" y="2746"/>
              <a:ext cx="9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5" name="Oval 243"/>
            <p:cNvSpPr>
              <a:spLocks noChangeArrowheads="1"/>
            </p:cNvSpPr>
            <p:nvPr/>
          </p:nvSpPr>
          <p:spPr bwMode="auto">
            <a:xfrm>
              <a:off x="751" y="270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15" name="AutoShape 244"/>
            <p:cNvCxnSpPr>
              <a:cxnSpLocks noChangeShapeType="1"/>
              <a:stCxn id="540915" idx="3"/>
              <a:endCxn id="540908" idx="14"/>
            </p:cNvCxnSpPr>
            <p:nvPr/>
          </p:nvCxnSpPr>
          <p:spPr bwMode="auto">
            <a:xfrm flipH="1">
              <a:off x="668" y="2749"/>
              <a:ext cx="91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7" name="Freeform 245"/>
            <p:cNvSpPr>
              <a:spLocks/>
            </p:cNvSpPr>
            <p:nvPr/>
          </p:nvSpPr>
          <p:spPr bwMode="auto">
            <a:xfrm>
              <a:off x="509" y="2919"/>
              <a:ext cx="310" cy="149"/>
            </a:xfrm>
            <a:custGeom>
              <a:avLst/>
              <a:gdLst/>
              <a:ahLst/>
              <a:cxnLst>
                <a:cxn ang="0">
                  <a:pos x="310" y="108"/>
                </a:cxn>
                <a:cxn ang="0">
                  <a:pos x="252" y="117"/>
                </a:cxn>
                <a:cxn ang="0">
                  <a:pos x="233" y="134"/>
                </a:cxn>
                <a:cxn ang="0">
                  <a:pos x="204" y="149"/>
                </a:cxn>
                <a:cxn ang="0">
                  <a:pos x="149" y="122"/>
                </a:cxn>
                <a:cxn ang="0">
                  <a:pos x="116" y="91"/>
                </a:cxn>
                <a:cxn ang="0">
                  <a:pos x="96" y="72"/>
                </a:cxn>
                <a:cxn ang="0">
                  <a:pos x="77" y="53"/>
                </a:cxn>
                <a:cxn ang="0">
                  <a:pos x="0" y="0"/>
                </a:cxn>
              </a:cxnLst>
              <a:rect l="0" t="0" r="r" b="b"/>
              <a:pathLst>
                <a:path w="310" h="149">
                  <a:moveTo>
                    <a:pt x="310" y="108"/>
                  </a:moveTo>
                  <a:cubicBezTo>
                    <a:pt x="290" y="110"/>
                    <a:pt x="272" y="113"/>
                    <a:pt x="252" y="117"/>
                  </a:cubicBezTo>
                  <a:cubicBezTo>
                    <a:pt x="242" y="121"/>
                    <a:pt x="240" y="127"/>
                    <a:pt x="233" y="134"/>
                  </a:cubicBezTo>
                  <a:cubicBezTo>
                    <a:pt x="222" y="144"/>
                    <a:pt x="217" y="144"/>
                    <a:pt x="204" y="149"/>
                  </a:cubicBezTo>
                  <a:cubicBezTo>
                    <a:pt x="177" y="146"/>
                    <a:pt x="169" y="139"/>
                    <a:pt x="149" y="122"/>
                  </a:cubicBezTo>
                  <a:cubicBezTo>
                    <a:pt x="138" y="112"/>
                    <a:pt x="131" y="95"/>
                    <a:pt x="116" y="91"/>
                  </a:cubicBezTo>
                  <a:cubicBezTo>
                    <a:pt x="108" y="84"/>
                    <a:pt x="105" y="78"/>
                    <a:pt x="96" y="72"/>
                  </a:cubicBezTo>
                  <a:cubicBezTo>
                    <a:pt x="91" y="63"/>
                    <a:pt x="85" y="59"/>
                    <a:pt x="77" y="53"/>
                  </a:cubicBezTo>
                  <a:cubicBezTo>
                    <a:pt x="53" y="32"/>
                    <a:pt x="36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18" name="Oval 246"/>
            <p:cNvSpPr>
              <a:spLocks noChangeArrowheads="1"/>
            </p:cNvSpPr>
            <p:nvPr/>
          </p:nvSpPr>
          <p:spPr bwMode="auto">
            <a:xfrm flipH="1">
              <a:off x="347" y="29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18" name="AutoShape 247"/>
            <p:cNvCxnSpPr>
              <a:cxnSpLocks noChangeShapeType="1"/>
              <a:stCxn id="540918" idx="2"/>
              <a:endCxn id="540917" idx="8"/>
            </p:cNvCxnSpPr>
            <p:nvPr/>
          </p:nvCxnSpPr>
          <p:spPr bwMode="auto">
            <a:xfrm flipV="1">
              <a:off x="401" y="2919"/>
              <a:ext cx="103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0" name="Oval 248"/>
            <p:cNvSpPr>
              <a:spLocks noChangeArrowheads="1"/>
            </p:cNvSpPr>
            <p:nvPr/>
          </p:nvSpPr>
          <p:spPr bwMode="auto">
            <a:xfrm flipH="1">
              <a:off x="461" y="300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20" name="AutoShape 249"/>
            <p:cNvCxnSpPr>
              <a:cxnSpLocks noChangeShapeType="1"/>
              <a:stCxn id="540920" idx="2"/>
              <a:endCxn id="540917" idx="6"/>
            </p:cNvCxnSpPr>
            <p:nvPr/>
          </p:nvCxnSpPr>
          <p:spPr bwMode="auto">
            <a:xfrm flipV="1">
              <a:off x="515" y="2991"/>
              <a:ext cx="85" cy="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2" name="Oval 250"/>
            <p:cNvSpPr>
              <a:spLocks noChangeArrowheads="1"/>
            </p:cNvSpPr>
            <p:nvPr/>
          </p:nvSpPr>
          <p:spPr bwMode="auto">
            <a:xfrm flipH="1">
              <a:off x="574" y="310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22" name="AutoShape 251"/>
            <p:cNvCxnSpPr>
              <a:cxnSpLocks noChangeShapeType="1"/>
              <a:stCxn id="540922" idx="1"/>
              <a:endCxn id="540917" idx="4"/>
            </p:cNvCxnSpPr>
            <p:nvPr/>
          </p:nvCxnSpPr>
          <p:spPr bwMode="auto">
            <a:xfrm flipV="1">
              <a:off x="620" y="3046"/>
              <a:ext cx="38" cy="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4" name="Oval 252"/>
            <p:cNvSpPr>
              <a:spLocks noChangeArrowheads="1"/>
            </p:cNvSpPr>
            <p:nvPr/>
          </p:nvSpPr>
          <p:spPr bwMode="auto">
            <a:xfrm flipH="1">
              <a:off x="687" y="320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24" name="AutoShape 253"/>
            <p:cNvCxnSpPr>
              <a:cxnSpLocks noChangeShapeType="1"/>
              <a:stCxn id="540924" idx="0"/>
              <a:endCxn id="540917" idx="2"/>
            </p:cNvCxnSpPr>
            <p:nvPr/>
          </p:nvCxnSpPr>
          <p:spPr bwMode="auto">
            <a:xfrm flipV="1">
              <a:off x="714" y="3053"/>
              <a:ext cx="33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6" name="Freeform 254"/>
            <p:cNvSpPr>
              <a:spLocks/>
            </p:cNvSpPr>
            <p:nvPr/>
          </p:nvSpPr>
          <p:spPr bwMode="auto">
            <a:xfrm>
              <a:off x="961" y="2830"/>
              <a:ext cx="206" cy="404"/>
            </a:xfrm>
            <a:custGeom>
              <a:avLst/>
              <a:gdLst/>
              <a:ahLst/>
              <a:cxnLst>
                <a:cxn ang="0">
                  <a:pos x="141" y="389"/>
                </a:cxn>
                <a:cxn ang="0">
                  <a:pos x="172" y="336"/>
                </a:cxn>
                <a:cxn ang="0">
                  <a:pos x="194" y="310"/>
                </a:cxn>
                <a:cxn ang="0">
                  <a:pos x="206" y="274"/>
                </a:cxn>
                <a:cxn ang="0">
                  <a:pos x="204" y="223"/>
                </a:cxn>
                <a:cxn ang="0">
                  <a:pos x="158" y="151"/>
                </a:cxn>
                <a:cxn ang="0">
                  <a:pos x="139" y="132"/>
                </a:cxn>
                <a:cxn ang="0">
                  <a:pos x="79" y="79"/>
                </a:cxn>
                <a:cxn ang="0">
                  <a:pos x="31" y="34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206" h="389">
                  <a:moveTo>
                    <a:pt x="141" y="389"/>
                  </a:moveTo>
                  <a:cubicBezTo>
                    <a:pt x="148" y="368"/>
                    <a:pt x="158" y="353"/>
                    <a:pt x="172" y="336"/>
                  </a:cubicBezTo>
                  <a:cubicBezTo>
                    <a:pt x="179" y="327"/>
                    <a:pt x="194" y="310"/>
                    <a:pt x="194" y="310"/>
                  </a:cubicBezTo>
                  <a:cubicBezTo>
                    <a:pt x="197" y="297"/>
                    <a:pt x="203" y="287"/>
                    <a:pt x="206" y="274"/>
                  </a:cubicBezTo>
                  <a:cubicBezTo>
                    <a:pt x="205" y="257"/>
                    <a:pt x="205" y="240"/>
                    <a:pt x="204" y="223"/>
                  </a:cubicBezTo>
                  <a:cubicBezTo>
                    <a:pt x="202" y="195"/>
                    <a:pt x="174" y="172"/>
                    <a:pt x="158" y="151"/>
                  </a:cubicBezTo>
                  <a:cubicBezTo>
                    <a:pt x="142" y="131"/>
                    <a:pt x="153" y="136"/>
                    <a:pt x="139" y="132"/>
                  </a:cubicBezTo>
                  <a:cubicBezTo>
                    <a:pt x="124" y="111"/>
                    <a:pt x="97" y="97"/>
                    <a:pt x="79" y="79"/>
                  </a:cubicBezTo>
                  <a:cubicBezTo>
                    <a:pt x="67" y="67"/>
                    <a:pt x="46" y="43"/>
                    <a:pt x="31" y="34"/>
                  </a:cubicBezTo>
                  <a:cubicBezTo>
                    <a:pt x="24" y="22"/>
                    <a:pt x="17" y="15"/>
                    <a:pt x="7" y="5"/>
                  </a:cubicBezTo>
                  <a:cubicBezTo>
                    <a:pt x="5" y="3"/>
                    <a:pt x="0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7" name="Oval 255"/>
            <p:cNvSpPr>
              <a:spLocks noChangeArrowheads="1"/>
            </p:cNvSpPr>
            <p:nvPr/>
          </p:nvSpPr>
          <p:spPr bwMode="auto">
            <a:xfrm>
              <a:off x="944" y="26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8" name="Oval 256"/>
            <p:cNvSpPr>
              <a:spLocks noChangeArrowheads="1"/>
            </p:cNvSpPr>
            <p:nvPr/>
          </p:nvSpPr>
          <p:spPr bwMode="auto">
            <a:xfrm>
              <a:off x="1037" y="27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28" name="AutoShape 257"/>
            <p:cNvCxnSpPr>
              <a:cxnSpLocks noChangeShapeType="1"/>
              <a:stCxn id="540927" idx="4"/>
              <a:endCxn id="540926" idx="10"/>
            </p:cNvCxnSpPr>
            <p:nvPr/>
          </p:nvCxnSpPr>
          <p:spPr bwMode="auto">
            <a:xfrm flipH="1">
              <a:off x="961" y="2737"/>
              <a:ext cx="11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29" name="AutoShape 258"/>
            <p:cNvCxnSpPr>
              <a:cxnSpLocks noChangeShapeType="1"/>
              <a:stCxn id="540928" idx="3"/>
              <a:endCxn id="540926" idx="8"/>
            </p:cNvCxnSpPr>
            <p:nvPr/>
          </p:nvCxnSpPr>
          <p:spPr bwMode="auto">
            <a:xfrm flipH="1">
              <a:off x="992" y="2832"/>
              <a:ext cx="53" cy="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1" name="Oval 259"/>
            <p:cNvSpPr>
              <a:spLocks noChangeArrowheads="1"/>
            </p:cNvSpPr>
            <p:nvPr/>
          </p:nvSpPr>
          <p:spPr bwMode="auto">
            <a:xfrm>
              <a:off x="1130" y="291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31" name="AutoShape 260"/>
            <p:cNvCxnSpPr>
              <a:cxnSpLocks noChangeShapeType="1"/>
              <a:stCxn id="540931" idx="3"/>
              <a:endCxn id="540926" idx="5"/>
            </p:cNvCxnSpPr>
            <p:nvPr/>
          </p:nvCxnSpPr>
          <p:spPr bwMode="auto">
            <a:xfrm flipH="1">
              <a:off x="1124" y="2958"/>
              <a:ext cx="14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3" name="Oval 261"/>
            <p:cNvSpPr>
              <a:spLocks noChangeArrowheads="1"/>
            </p:cNvSpPr>
            <p:nvPr/>
          </p:nvSpPr>
          <p:spPr bwMode="auto">
            <a:xfrm flipH="1">
              <a:off x="915" y="292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33" name="AutoShape 262"/>
            <p:cNvCxnSpPr>
              <a:cxnSpLocks noChangeShapeType="1"/>
              <a:stCxn id="540933" idx="1"/>
              <a:endCxn id="540926" idx="7"/>
            </p:cNvCxnSpPr>
            <p:nvPr/>
          </p:nvCxnSpPr>
          <p:spPr bwMode="auto">
            <a:xfrm flipV="1">
              <a:off x="961" y="2907"/>
              <a:ext cx="79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5" name="Oval 263"/>
            <p:cNvSpPr>
              <a:spLocks noChangeArrowheads="1"/>
            </p:cNvSpPr>
            <p:nvPr/>
          </p:nvSpPr>
          <p:spPr bwMode="auto">
            <a:xfrm>
              <a:off x="1220" y="304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35" name="AutoShape 264"/>
            <p:cNvCxnSpPr>
              <a:cxnSpLocks noChangeShapeType="1"/>
              <a:stCxn id="540935" idx="2"/>
              <a:endCxn id="540926" idx="4"/>
            </p:cNvCxnSpPr>
            <p:nvPr/>
          </p:nvCxnSpPr>
          <p:spPr bwMode="auto">
            <a:xfrm flipH="1" flipV="1">
              <a:off x="1170" y="3062"/>
              <a:ext cx="5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7" name="Freeform 265"/>
            <p:cNvSpPr>
              <a:spLocks/>
            </p:cNvSpPr>
            <p:nvPr/>
          </p:nvSpPr>
          <p:spPr bwMode="auto">
            <a:xfrm>
              <a:off x="1347" y="2752"/>
              <a:ext cx="312" cy="229"/>
            </a:xfrm>
            <a:custGeom>
              <a:avLst/>
              <a:gdLst/>
              <a:ahLst/>
              <a:cxnLst>
                <a:cxn ang="0">
                  <a:pos x="312" y="229"/>
                </a:cxn>
                <a:cxn ang="0">
                  <a:pos x="223" y="186"/>
                </a:cxn>
                <a:cxn ang="0">
                  <a:pos x="170" y="126"/>
                </a:cxn>
                <a:cxn ang="0">
                  <a:pos x="156" y="112"/>
                </a:cxn>
                <a:cxn ang="0">
                  <a:pos x="120" y="68"/>
                </a:cxn>
                <a:cxn ang="0">
                  <a:pos x="41" y="1"/>
                </a:cxn>
                <a:cxn ang="0">
                  <a:pos x="0" y="1"/>
                </a:cxn>
              </a:cxnLst>
              <a:rect l="0" t="0" r="r" b="b"/>
              <a:pathLst>
                <a:path w="312" h="229">
                  <a:moveTo>
                    <a:pt x="312" y="229"/>
                  </a:moveTo>
                  <a:cubicBezTo>
                    <a:pt x="287" y="204"/>
                    <a:pt x="256" y="196"/>
                    <a:pt x="223" y="186"/>
                  </a:cubicBezTo>
                  <a:cubicBezTo>
                    <a:pt x="203" y="166"/>
                    <a:pt x="186" y="149"/>
                    <a:pt x="170" y="126"/>
                  </a:cubicBezTo>
                  <a:cubicBezTo>
                    <a:pt x="166" y="121"/>
                    <a:pt x="159" y="118"/>
                    <a:pt x="156" y="112"/>
                  </a:cubicBezTo>
                  <a:cubicBezTo>
                    <a:pt x="147" y="97"/>
                    <a:pt x="135" y="78"/>
                    <a:pt x="120" y="68"/>
                  </a:cubicBezTo>
                  <a:cubicBezTo>
                    <a:pt x="114" y="46"/>
                    <a:pt x="64" y="2"/>
                    <a:pt x="41" y="1"/>
                  </a:cubicBezTo>
                  <a:cubicBezTo>
                    <a:pt x="27" y="0"/>
                    <a:pt x="14" y="1"/>
                    <a:pt x="0" y="1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38" name="Oval 266"/>
            <p:cNvSpPr>
              <a:spLocks noChangeArrowheads="1"/>
            </p:cNvSpPr>
            <p:nvPr/>
          </p:nvSpPr>
          <p:spPr bwMode="auto">
            <a:xfrm flipH="1">
              <a:off x="1243" y="27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38" name="AutoShape 267"/>
            <p:cNvCxnSpPr>
              <a:cxnSpLocks noChangeShapeType="1"/>
              <a:stCxn id="540938" idx="1"/>
              <a:endCxn id="540937" idx="6"/>
            </p:cNvCxnSpPr>
            <p:nvPr/>
          </p:nvCxnSpPr>
          <p:spPr bwMode="auto">
            <a:xfrm>
              <a:off x="1289" y="2729"/>
              <a:ext cx="53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0" name="Oval 268"/>
            <p:cNvSpPr>
              <a:spLocks noChangeArrowheads="1"/>
            </p:cNvSpPr>
            <p:nvPr/>
          </p:nvSpPr>
          <p:spPr bwMode="auto">
            <a:xfrm flipH="1">
              <a:off x="1382" y="283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0" name="AutoShape 269"/>
            <p:cNvCxnSpPr>
              <a:cxnSpLocks noChangeShapeType="1"/>
              <a:stCxn id="540940" idx="1"/>
              <a:endCxn id="540937" idx="4"/>
            </p:cNvCxnSpPr>
            <p:nvPr/>
          </p:nvCxnSpPr>
          <p:spPr bwMode="auto">
            <a:xfrm flipV="1">
              <a:off x="1428" y="2815"/>
              <a:ext cx="39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2" name="Oval 270"/>
            <p:cNvSpPr>
              <a:spLocks noChangeArrowheads="1"/>
            </p:cNvSpPr>
            <p:nvPr/>
          </p:nvSpPr>
          <p:spPr bwMode="auto">
            <a:xfrm flipH="1">
              <a:off x="1484" y="29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2" name="AutoShape 271"/>
            <p:cNvCxnSpPr>
              <a:cxnSpLocks noChangeShapeType="1"/>
              <a:stCxn id="540942" idx="1"/>
              <a:endCxn id="540937" idx="1"/>
            </p:cNvCxnSpPr>
            <p:nvPr/>
          </p:nvCxnSpPr>
          <p:spPr bwMode="auto">
            <a:xfrm flipV="1">
              <a:off x="1530" y="2943"/>
              <a:ext cx="4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4" name="Freeform 272"/>
            <p:cNvSpPr>
              <a:spLocks/>
            </p:cNvSpPr>
            <p:nvPr/>
          </p:nvSpPr>
          <p:spPr bwMode="auto">
            <a:xfrm>
              <a:off x="946" y="2808"/>
              <a:ext cx="944" cy="615"/>
            </a:xfrm>
            <a:custGeom>
              <a:avLst/>
              <a:gdLst/>
              <a:ahLst/>
              <a:cxnLst>
                <a:cxn ang="0">
                  <a:pos x="944" y="0"/>
                </a:cxn>
                <a:cxn ang="0">
                  <a:pos x="624" y="264"/>
                </a:cxn>
                <a:cxn ang="0">
                  <a:pos x="574" y="413"/>
                </a:cxn>
                <a:cxn ang="0">
                  <a:pos x="576" y="492"/>
                </a:cxn>
                <a:cxn ang="0">
                  <a:pos x="519" y="574"/>
                </a:cxn>
                <a:cxn ang="0">
                  <a:pos x="341" y="608"/>
                </a:cxn>
                <a:cxn ang="0">
                  <a:pos x="180" y="533"/>
                </a:cxn>
                <a:cxn ang="0">
                  <a:pos x="125" y="480"/>
                </a:cxn>
                <a:cxn ang="0">
                  <a:pos x="22" y="456"/>
                </a:cxn>
                <a:cxn ang="0">
                  <a:pos x="0" y="425"/>
                </a:cxn>
              </a:cxnLst>
              <a:rect l="0" t="0" r="r" b="b"/>
              <a:pathLst>
                <a:path w="944" h="615">
                  <a:moveTo>
                    <a:pt x="944" y="0"/>
                  </a:moveTo>
                  <a:cubicBezTo>
                    <a:pt x="929" y="21"/>
                    <a:pt x="644" y="247"/>
                    <a:pt x="624" y="264"/>
                  </a:cubicBezTo>
                  <a:cubicBezTo>
                    <a:pt x="569" y="339"/>
                    <a:pt x="582" y="375"/>
                    <a:pt x="574" y="413"/>
                  </a:cubicBezTo>
                  <a:cubicBezTo>
                    <a:pt x="571" y="427"/>
                    <a:pt x="586" y="481"/>
                    <a:pt x="576" y="492"/>
                  </a:cubicBezTo>
                  <a:cubicBezTo>
                    <a:pt x="542" y="531"/>
                    <a:pt x="570" y="563"/>
                    <a:pt x="519" y="574"/>
                  </a:cubicBezTo>
                  <a:cubicBezTo>
                    <a:pt x="479" y="582"/>
                    <a:pt x="397" y="615"/>
                    <a:pt x="341" y="608"/>
                  </a:cubicBezTo>
                  <a:cubicBezTo>
                    <a:pt x="285" y="601"/>
                    <a:pt x="216" y="554"/>
                    <a:pt x="180" y="533"/>
                  </a:cubicBezTo>
                  <a:cubicBezTo>
                    <a:pt x="159" y="532"/>
                    <a:pt x="141" y="490"/>
                    <a:pt x="125" y="480"/>
                  </a:cubicBezTo>
                  <a:cubicBezTo>
                    <a:pt x="92" y="459"/>
                    <a:pt x="61" y="458"/>
                    <a:pt x="22" y="456"/>
                  </a:cubicBezTo>
                  <a:cubicBezTo>
                    <a:pt x="18" y="452"/>
                    <a:pt x="0" y="429"/>
                    <a:pt x="0" y="425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45" name="Oval 273"/>
            <p:cNvSpPr>
              <a:spLocks noChangeArrowheads="1"/>
            </p:cNvSpPr>
            <p:nvPr/>
          </p:nvSpPr>
          <p:spPr bwMode="auto">
            <a:xfrm flipH="1">
              <a:off x="856" y="326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5" name="AutoShape 274"/>
            <p:cNvCxnSpPr>
              <a:cxnSpLocks noChangeShapeType="1"/>
              <a:stCxn id="540945" idx="1"/>
              <a:endCxn id="540944" idx="9"/>
            </p:cNvCxnSpPr>
            <p:nvPr/>
          </p:nvCxnSpPr>
          <p:spPr bwMode="auto">
            <a:xfrm flipV="1">
              <a:off x="902" y="3233"/>
              <a:ext cx="39" cy="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7" name="Oval 275"/>
            <p:cNvSpPr>
              <a:spLocks noChangeArrowheads="1"/>
            </p:cNvSpPr>
            <p:nvPr/>
          </p:nvSpPr>
          <p:spPr bwMode="auto">
            <a:xfrm flipH="1">
              <a:off x="955" y="332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7" name="AutoShape 276"/>
            <p:cNvCxnSpPr>
              <a:cxnSpLocks noChangeShapeType="1"/>
              <a:stCxn id="540947" idx="1"/>
              <a:endCxn id="540944" idx="7"/>
            </p:cNvCxnSpPr>
            <p:nvPr/>
          </p:nvCxnSpPr>
          <p:spPr bwMode="auto">
            <a:xfrm flipV="1">
              <a:off x="1001" y="3288"/>
              <a:ext cx="65" cy="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9" name="Oval 277"/>
            <p:cNvSpPr>
              <a:spLocks noChangeArrowheads="1"/>
            </p:cNvSpPr>
            <p:nvPr/>
          </p:nvSpPr>
          <p:spPr bwMode="auto">
            <a:xfrm flipH="1">
              <a:off x="1066" y="3387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9" name="AutoShape 278"/>
            <p:cNvCxnSpPr>
              <a:cxnSpLocks noChangeShapeType="1"/>
              <a:stCxn id="540949" idx="1"/>
              <a:endCxn id="540944" idx="6"/>
            </p:cNvCxnSpPr>
            <p:nvPr/>
          </p:nvCxnSpPr>
          <p:spPr bwMode="auto">
            <a:xfrm flipV="1">
              <a:off x="1112" y="3341"/>
              <a:ext cx="9" cy="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1" name="Freeform 279"/>
            <p:cNvSpPr>
              <a:spLocks/>
            </p:cNvSpPr>
            <p:nvPr/>
          </p:nvSpPr>
          <p:spPr bwMode="auto">
            <a:xfrm>
              <a:off x="1440" y="3372"/>
              <a:ext cx="334" cy="59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9" y="36"/>
                </a:cxn>
                <a:cxn ang="0">
                  <a:pos x="15" y="53"/>
                </a:cxn>
                <a:cxn ang="0">
                  <a:pos x="10" y="70"/>
                </a:cxn>
                <a:cxn ang="0">
                  <a:pos x="19" y="180"/>
                </a:cxn>
                <a:cxn ang="0">
                  <a:pos x="58" y="248"/>
                </a:cxn>
                <a:cxn ang="0">
                  <a:pos x="159" y="356"/>
                </a:cxn>
                <a:cxn ang="0">
                  <a:pos x="197" y="382"/>
                </a:cxn>
                <a:cxn ang="0">
                  <a:pos x="221" y="401"/>
                </a:cxn>
                <a:cxn ang="0">
                  <a:pos x="231" y="413"/>
                </a:cxn>
                <a:cxn ang="0">
                  <a:pos x="240" y="449"/>
                </a:cxn>
                <a:cxn ang="0">
                  <a:pos x="247" y="454"/>
                </a:cxn>
                <a:cxn ang="0">
                  <a:pos x="257" y="471"/>
                </a:cxn>
                <a:cxn ang="0">
                  <a:pos x="298" y="526"/>
                </a:cxn>
                <a:cxn ang="0">
                  <a:pos x="324" y="579"/>
                </a:cxn>
              </a:cxnLst>
              <a:rect l="0" t="0" r="r" b="b"/>
              <a:pathLst>
                <a:path w="324" h="579">
                  <a:moveTo>
                    <a:pt x="43" y="0"/>
                  </a:moveTo>
                  <a:cubicBezTo>
                    <a:pt x="33" y="11"/>
                    <a:pt x="28" y="24"/>
                    <a:pt x="19" y="36"/>
                  </a:cubicBezTo>
                  <a:cubicBezTo>
                    <a:pt x="18" y="42"/>
                    <a:pt x="17" y="47"/>
                    <a:pt x="15" y="53"/>
                  </a:cubicBezTo>
                  <a:cubicBezTo>
                    <a:pt x="13" y="59"/>
                    <a:pt x="10" y="70"/>
                    <a:pt x="10" y="70"/>
                  </a:cubicBezTo>
                  <a:cubicBezTo>
                    <a:pt x="11" y="112"/>
                    <a:pt x="0" y="146"/>
                    <a:pt x="19" y="180"/>
                  </a:cubicBezTo>
                  <a:cubicBezTo>
                    <a:pt x="25" y="203"/>
                    <a:pt x="38" y="234"/>
                    <a:pt x="58" y="248"/>
                  </a:cubicBezTo>
                  <a:cubicBezTo>
                    <a:pt x="76" y="280"/>
                    <a:pt x="127" y="336"/>
                    <a:pt x="159" y="356"/>
                  </a:cubicBezTo>
                  <a:cubicBezTo>
                    <a:pt x="169" y="374"/>
                    <a:pt x="177" y="380"/>
                    <a:pt x="197" y="382"/>
                  </a:cubicBezTo>
                  <a:cubicBezTo>
                    <a:pt x="206" y="387"/>
                    <a:pt x="221" y="401"/>
                    <a:pt x="221" y="401"/>
                  </a:cubicBezTo>
                  <a:cubicBezTo>
                    <a:pt x="226" y="418"/>
                    <a:pt x="218" y="398"/>
                    <a:pt x="231" y="413"/>
                  </a:cubicBezTo>
                  <a:cubicBezTo>
                    <a:pt x="238" y="422"/>
                    <a:pt x="234" y="439"/>
                    <a:pt x="240" y="449"/>
                  </a:cubicBezTo>
                  <a:cubicBezTo>
                    <a:pt x="242" y="451"/>
                    <a:pt x="245" y="452"/>
                    <a:pt x="247" y="454"/>
                  </a:cubicBezTo>
                  <a:cubicBezTo>
                    <a:pt x="257" y="464"/>
                    <a:pt x="247" y="459"/>
                    <a:pt x="257" y="471"/>
                  </a:cubicBezTo>
                  <a:cubicBezTo>
                    <a:pt x="271" y="489"/>
                    <a:pt x="286" y="506"/>
                    <a:pt x="298" y="526"/>
                  </a:cubicBezTo>
                  <a:cubicBezTo>
                    <a:pt x="307" y="541"/>
                    <a:pt x="324" y="561"/>
                    <a:pt x="324" y="579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2" name="Oval 280"/>
            <p:cNvSpPr>
              <a:spLocks noChangeArrowheads="1"/>
            </p:cNvSpPr>
            <p:nvPr/>
          </p:nvSpPr>
          <p:spPr bwMode="auto">
            <a:xfrm flipH="1">
              <a:off x="1190" y="34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52" name="AutoShape 281"/>
            <p:cNvCxnSpPr>
              <a:cxnSpLocks noChangeShapeType="1"/>
              <a:stCxn id="540952" idx="1"/>
              <a:endCxn id="540944" idx="5"/>
            </p:cNvCxnSpPr>
            <p:nvPr/>
          </p:nvCxnSpPr>
          <p:spPr bwMode="auto">
            <a:xfrm flipV="1">
              <a:off x="1236" y="3421"/>
              <a:ext cx="51" cy="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4" name="Oval 282"/>
            <p:cNvSpPr>
              <a:spLocks noChangeArrowheads="1"/>
            </p:cNvSpPr>
            <p:nvPr/>
          </p:nvSpPr>
          <p:spPr bwMode="auto">
            <a:xfrm>
              <a:off x="1499" y="356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5" name="Oval 283"/>
            <p:cNvSpPr>
              <a:spLocks noChangeArrowheads="1"/>
            </p:cNvSpPr>
            <p:nvPr/>
          </p:nvSpPr>
          <p:spPr bwMode="auto">
            <a:xfrm>
              <a:off x="1608" y="366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55" name="AutoShape 284"/>
            <p:cNvCxnSpPr>
              <a:cxnSpLocks noChangeShapeType="1"/>
              <a:stCxn id="540954" idx="3"/>
              <a:endCxn id="540951" idx="5"/>
            </p:cNvCxnSpPr>
            <p:nvPr/>
          </p:nvCxnSpPr>
          <p:spPr bwMode="auto">
            <a:xfrm flipH="1">
              <a:off x="1495" y="3610"/>
              <a:ext cx="12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56" name="AutoShape 285"/>
            <p:cNvCxnSpPr>
              <a:cxnSpLocks noChangeShapeType="1"/>
              <a:stCxn id="540955" idx="3"/>
              <a:endCxn id="540951" idx="6"/>
            </p:cNvCxnSpPr>
            <p:nvPr/>
          </p:nvCxnSpPr>
          <p:spPr bwMode="auto">
            <a:xfrm flipH="1">
              <a:off x="1604" y="3713"/>
              <a:ext cx="12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8" name="Oval 286"/>
            <p:cNvSpPr>
              <a:spLocks noChangeArrowheads="1"/>
            </p:cNvSpPr>
            <p:nvPr/>
          </p:nvSpPr>
          <p:spPr bwMode="auto">
            <a:xfrm>
              <a:off x="1714" y="37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58" name="AutoShape 287"/>
            <p:cNvCxnSpPr>
              <a:cxnSpLocks noChangeShapeType="1"/>
              <a:stCxn id="540958" idx="2"/>
              <a:endCxn id="540951" idx="9"/>
            </p:cNvCxnSpPr>
            <p:nvPr/>
          </p:nvCxnSpPr>
          <p:spPr bwMode="auto">
            <a:xfrm flipH="1">
              <a:off x="1678" y="3784"/>
              <a:ext cx="36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0" name="Oval 288"/>
            <p:cNvSpPr>
              <a:spLocks noChangeArrowheads="1"/>
            </p:cNvSpPr>
            <p:nvPr/>
          </p:nvSpPr>
          <p:spPr bwMode="auto">
            <a:xfrm flipH="1">
              <a:off x="1392" y="356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60" name="AutoShape 289"/>
            <p:cNvCxnSpPr>
              <a:cxnSpLocks noChangeShapeType="1"/>
              <a:stCxn id="540960" idx="1"/>
              <a:endCxn id="540951" idx="4"/>
            </p:cNvCxnSpPr>
            <p:nvPr/>
          </p:nvCxnSpPr>
          <p:spPr bwMode="auto">
            <a:xfrm flipV="1">
              <a:off x="1438" y="3558"/>
              <a:ext cx="17" cy="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2" name="Oval 290"/>
            <p:cNvSpPr>
              <a:spLocks noChangeArrowheads="1"/>
            </p:cNvSpPr>
            <p:nvPr/>
          </p:nvSpPr>
          <p:spPr bwMode="auto">
            <a:xfrm>
              <a:off x="1809" y="3865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62" name="AutoShape 291"/>
            <p:cNvCxnSpPr>
              <a:cxnSpLocks noChangeShapeType="1"/>
              <a:stCxn id="540962" idx="2"/>
              <a:endCxn id="540951" idx="13"/>
            </p:cNvCxnSpPr>
            <p:nvPr/>
          </p:nvCxnSpPr>
          <p:spPr bwMode="auto">
            <a:xfrm flipH="1">
              <a:off x="1747" y="3893"/>
              <a:ext cx="6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4" name="Oval 292"/>
            <p:cNvSpPr>
              <a:spLocks noChangeArrowheads="1"/>
            </p:cNvSpPr>
            <p:nvPr/>
          </p:nvSpPr>
          <p:spPr bwMode="auto">
            <a:xfrm flipH="1">
              <a:off x="1757" y="35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64" name="AutoShape 293"/>
            <p:cNvCxnSpPr>
              <a:cxnSpLocks noChangeShapeType="1"/>
              <a:stCxn id="540964" idx="1"/>
              <a:endCxn id="540968" idx="4"/>
            </p:cNvCxnSpPr>
            <p:nvPr/>
          </p:nvCxnSpPr>
          <p:spPr bwMode="auto">
            <a:xfrm flipV="1">
              <a:off x="1803" y="3473"/>
              <a:ext cx="29" cy="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6" name="Oval 294"/>
            <p:cNvSpPr>
              <a:spLocks noChangeArrowheads="1"/>
            </p:cNvSpPr>
            <p:nvPr/>
          </p:nvSpPr>
          <p:spPr bwMode="auto">
            <a:xfrm>
              <a:off x="1861" y="398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66" name="AutoShape 295"/>
            <p:cNvCxnSpPr>
              <a:cxnSpLocks noChangeShapeType="1"/>
              <a:stCxn id="540966" idx="2"/>
              <a:endCxn id="540951" idx="14"/>
            </p:cNvCxnSpPr>
            <p:nvPr/>
          </p:nvCxnSpPr>
          <p:spPr bwMode="auto">
            <a:xfrm flipH="1" flipV="1">
              <a:off x="1774" y="3975"/>
              <a:ext cx="87" cy="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8" name="Freeform 296"/>
            <p:cNvSpPr>
              <a:spLocks/>
            </p:cNvSpPr>
            <p:nvPr/>
          </p:nvSpPr>
          <p:spPr bwMode="auto">
            <a:xfrm>
              <a:off x="1647" y="2816"/>
              <a:ext cx="1478" cy="787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60" y="175"/>
                </a:cxn>
                <a:cxn ang="0">
                  <a:pos x="5" y="264"/>
                </a:cxn>
                <a:cxn ang="0">
                  <a:pos x="89" y="530"/>
                </a:cxn>
                <a:cxn ang="0">
                  <a:pos x="190" y="657"/>
                </a:cxn>
                <a:cxn ang="0">
                  <a:pos x="307" y="679"/>
                </a:cxn>
                <a:cxn ang="0">
                  <a:pos x="384" y="667"/>
                </a:cxn>
                <a:cxn ang="0">
                  <a:pos x="432" y="780"/>
                </a:cxn>
                <a:cxn ang="0">
                  <a:pos x="574" y="708"/>
                </a:cxn>
                <a:cxn ang="0">
                  <a:pos x="866" y="640"/>
                </a:cxn>
                <a:cxn ang="0">
                  <a:pos x="924" y="633"/>
                </a:cxn>
                <a:cxn ang="0">
                  <a:pos x="965" y="631"/>
                </a:cxn>
                <a:cxn ang="0">
                  <a:pos x="1020" y="631"/>
                </a:cxn>
                <a:cxn ang="0">
                  <a:pos x="1051" y="530"/>
                </a:cxn>
                <a:cxn ang="0">
                  <a:pos x="1080" y="514"/>
                </a:cxn>
                <a:cxn ang="0">
                  <a:pos x="1116" y="491"/>
                </a:cxn>
                <a:cxn ang="0">
                  <a:pos x="1178" y="520"/>
                </a:cxn>
                <a:cxn ang="0">
                  <a:pos x="1214" y="544"/>
                </a:cxn>
                <a:cxn ang="0">
                  <a:pos x="1260" y="559"/>
                </a:cxn>
                <a:cxn ang="0">
                  <a:pos x="1313" y="568"/>
                </a:cxn>
                <a:cxn ang="0">
                  <a:pos x="1368" y="564"/>
                </a:cxn>
                <a:cxn ang="0">
                  <a:pos x="1418" y="619"/>
                </a:cxn>
                <a:cxn ang="0">
                  <a:pos x="1478" y="628"/>
                </a:cxn>
              </a:cxnLst>
              <a:rect l="0" t="0" r="r" b="b"/>
              <a:pathLst>
                <a:path w="1478" h="787">
                  <a:moveTo>
                    <a:pt x="254" y="0"/>
                  </a:moveTo>
                  <a:cubicBezTo>
                    <a:pt x="222" y="32"/>
                    <a:pt x="101" y="131"/>
                    <a:pt x="60" y="175"/>
                  </a:cubicBezTo>
                  <a:cubicBezTo>
                    <a:pt x="19" y="219"/>
                    <a:pt x="0" y="205"/>
                    <a:pt x="5" y="264"/>
                  </a:cubicBezTo>
                  <a:cubicBezTo>
                    <a:pt x="10" y="323"/>
                    <a:pt x="58" y="465"/>
                    <a:pt x="89" y="530"/>
                  </a:cubicBezTo>
                  <a:cubicBezTo>
                    <a:pt x="120" y="595"/>
                    <a:pt x="154" y="632"/>
                    <a:pt x="190" y="657"/>
                  </a:cubicBezTo>
                  <a:cubicBezTo>
                    <a:pt x="226" y="682"/>
                    <a:pt x="275" y="677"/>
                    <a:pt x="307" y="679"/>
                  </a:cubicBezTo>
                  <a:cubicBezTo>
                    <a:pt x="339" y="681"/>
                    <a:pt x="363" y="650"/>
                    <a:pt x="384" y="667"/>
                  </a:cubicBezTo>
                  <a:cubicBezTo>
                    <a:pt x="405" y="684"/>
                    <a:pt x="400" y="773"/>
                    <a:pt x="432" y="780"/>
                  </a:cubicBezTo>
                  <a:cubicBezTo>
                    <a:pt x="464" y="787"/>
                    <a:pt x="502" y="731"/>
                    <a:pt x="574" y="708"/>
                  </a:cubicBezTo>
                  <a:cubicBezTo>
                    <a:pt x="646" y="685"/>
                    <a:pt x="808" y="653"/>
                    <a:pt x="866" y="640"/>
                  </a:cubicBezTo>
                  <a:cubicBezTo>
                    <a:pt x="876" y="640"/>
                    <a:pt x="924" y="633"/>
                    <a:pt x="924" y="633"/>
                  </a:cubicBezTo>
                  <a:cubicBezTo>
                    <a:pt x="935" y="633"/>
                    <a:pt x="949" y="633"/>
                    <a:pt x="965" y="631"/>
                  </a:cubicBezTo>
                  <a:cubicBezTo>
                    <a:pt x="975" y="620"/>
                    <a:pt x="1008" y="641"/>
                    <a:pt x="1020" y="631"/>
                  </a:cubicBezTo>
                  <a:cubicBezTo>
                    <a:pt x="1028" y="624"/>
                    <a:pt x="1045" y="532"/>
                    <a:pt x="1051" y="530"/>
                  </a:cubicBezTo>
                  <a:cubicBezTo>
                    <a:pt x="1061" y="526"/>
                    <a:pt x="1073" y="522"/>
                    <a:pt x="1080" y="514"/>
                  </a:cubicBezTo>
                  <a:cubicBezTo>
                    <a:pt x="1090" y="503"/>
                    <a:pt x="1103" y="495"/>
                    <a:pt x="1116" y="491"/>
                  </a:cubicBezTo>
                  <a:cubicBezTo>
                    <a:pt x="1135" y="490"/>
                    <a:pt x="1164" y="518"/>
                    <a:pt x="1178" y="520"/>
                  </a:cubicBezTo>
                  <a:cubicBezTo>
                    <a:pt x="1194" y="529"/>
                    <a:pt x="1200" y="538"/>
                    <a:pt x="1214" y="544"/>
                  </a:cubicBezTo>
                  <a:cubicBezTo>
                    <a:pt x="1239" y="550"/>
                    <a:pt x="1234" y="556"/>
                    <a:pt x="1260" y="559"/>
                  </a:cubicBezTo>
                  <a:cubicBezTo>
                    <a:pt x="1276" y="563"/>
                    <a:pt x="1295" y="567"/>
                    <a:pt x="1313" y="568"/>
                  </a:cubicBezTo>
                  <a:cubicBezTo>
                    <a:pt x="1331" y="569"/>
                    <a:pt x="1351" y="556"/>
                    <a:pt x="1368" y="564"/>
                  </a:cubicBezTo>
                  <a:cubicBezTo>
                    <a:pt x="1385" y="572"/>
                    <a:pt x="1400" y="608"/>
                    <a:pt x="1418" y="619"/>
                  </a:cubicBezTo>
                  <a:cubicBezTo>
                    <a:pt x="1436" y="630"/>
                    <a:pt x="1466" y="626"/>
                    <a:pt x="1478" y="628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69" name="Freeform 297"/>
            <p:cNvSpPr>
              <a:spLocks/>
            </p:cNvSpPr>
            <p:nvPr/>
          </p:nvSpPr>
          <p:spPr bwMode="auto">
            <a:xfrm>
              <a:off x="2074" y="3588"/>
              <a:ext cx="509" cy="5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74"/>
                </a:cxn>
                <a:cxn ang="0">
                  <a:pos x="58" y="123"/>
                </a:cxn>
                <a:cxn ang="0">
                  <a:pos x="103" y="218"/>
                </a:cxn>
                <a:cxn ang="0">
                  <a:pos x="135" y="256"/>
                </a:cxn>
                <a:cxn ang="0">
                  <a:pos x="149" y="262"/>
                </a:cxn>
                <a:cxn ang="0">
                  <a:pos x="178" y="286"/>
                </a:cxn>
                <a:cxn ang="0">
                  <a:pos x="219" y="325"/>
                </a:cxn>
                <a:cxn ang="0">
                  <a:pos x="245" y="342"/>
                </a:cxn>
                <a:cxn ang="0">
                  <a:pos x="300" y="385"/>
                </a:cxn>
                <a:cxn ang="0">
                  <a:pos x="353" y="422"/>
                </a:cxn>
                <a:cxn ang="0">
                  <a:pos x="372" y="444"/>
                </a:cxn>
                <a:cxn ang="0">
                  <a:pos x="411" y="452"/>
                </a:cxn>
                <a:cxn ang="0">
                  <a:pos x="432" y="456"/>
                </a:cxn>
                <a:cxn ang="0">
                  <a:pos x="456" y="476"/>
                </a:cxn>
                <a:cxn ang="0">
                  <a:pos x="483" y="504"/>
                </a:cxn>
                <a:cxn ang="0">
                  <a:pos x="509" y="543"/>
                </a:cxn>
              </a:cxnLst>
              <a:rect l="0" t="0" r="r" b="b"/>
              <a:pathLst>
                <a:path w="509" h="543">
                  <a:moveTo>
                    <a:pt x="0" y="0"/>
                  </a:moveTo>
                  <a:cubicBezTo>
                    <a:pt x="5" y="29"/>
                    <a:pt x="20" y="51"/>
                    <a:pt x="39" y="74"/>
                  </a:cubicBezTo>
                  <a:cubicBezTo>
                    <a:pt x="44" y="91"/>
                    <a:pt x="47" y="107"/>
                    <a:pt x="58" y="123"/>
                  </a:cubicBezTo>
                  <a:cubicBezTo>
                    <a:pt x="64" y="151"/>
                    <a:pt x="88" y="192"/>
                    <a:pt x="103" y="218"/>
                  </a:cubicBezTo>
                  <a:cubicBezTo>
                    <a:pt x="112" y="233"/>
                    <a:pt x="117" y="251"/>
                    <a:pt x="135" y="256"/>
                  </a:cubicBezTo>
                  <a:cubicBezTo>
                    <a:pt x="136" y="257"/>
                    <a:pt x="148" y="262"/>
                    <a:pt x="149" y="262"/>
                  </a:cubicBezTo>
                  <a:cubicBezTo>
                    <a:pt x="159" y="269"/>
                    <a:pt x="166" y="283"/>
                    <a:pt x="178" y="286"/>
                  </a:cubicBezTo>
                  <a:cubicBezTo>
                    <a:pt x="190" y="301"/>
                    <a:pt x="204" y="316"/>
                    <a:pt x="219" y="325"/>
                  </a:cubicBezTo>
                  <a:cubicBezTo>
                    <a:pt x="227" y="331"/>
                    <a:pt x="245" y="342"/>
                    <a:pt x="245" y="342"/>
                  </a:cubicBezTo>
                  <a:cubicBezTo>
                    <a:pt x="256" y="357"/>
                    <a:pt x="283" y="378"/>
                    <a:pt x="300" y="385"/>
                  </a:cubicBezTo>
                  <a:cubicBezTo>
                    <a:pt x="309" y="394"/>
                    <a:pt x="341" y="418"/>
                    <a:pt x="353" y="422"/>
                  </a:cubicBezTo>
                  <a:cubicBezTo>
                    <a:pt x="365" y="431"/>
                    <a:pt x="360" y="434"/>
                    <a:pt x="372" y="444"/>
                  </a:cubicBezTo>
                  <a:cubicBezTo>
                    <a:pt x="382" y="449"/>
                    <a:pt x="401" y="450"/>
                    <a:pt x="411" y="452"/>
                  </a:cubicBezTo>
                  <a:cubicBezTo>
                    <a:pt x="421" y="454"/>
                    <a:pt x="425" y="452"/>
                    <a:pt x="432" y="456"/>
                  </a:cubicBezTo>
                  <a:cubicBezTo>
                    <a:pt x="439" y="460"/>
                    <a:pt x="447" y="468"/>
                    <a:pt x="456" y="476"/>
                  </a:cubicBezTo>
                  <a:cubicBezTo>
                    <a:pt x="469" y="484"/>
                    <a:pt x="473" y="494"/>
                    <a:pt x="483" y="504"/>
                  </a:cubicBezTo>
                  <a:cubicBezTo>
                    <a:pt x="487" y="513"/>
                    <a:pt x="496" y="543"/>
                    <a:pt x="509" y="543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0" name="Oval 298"/>
            <p:cNvSpPr>
              <a:spLocks noChangeArrowheads="1"/>
            </p:cNvSpPr>
            <p:nvPr/>
          </p:nvSpPr>
          <p:spPr bwMode="auto">
            <a:xfrm>
              <a:off x="2584" y="34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1" name="Oval 299"/>
            <p:cNvSpPr>
              <a:spLocks noChangeArrowheads="1"/>
            </p:cNvSpPr>
            <p:nvPr/>
          </p:nvSpPr>
          <p:spPr bwMode="auto">
            <a:xfrm>
              <a:off x="2681" y="354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71" name="AutoShape 300"/>
            <p:cNvCxnSpPr>
              <a:cxnSpLocks noChangeShapeType="1"/>
              <a:stCxn id="540970" idx="0"/>
              <a:endCxn id="540968" idx="11"/>
            </p:cNvCxnSpPr>
            <p:nvPr/>
          </p:nvCxnSpPr>
          <p:spPr bwMode="auto">
            <a:xfrm flipV="1">
              <a:off x="2612" y="3452"/>
              <a:ext cx="0" cy="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72" name="AutoShape 301"/>
            <p:cNvCxnSpPr>
              <a:cxnSpLocks noChangeShapeType="1"/>
              <a:stCxn id="540971" idx="1"/>
              <a:endCxn id="540968" idx="12"/>
            </p:cNvCxnSpPr>
            <p:nvPr/>
          </p:nvCxnSpPr>
          <p:spPr bwMode="auto">
            <a:xfrm flipH="1" flipV="1">
              <a:off x="2672" y="3447"/>
              <a:ext cx="17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4" name="Oval 302"/>
            <p:cNvSpPr>
              <a:spLocks noChangeArrowheads="1"/>
            </p:cNvSpPr>
            <p:nvPr/>
          </p:nvSpPr>
          <p:spPr bwMode="auto">
            <a:xfrm>
              <a:off x="2720" y="336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74" name="AutoShape 303"/>
            <p:cNvCxnSpPr>
              <a:cxnSpLocks noChangeShapeType="1"/>
              <a:stCxn id="540974" idx="1"/>
              <a:endCxn id="540968" idx="13"/>
            </p:cNvCxnSpPr>
            <p:nvPr/>
          </p:nvCxnSpPr>
          <p:spPr bwMode="auto">
            <a:xfrm flipH="1" flipV="1">
              <a:off x="2703" y="3346"/>
              <a:ext cx="25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6" name="Oval 304"/>
            <p:cNvSpPr>
              <a:spLocks noChangeArrowheads="1"/>
            </p:cNvSpPr>
            <p:nvPr/>
          </p:nvSpPr>
          <p:spPr bwMode="auto">
            <a:xfrm flipH="1">
              <a:off x="2464" y="339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76" name="AutoShape 305"/>
            <p:cNvCxnSpPr>
              <a:cxnSpLocks noChangeShapeType="1"/>
              <a:stCxn id="540976" idx="2"/>
              <a:endCxn id="540968" idx="10"/>
            </p:cNvCxnSpPr>
            <p:nvPr/>
          </p:nvCxnSpPr>
          <p:spPr bwMode="auto">
            <a:xfrm>
              <a:off x="2518" y="3419"/>
              <a:ext cx="53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8" name="Oval 306"/>
            <p:cNvSpPr>
              <a:spLocks noChangeArrowheads="1"/>
            </p:cNvSpPr>
            <p:nvPr/>
          </p:nvSpPr>
          <p:spPr bwMode="auto">
            <a:xfrm>
              <a:off x="2826" y="34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78" name="AutoShape 307"/>
            <p:cNvCxnSpPr>
              <a:cxnSpLocks noChangeShapeType="1"/>
              <a:stCxn id="540978" idx="0"/>
              <a:endCxn id="540968" idx="16"/>
            </p:cNvCxnSpPr>
            <p:nvPr/>
          </p:nvCxnSpPr>
          <p:spPr bwMode="auto">
            <a:xfrm flipH="1" flipV="1">
              <a:off x="2830" y="3336"/>
              <a:ext cx="23" cy="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0" name="Oval 308"/>
            <p:cNvSpPr>
              <a:spLocks noChangeArrowheads="1"/>
            </p:cNvSpPr>
            <p:nvPr/>
          </p:nvSpPr>
          <p:spPr bwMode="auto">
            <a:xfrm>
              <a:off x="2913" y="32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0" name="AutoShape 309"/>
            <p:cNvCxnSpPr>
              <a:cxnSpLocks noChangeShapeType="1"/>
              <a:stCxn id="540980" idx="4"/>
              <a:endCxn id="540968" idx="18"/>
            </p:cNvCxnSpPr>
            <p:nvPr/>
          </p:nvCxnSpPr>
          <p:spPr bwMode="auto">
            <a:xfrm flipH="1">
              <a:off x="2912" y="3306"/>
              <a:ext cx="28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2" name="Oval 310"/>
            <p:cNvSpPr>
              <a:spLocks noChangeArrowheads="1"/>
            </p:cNvSpPr>
            <p:nvPr/>
          </p:nvSpPr>
          <p:spPr bwMode="auto">
            <a:xfrm>
              <a:off x="3019" y="33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2" name="AutoShape 311"/>
            <p:cNvCxnSpPr>
              <a:cxnSpLocks noChangeShapeType="1"/>
              <a:stCxn id="540982" idx="3"/>
              <a:endCxn id="540968" idx="20"/>
            </p:cNvCxnSpPr>
            <p:nvPr/>
          </p:nvCxnSpPr>
          <p:spPr bwMode="auto">
            <a:xfrm flipH="1">
              <a:off x="3020" y="3360"/>
              <a:ext cx="7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4" name="Oval 312"/>
            <p:cNvSpPr>
              <a:spLocks noChangeArrowheads="1"/>
            </p:cNvSpPr>
            <p:nvPr/>
          </p:nvSpPr>
          <p:spPr bwMode="auto">
            <a:xfrm>
              <a:off x="3113" y="3356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4" name="AutoShape 313"/>
            <p:cNvCxnSpPr>
              <a:cxnSpLocks noChangeShapeType="1"/>
              <a:stCxn id="540984" idx="3"/>
              <a:endCxn id="540968" idx="21"/>
            </p:cNvCxnSpPr>
            <p:nvPr/>
          </p:nvCxnSpPr>
          <p:spPr bwMode="auto">
            <a:xfrm flipH="1">
              <a:off x="3070" y="3404"/>
              <a:ext cx="51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6" name="Oval 314"/>
            <p:cNvSpPr>
              <a:spLocks noChangeArrowheads="1"/>
            </p:cNvSpPr>
            <p:nvPr/>
          </p:nvSpPr>
          <p:spPr bwMode="auto">
            <a:xfrm>
              <a:off x="3207" y="34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6" name="AutoShape 315"/>
            <p:cNvCxnSpPr>
              <a:cxnSpLocks noChangeShapeType="1"/>
              <a:stCxn id="540986" idx="2"/>
              <a:endCxn id="540968" idx="22"/>
            </p:cNvCxnSpPr>
            <p:nvPr/>
          </p:nvCxnSpPr>
          <p:spPr bwMode="auto">
            <a:xfrm flipH="1">
              <a:off x="3130" y="3437"/>
              <a:ext cx="77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8" name="Oval 316"/>
            <p:cNvSpPr>
              <a:spLocks noChangeArrowheads="1"/>
            </p:cNvSpPr>
            <p:nvPr/>
          </p:nvSpPr>
          <p:spPr bwMode="auto">
            <a:xfrm>
              <a:off x="2925" y="347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8" name="AutoShape 317"/>
            <p:cNvCxnSpPr>
              <a:cxnSpLocks noChangeShapeType="1"/>
              <a:stCxn id="540988" idx="0"/>
              <a:endCxn id="540968" idx="19"/>
            </p:cNvCxnSpPr>
            <p:nvPr/>
          </p:nvCxnSpPr>
          <p:spPr bwMode="auto">
            <a:xfrm flipV="1">
              <a:off x="2952" y="3384"/>
              <a:ext cx="13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9" name="AutoShape 318"/>
            <p:cNvCxnSpPr>
              <a:cxnSpLocks noChangeShapeType="1"/>
            </p:cNvCxnSpPr>
            <p:nvPr/>
          </p:nvCxnSpPr>
          <p:spPr bwMode="auto">
            <a:xfrm flipH="1">
              <a:off x="2411" y="3932"/>
              <a:ext cx="19" cy="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1" name="Oval 319"/>
            <p:cNvSpPr>
              <a:spLocks noChangeArrowheads="1"/>
            </p:cNvSpPr>
            <p:nvPr/>
          </p:nvSpPr>
          <p:spPr bwMode="auto">
            <a:xfrm>
              <a:off x="2631" y="405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91" name="AutoShape 320"/>
            <p:cNvCxnSpPr>
              <a:cxnSpLocks noChangeShapeType="1"/>
              <a:stCxn id="540991" idx="3"/>
              <a:endCxn id="540969" idx="16"/>
            </p:cNvCxnSpPr>
            <p:nvPr/>
          </p:nvCxnSpPr>
          <p:spPr bwMode="auto">
            <a:xfrm flipH="1">
              <a:off x="2583" y="4106"/>
              <a:ext cx="56" cy="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3" name="Oval 321"/>
            <p:cNvSpPr>
              <a:spLocks noChangeArrowheads="1"/>
            </p:cNvSpPr>
            <p:nvPr/>
          </p:nvSpPr>
          <p:spPr bwMode="auto">
            <a:xfrm flipH="1">
              <a:off x="2545" y="3984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93" name="AutoShape 322"/>
            <p:cNvCxnSpPr>
              <a:cxnSpLocks noChangeShapeType="1"/>
              <a:stCxn id="540993" idx="4"/>
              <a:endCxn id="540969" idx="15"/>
            </p:cNvCxnSpPr>
            <p:nvPr/>
          </p:nvCxnSpPr>
          <p:spPr bwMode="auto">
            <a:xfrm flipH="1">
              <a:off x="2557" y="4039"/>
              <a:ext cx="15" cy="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5" name="Oval 323"/>
            <p:cNvSpPr>
              <a:spLocks noChangeArrowheads="1"/>
            </p:cNvSpPr>
            <p:nvPr/>
          </p:nvSpPr>
          <p:spPr bwMode="auto">
            <a:xfrm>
              <a:off x="2409" y="387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95" name="AutoShape 324"/>
            <p:cNvCxnSpPr>
              <a:cxnSpLocks noChangeShapeType="1"/>
              <a:stCxn id="540995" idx="5"/>
            </p:cNvCxnSpPr>
            <p:nvPr/>
          </p:nvCxnSpPr>
          <p:spPr bwMode="auto">
            <a:xfrm flipH="1">
              <a:off x="2448" y="3921"/>
              <a:ext cx="7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7" name="Oval 325"/>
            <p:cNvSpPr>
              <a:spLocks noChangeArrowheads="1"/>
            </p:cNvSpPr>
            <p:nvPr/>
          </p:nvSpPr>
          <p:spPr bwMode="auto">
            <a:xfrm>
              <a:off x="2170" y="36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98" name="Oval 326"/>
            <p:cNvSpPr>
              <a:spLocks noChangeArrowheads="1"/>
            </p:cNvSpPr>
            <p:nvPr/>
          </p:nvSpPr>
          <p:spPr bwMode="auto">
            <a:xfrm>
              <a:off x="2241" y="372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98" name="AutoShape 327"/>
            <p:cNvCxnSpPr>
              <a:cxnSpLocks noChangeShapeType="1"/>
              <a:stCxn id="540997" idx="3"/>
              <a:endCxn id="540969" idx="2"/>
            </p:cNvCxnSpPr>
            <p:nvPr/>
          </p:nvCxnSpPr>
          <p:spPr bwMode="auto">
            <a:xfrm flipH="1">
              <a:off x="2127" y="3704"/>
              <a:ext cx="51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99" name="AutoShape 328"/>
            <p:cNvCxnSpPr>
              <a:cxnSpLocks noChangeShapeType="1"/>
              <a:stCxn id="540998" idx="3"/>
              <a:endCxn id="540969" idx="3"/>
            </p:cNvCxnSpPr>
            <p:nvPr/>
          </p:nvCxnSpPr>
          <p:spPr bwMode="auto">
            <a:xfrm flipH="1">
              <a:off x="2172" y="3777"/>
              <a:ext cx="77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1001" name="Oval 329"/>
            <p:cNvSpPr>
              <a:spLocks noChangeArrowheads="1"/>
            </p:cNvSpPr>
            <p:nvPr/>
          </p:nvSpPr>
          <p:spPr bwMode="auto">
            <a:xfrm>
              <a:off x="2319" y="381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401" name="AutoShape 330"/>
            <p:cNvCxnSpPr>
              <a:cxnSpLocks noChangeShapeType="1"/>
              <a:stCxn id="541001" idx="3"/>
              <a:endCxn id="540969" idx="7"/>
            </p:cNvCxnSpPr>
            <p:nvPr/>
          </p:nvCxnSpPr>
          <p:spPr bwMode="auto">
            <a:xfrm flipH="1">
              <a:off x="2293" y="3866"/>
              <a:ext cx="34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pic>
          <p:nvPicPr>
            <p:cNvPr id="541003" name="Picture 331" descr="GE Wind Energy : Misc. 1.5 MW Turbine Images"/>
            <p:cNvPicPr>
              <a:picLocks noChangeAspect="1" noChangeArrowheads="1"/>
            </p:cNvPicPr>
            <p:nvPr/>
          </p:nvPicPr>
          <p:blipFill>
            <a:blip r:embed="rId6" cstate="print"/>
            <a:srcRect l="2859" r="3964"/>
            <a:stretch>
              <a:fillRect/>
            </a:stretch>
          </p:blipFill>
          <p:spPr bwMode="auto">
            <a:xfrm>
              <a:off x="219" y="3318"/>
              <a:ext cx="1068" cy="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1004" name="Line 332"/>
            <p:cNvSpPr>
              <a:spLocks noChangeShapeType="1"/>
            </p:cNvSpPr>
            <p:nvPr/>
          </p:nvSpPr>
          <p:spPr bwMode="auto">
            <a:xfrm>
              <a:off x="780" y="2736"/>
              <a:ext cx="516" cy="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1005" name="Line 333"/>
            <p:cNvSpPr>
              <a:spLocks noChangeShapeType="1"/>
            </p:cNvSpPr>
            <p:nvPr/>
          </p:nvSpPr>
          <p:spPr bwMode="auto">
            <a:xfrm rot="3267458">
              <a:off x="426" y="2597"/>
              <a:ext cx="167" cy="7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grpSp>
        <p:nvGrpSpPr>
          <p:cNvPr id="541016" name="Group 334"/>
          <p:cNvGrpSpPr>
            <a:grpSpLocks/>
          </p:cNvGrpSpPr>
          <p:nvPr/>
        </p:nvGrpSpPr>
        <p:grpSpPr bwMode="auto">
          <a:xfrm>
            <a:off x="3008313" y="1674813"/>
            <a:ext cx="3262312" cy="2459037"/>
            <a:chOff x="1677" y="1414"/>
            <a:chExt cx="2055" cy="1549"/>
          </a:xfrm>
        </p:grpSpPr>
        <p:grpSp>
          <p:nvGrpSpPr>
            <p:cNvPr id="541019" name="Group 335"/>
            <p:cNvGrpSpPr>
              <a:grpSpLocks/>
            </p:cNvGrpSpPr>
            <p:nvPr/>
          </p:nvGrpSpPr>
          <p:grpSpPr bwMode="auto">
            <a:xfrm>
              <a:off x="1677" y="1473"/>
              <a:ext cx="2017" cy="1490"/>
              <a:chOff x="1677" y="1473"/>
              <a:chExt cx="2017" cy="1490"/>
            </a:xfrm>
          </p:grpSpPr>
          <p:grpSp>
            <p:nvGrpSpPr>
              <p:cNvPr id="541022" name="Group 336"/>
              <p:cNvGrpSpPr>
                <a:grpSpLocks/>
              </p:cNvGrpSpPr>
              <p:nvPr/>
            </p:nvGrpSpPr>
            <p:grpSpPr bwMode="auto">
              <a:xfrm>
                <a:off x="1677" y="1473"/>
                <a:ext cx="1815" cy="1490"/>
                <a:chOff x="1677" y="1470"/>
                <a:chExt cx="1815" cy="1490"/>
              </a:xfrm>
            </p:grpSpPr>
            <p:sp>
              <p:nvSpPr>
                <p:cNvPr id="541009" name="Arc 337"/>
                <p:cNvSpPr>
                  <a:spLocks noChangeAspect="1"/>
                </p:cNvSpPr>
                <p:nvPr/>
              </p:nvSpPr>
              <p:spPr bwMode="auto">
                <a:xfrm rot="15532558" flipH="1">
                  <a:off x="3111" y="1405"/>
                  <a:ext cx="222" cy="377"/>
                </a:xfrm>
                <a:custGeom>
                  <a:avLst/>
                  <a:gdLst>
                    <a:gd name="G0" fmla="+- 2387 0 0"/>
                    <a:gd name="G1" fmla="+- 161 0 0"/>
                    <a:gd name="G2" fmla="+- 21600 0 0"/>
                    <a:gd name="T0" fmla="*/ 23986 w 23987"/>
                    <a:gd name="T1" fmla="*/ 0 h 21761"/>
                    <a:gd name="T2" fmla="*/ 0 w 23987"/>
                    <a:gd name="T3" fmla="*/ 21629 h 21761"/>
                    <a:gd name="T4" fmla="*/ 2387 w 23987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987" h="21761" fill="none" extrusionOk="0">
                      <a:moveTo>
                        <a:pt x="23986" y="-1"/>
                      </a:moveTo>
                      <a:cubicBezTo>
                        <a:pt x="23986" y="53"/>
                        <a:pt x="23987" y="107"/>
                        <a:pt x="23987" y="161"/>
                      </a:cubicBezTo>
                      <a:cubicBezTo>
                        <a:pt x="23987" y="12090"/>
                        <a:pt x="14316" y="21761"/>
                        <a:pt x="2387" y="21761"/>
                      </a:cubicBezTo>
                      <a:cubicBezTo>
                        <a:pt x="1589" y="21761"/>
                        <a:pt x="792" y="21716"/>
                        <a:pt x="0" y="21628"/>
                      </a:cubicBezTo>
                    </a:path>
                    <a:path w="23987" h="21761" stroke="0" extrusionOk="0">
                      <a:moveTo>
                        <a:pt x="23986" y="-1"/>
                      </a:moveTo>
                      <a:cubicBezTo>
                        <a:pt x="23986" y="53"/>
                        <a:pt x="23987" y="107"/>
                        <a:pt x="23987" y="161"/>
                      </a:cubicBezTo>
                      <a:cubicBezTo>
                        <a:pt x="23987" y="12090"/>
                        <a:pt x="14316" y="21761"/>
                        <a:pt x="2387" y="21761"/>
                      </a:cubicBezTo>
                      <a:cubicBezTo>
                        <a:pt x="1589" y="21761"/>
                        <a:pt x="792" y="21716"/>
                        <a:pt x="0" y="21628"/>
                      </a:cubicBezTo>
                      <a:lnTo>
                        <a:pt x="2387" y="161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grpSp>
              <p:nvGrpSpPr>
                <p:cNvPr id="541025" name="Group 338"/>
                <p:cNvGrpSpPr>
                  <a:grpSpLocks/>
                </p:cNvGrpSpPr>
                <p:nvPr/>
              </p:nvGrpSpPr>
              <p:grpSpPr bwMode="auto">
                <a:xfrm>
                  <a:off x="1677" y="2569"/>
                  <a:ext cx="541" cy="391"/>
                  <a:chOff x="2276" y="1536"/>
                  <a:chExt cx="922" cy="732"/>
                </a:xfrm>
              </p:grpSpPr>
              <p:grpSp>
                <p:nvGrpSpPr>
                  <p:cNvPr id="541028" name="Group 3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79" y="1536"/>
                    <a:ext cx="726" cy="683"/>
                    <a:chOff x="2324" y="1334"/>
                    <a:chExt cx="584" cy="550"/>
                  </a:xfrm>
                </p:grpSpPr>
                <p:grpSp>
                  <p:nvGrpSpPr>
                    <p:cNvPr id="541031" name="Group 3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0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1034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014" name="Line 3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4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15" name="Line 3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98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5" name="Group 34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1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1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8" name="Group 3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0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2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41" name="Group 3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24" name="Line 3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4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44" name="Group 3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6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27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47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9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30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0" name="Group 3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32" name="Line 3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33" name="Line 3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1053" name="Group 362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826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1056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036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37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2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7" name="Group 3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39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9" y="1830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0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9" y="1782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60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42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9" y="1830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3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9" y="1782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63" name="Group 3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45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1"/>
                          <a:ext cx="7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6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4"/>
                          <a:ext cx="7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66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48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9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69" name="Group 3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51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52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72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54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55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1075" name="Group 38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 flipH="1">
                      <a:off x="2590" y="1090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1078" name="Group 3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058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6"/>
                          <a:ext cx="0" cy="59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59" name="Line 3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6"/>
                          <a:ext cx="0" cy="59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84" name="Group 3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61" name="Line 3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28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62" name="Line 3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68" name="Group 3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64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1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65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64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69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67" name="Line 3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28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68" name="Line 3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70" name="Group 3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70" name="Line 3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71" name="Line 3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71" name="Group 4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73" name="Line 4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28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74" name="Line 4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72" name="Group 40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76" name="Line 4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77" name="Line 4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73" name="Group 4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2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079" name="Rectangle 4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2"/>
                        <a:ext cx="119" cy="226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0" name="Rectangle 4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0" y="1648"/>
                        <a:ext cx="56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1" name="Line 4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0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2" name="Rectangle 4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2" y="1648"/>
                        <a:ext cx="55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3" name="Line 4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1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74" name="Group 4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6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085" name="Rectangle 4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2"/>
                        <a:ext cx="119" cy="226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6" name="Rectangle 4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0" y="1648"/>
                        <a:ext cx="56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7" name="Line 4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0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8" name="Rectangle 4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2" y="1648"/>
                        <a:ext cx="55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9" name="Line 4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1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75" name="Group 4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4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091" name="Oval 4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2" name="Oval 4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3" name="Oval 4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76" name="Group 4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60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095" name="Oval 4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6" name="Oval 4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7" name="Oval 4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77" name="Group 4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12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099" name="Oval 4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0" name="Oval 4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1" name="Oval 4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78" name="Group 4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88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103" name="Oval 4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4" name="Oval 4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5" name="Oval 4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1106" name="Arc 43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436" y="1449"/>
                      <a:ext cx="107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07" name="Arc 435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2695" y="1452"/>
                      <a:ext cx="107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aphicFrame>
                <p:nvGraphicFramePr>
                  <p:cNvPr id="3075" name="Object 436"/>
                  <p:cNvGraphicFramePr>
                    <a:graphicFrameLocks noChangeAspect="1"/>
                  </p:cNvGraphicFramePr>
                  <p:nvPr/>
                </p:nvGraphicFramePr>
                <p:xfrm>
                  <a:off x="2276" y="1730"/>
                  <a:ext cx="922" cy="538"/>
                </p:xfrm>
                <a:graphic>
                  <a:graphicData uri="http://schemas.openxmlformats.org/presentationml/2006/ole">
                    <p:oleObj spid="_x0000_s260099" name="Clip" r:id="rId7" imgW="7421563" imgH="4327525" progId="">
                      <p:embed/>
                    </p:oleObj>
                  </a:graphicData>
                </a:graphic>
              </p:graphicFrame>
            </p:grpSp>
            <p:sp>
              <p:nvSpPr>
                <p:cNvPr id="541109" name="Freeform 437"/>
                <p:cNvSpPr>
                  <a:spLocks/>
                </p:cNvSpPr>
                <p:nvPr/>
              </p:nvSpPr>
              <p:spPr bwMode="auto">
                <a:xfrm>
                  <a:off x="2947" y="1740"/>
                  <a:ext cx="545" cy="8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1" y="36"/>
                    </a:cxn>
                    <a:cxn ang="0">
                      <a:pos x="84" y="53"/>
                    </a:cxn>
                    <a:cxn ang="0">
                      <a:pos x="207" y="79"/>
                    </a:cxn>
                    <a:cxn ang="0">
                      <a:pos x="324" y="82"/>
                    </a:cxn>
                    <a:cxn ang="0">
                      <a:pos x="454" y="62"/>
                    </a:cxn>
                    <a:cxn ang="0">
                      <a:pos x="545" y="0"/>
                    </a:cxn>
                  </a:cxnLst>
                  <a:rect l="0" t="0" r="r" b="b"/>
                  <a:pathLst>
                    <a:path w="545" h="85">
                      <a:moveTo>
                        <a:pt x="0" y="12"/>
                      </a:moveTo>
                      <a:cubicBezTo>
                        <a:pt x="8" y="20"/>
                        <a:pt x="17" y="29"/>
                        <a:pt x="31" y="36"/>
                      </a:cubicBezTo>
                      <a:cubicBezTo>
                        <a:pt x="45" y="43"/>
                        <a:pt x="55" y="46"/>
                        <a:pt x="84" y="53"/>
                      </a:cubicBezTo>
                      <a:cubicBezTo>
                        <a:pt x="113" y="60"/>
                        <a:pt x="167" y="74"/>
                        <a:pt x="207" y="79"/>
                      </a:cubicBezTo>
                      <a:cubicBezTo>
                        <a:pt x="247" y="84"/>
                        <a:pt x="283" y="85"/>
                        <a:pt x="324" y="82"/>
                      </a:cubicBezTo>
                      <a:cubicBezTo>
                        <a:pt x="365" y="79"/>
                        <a:pt x="417" y="76"/>
                        <a:pt x="454" y="62"/>
                      </a:cubicBezTo>
                      <a:cubicBezTo>
                        <a:pt x="491" y="48"/>
                        <a:pt x="528" y="12"/>
                        <a:pt x="545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0" name="Freeform 438"/>
                <p:cNvSpPr>
                  <a:spLocks/>
                </p:cNvSpPr>
                <p:nvPr/>
              </p:nvSpPr>
              <p:spPr bwMode="auto">
                <a:xfrm>
                  <a:off x="2748" y="1762"/>
                  <a:ext cx="545" cy="8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1" y="36"/>
                    </a:cxn>
                    <a:cxn ang="0">
                      <a:pos x="84" y="53"/>
                    </a:cxn>
                    <a:cxn ang="0">
                      <a:pos x="207" y="79"/>
                    </a:cxn>
                    <a:cxn ang="0">
                      <a:pos x="324" y="82"/>
                    </a:cxn>
                    <a:cxn ang="0">
                      <a:pos x="454" y="62"/>
                    </a:cxn>
                    <a:cxn ang="0">
                      <a:pos x="545" y="0"/>
                    </a:cxn>
                  </a:cxnLst>
                  <a:rect l="0" t="0" r="r" b="b"/>
                  <a:pathLst>
                    <a:path w="545" h="85">
                      <a:moveTo>
                        <a:pt x="0" y="12"/>
                      </a:moveTo>
                      <a:cubicBezTo>
                        <a:pt x="8" y="20"/>
                        <a:pt x="17" y="29"/>
                        <a:pt x="31" y="36"/>
                      </a:cubicBezTo>
                      <a:cubicBezTo>
                        <a:pt x="45" y="43"/>
                        <a:pt x="55" y="46"/>
                        <a:pt x="84" y="53"/>
                      </a:cubicBezTo>
                      <a:cubicBezTo>
                        <a:pt x="113" y="60"/>
                        <a:pt x="167" y="74"/>
                        <a:pt x="207" y="79"/>
                      </a:cubicBezTo>
                      <a:cubicBezTo>
                        <a:pt x="247" y="84"/>
                        <a:pt x="283" y="85"/>
                        <a:pt x="324" y="82"/>
                      </a:cubicBezTo>
                      <a:cubicBezTo>
                        <a:pt x="365" y="79"/>
                        <a:pt x="417" y="76"/>
                        <a:pt x="454" y="62"/>
                      </a:cubicBezTo>
                      <a:cubicBezTo>
                        <a:pt x="491" y="48"/>
                        <a:pt x="528" y="12"/>
                        <a:pt x="545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1" name="Freeform 439"/>
                <p:cNvSpPr>
                  <a:spLocks/>
                </p:cNvSpPr>
                <p:nvPr/>
              </p:nvSpPr>
              <p:spPr bwMode="auto">
                <a:xfrm>
                  <a:off x="2566" y="1741"/>
                  <a:ext cx="545" cy="8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1" y="36"/>
                    </a:cxn>
                    <a:cxn ang="0">
                      <a:pos x="84" y="53"/>
                    </a:cxn>
                    <a:cxn ang="0">
                      <a:pos x="207" y="79"/>
                    </a:cxn>
                    <a:cxn ang="0">
                      <a:pos x="324" y="82"/>
                    </a:cxn>
                    <a:cxn ang="0">
                      <a:pos x="454" y="62"/>
                    </a:cxn>
                    <a:cxn ang="0">
                      <a:pos x="545" y="0"/>
                    </a:cxn>
                  </a:cxnLst>
                  <a:rect l="0" t="0" r="r" b="b"/>
                  <a:pathLst>
                    <a:path w="545" h="85">
                      <a:moveTo>
                        <a:pt x="0" y="12"/>
                      </a:moveTo>
                      <a:cubicBezTo>
                        <a:pt x="8" y="20"/>
                        <a:pt x="17" y="29"/>
                        <a:pt x="31" y="36"/>
                      </a:cubicBezTo>
                      <a:cubicBezTo>
                        <a:pt x="45" y="43"/>
                        <a:pt x="55" y="46"/>
                        <a:pt x="84" y="53"/>
                      </a:cubicBezTo>
                      <a:cubicBezTo>
                        <a:pt x="113" y="60"/>
                        <a:pt x="167" y="74"/>
                        <a:pt x="207" y="79"/>
                      </a:cubicBezTo>
                      <a:cubicBezTo>
                        <a:pt x="247" y="84"/>
                        <a:pt x="283" y="85"/>
                        <a:pt x="324" y="82"/>
                      </a:cubicBezTo>
                      <a:cubicBezTo>
                        <a:pt x="365" y="79"/>
                        <a:pt x="417" y="76"/>
                        <a:pt x="454" y="62"/>
                      </a:cubicBezTo>
                      <a:cubicBezTo>
                        <a:pt x="491" y="48"/>
                        <a:pt x="528" y="12"/>
                        <a:pt x="545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pic>
              <p:nvPicPr>
                <p:cNvPr id="3200" name="Picture 44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2535" y="1576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1113" name="Arc 441"/>
                <p:cNvSpPr>
                  <a:spLocks/>
                </p:cNvSpPr>
                <p:nvPr/>
              </p:nvSpPr>
              <p:spPr bwMode="auto">
                <a:xfrm flipV="1">
                  <a:off x="2338" y="1754"/>
                  <a:ext cx="609" cy="4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4" name="Arc 442"/>
                <p:cNvSpPr>
                  <a:spLocks/>
                </p:cNvSpPr>
                <p:nvPr/>
              </p:nvSpPr>
              <p:spPr bwMode="auto">
                <a:xfrm flipV="1">
                  <a:off x="2141" y="1780"/>
                  <a:ext cx="609" cy="4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5" name="Arc 443"/>
                <p:cNvSpPr>
                  <a:spLocks/>
                </p:cNvSpPr>
                <p:nvPr/>
              </p:nvSpPr>
              <p:spPr bwMode="auto">
                <a:xfrm flipV="1">
                  <a:off x="1951" y="1744"/>
                  <a:ext cx="609" cy="4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pic>
              <p:nvPicPr>
                <p:cNvPr id="3204" name="Picture 44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1923" y="2060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1117" name="Arc 445"/>
                <p:cNvSpPr>
                  <a:spLocks/>
                </p:cNvSpPr>
                <p:nvPr/>
              </p:nvSpPr>
              <p:spPr bwMode="auto">
                <a:xfrm flipV="1">
                  <a:off x="1781" y="2220"/>
                  <a:ext cx="177" cy="3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8" name="Arc 446"/>
                <p:cNvSpPr>
                  <a:spLocks/>
                </p:cNvSpPr>
                <p:nvPr/>
              </p:nvSpPr>
              <p:spPr bwMode="auto">
                <a:xfrm flipV="1">
                  <a:off x="1954" y="2268"/>
                  <a:ext cx="182" cy="29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9" name="Arc 447"/>
                <p:cNvSpPr>
                  <a:spLocks/>
                </p:cNvSpPr>
                <p:nvPr/>
              </p:nvSpPr>
              <p:spPr bwMode="auto">
                <a:xfrm flipV="1">
                  <a:off x="2141" y="2242"/>
                  <a:ext cx="189" cy="32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1579" name="Group 448"/>
              <p:cNvGrpSpPr>
                <a:grpSpLocks/>
              </p:cNvGrpSpPr>
              <p:nvPr/>
            </p:nvGrpSpPr>
            <p:grpSpPr bwMode="auto">
              <a:xfrm>
                <a:off x="2965" y="1706"/>
                <a:ext cx="729" cy="526"/>
                <a:chOff x="2276" y="1536"/>
                <a:chExt cx="922" cy="732"/>
              </a:xfrm>
            </p:grpSpPr>
            <p:grpSp>
              <p:nvGrpSpPr>
                <p:cNvPr id="1580" name="Group 449"/>
                <p:cNvGrpSpPr>
                  <a:grpSpLocks noChangeAspect="1"/>
                </p:cNvGrpSpPr>
                <p:nvPr/>
              </p:nvGrpSpPr>
              <p:grpSpPr bwMode="auto">
                <a:xfrm>
                  <a:off x="2379" y="1536"/>
                  <a:ext cx="726" cy="683"/>
                  <a:chOff x="2324" y="1334"/>
                  <a:chExt cx="584" cy="550"/>
                </a:xfrm>
              </p:grpSpPr>
              <p:grpSp>
                <p:nvGrpSpPr>
                  <p:cNvPr id="1581" name="Group 4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0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1582" name="Group 4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1124" name="Line 4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25" name="Line 4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83" name="Group 4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27" name="Line 4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28" name="Line 4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84" name="Group 4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0" name="Line 4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31" name="Line 4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85" name="Group 4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3" name="Line 4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34" name="Line 4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86" name="Group 4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6" name="Line 4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37" name="Line 4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87" name="Group 4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9" name="Line 4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40" name="Line 4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88" name="Group 4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42" name="Line 4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43" name="Line 4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589" name="Group 47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826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1592" name="Group 4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1146" name="Line 4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59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47" name="Line 4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13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93" name="Group 47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49" name="Line 4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0" name="Line 4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94" name="Group 4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52" name="Line 4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3" name="Line 4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95" name="Group 4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55" name="Line 4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6" name="Line 4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96" name="Group 4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58" name="Line 4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9" name="Line 4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97" name="Group 4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61" name="Line 4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62" name="Line 4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98" name="Group 4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64" name="Line 4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65" name="Line 4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599" name="Group 494"/>
                  <p:cNvGrpSpPr>
                    <a:grpSpLocks noChangeAspect="1"/>
                  </p:cNvGrpSpPr>
                  <p:nvPr/>
                </p:nvGrpSpPr>
                <p:grpSpPr bwMode="auto">
                  <a:xfrm rot="16200000" flipH="1">
                    <a:off x="2590" y="1090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3072" name="Group 49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1168" name="Line 4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8"/>
                        <a:ext cx="0" cy="60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69" name="Line 4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8"/>
                        <a:ext cx="0" cy="60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73" name="Group 4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71" name="Line 4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3" y="1817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72" name="Line 5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3" y="1769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77" name="Group 5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74" name="Line 5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3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75" name="Line 5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3" y="1769"/>
                        <a:ext cx="48" cy="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78" name="Group 5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77" name="Line 5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17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78" name="Line 5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69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79" name="Group 5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80" name="Line 5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81" name="Line 5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81" name="Group 5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83" name="Line 5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84" name="Line 5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69"/>
                        <a:ext cx="48" cy="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82" name="Group 5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86" name="Line 5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87" name="Line 5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3083" name="Group 5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2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541189" name="Rectangle 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84" y="1632"/>
                      <a:ext cx="120" cy="224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0" name="Rectangle 5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2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1" name="Line 5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37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2" name="Rectangle 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4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3" name="Line 5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2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84" name="Group 5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6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541195" name="Rectangle 5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71" y="1632"/>
                      <a:ext cx="120" cy="224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6" name="Rectangle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2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7" name="Line 5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37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8" name="Rectangle 5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11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9" name="Line 5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2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86" name="Group 5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4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01" name="Oval 5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5" y="1993"/>
                      <a:ext cx="53" cy="36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2" name="Oval 5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5" y="2011"/>
                      <a:ext cx="53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3" name="Oval 5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5" y="2029"/>
                      <a:ext cx="53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87" name="Group 5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60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05" name="Oval 5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93"/>
                      <a:ext cx="40" cy="36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6" name="Oval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11"/>
                      <a:ext cx="40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7" name="Oval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9"/>
                      <a:ext cx="40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88" name="Group 5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12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09" name="Oval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0" name="Oval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11"/>
                      <a:ext cx="40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1" name="Oval 5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9"/>
                      <a:ext cx="40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89" name="Group 5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88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13" name="Oval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4" name="Oval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11"/>
                      <a:ext cx="40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5" name="Oval 5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9"/>
                      <a:ext cx="40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41216" name="Arc 54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423" y="1448"/>
                    <a:ext cx="108" cy="142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217" name="Arc 545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2696" y="1452"/>
                    <a:ext cx="108" cy="143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aphicFrame>
              <p:nvGraphicFramePr>
                <p:cNvPr id="3074" name="Object 546"/>
                <p:cNvGraphicFramePr>
                  <a:graphicFrameLocks noChangeAspect="1"/>
                </p:cNvGraphicFramePr>
                <p:nvPr/>
              </p:nvGraphicFramePr>
              <p:xfrm>
                <a:off x="2276" y="1730"/>
                <a:ext cx="922" cy="538"/>
              </p:xfrm>
              <a:graphic>
                <a:graphicData uri="http://schemas.openxmlformats.org/presentationml/2006/ole">
                  <p:oleObj spid="_x0000_s260098" name="Clip" r:id="rId8" imgW="7421563" imgH="4327525" progId="">
                    <p:embed/>
                  </p:oleObj>
                </a:graphicData>
              </a:graphic>
            </p:graphicFrame>
          </p:grpSp>
        </p:grpSp>
        <p:sp>
          <p:nvSpPr>
            <p:cNvPr id="541219" name="Arc 547"/>
            <p:cNvSpPr>
              <a:spLocks noChangeAspect="1"/>
            </p:cNvSpPr>
            <p:nvPr/>
          </p:nvSpPr>
          <p:spPr bwMode="auto">
            <a:xfrm rot="16872982" flipH="1">
              <a:off x="3524" y="1476"/>
              <a:ext cx="295" cy="146"/>
            </a:xfrm>
            <a:custGeom>
              <a:avLst/>
              <a:gdLst>
                <a:gd name="G0" fmla="+- 154 0 0"/>
                <a:gd name="G1" fmla="+- 0 0 0"/>
                <a:gd name="G2" fmla="+- 21600 0 0"/>
                <a:gd name="T0" fmla="*/ 21554 w 21554"/>
                <a:gd name="T1" fmla="*/ 2936 h 21600"/>
                <a:gd name="T2" fmla="*/ 0 w 21554"/>
                <a:gd name="T3" fmla="*/ 21599 h 21600"/>
                <a:gd name="T4" fmla="*/ 154 w 215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54" h="21600" fill="none" extrusionOk="0">
                  <a:moveTo>
                    <a:pt x="21553" y="2935"/>
                  </a:moveTo>
                  <a:cubicBezTo>
                    <a:pt x="20086" y="13630"/>
                    <a:pt x="10948" y="21599"/>
                    <a:pt x="154" y="21600"/>
                  </a:cubicBezTo>
                  <a:cubicBezTo>
                    <a:pt x="102" y="21600"/>
                    <a:pt x="51" y="21599"/>
                    <a:pt x="-1" y="21599"/>
                  </a:cubicBezTo>
                </a:path>
                <a:path w="21554" h="21600" stroke="0" extrusionOk="0">
                  <a:moveTo>
                    <a:pt x="21553" y="2935"/>
                  </a:moveTo>
                  <a:cubicBezTo>
                    <a:pt x="20086" y="13630"/>
                    <a:pt x="10948" y="21599"/>
                    <a:pt x="154" y="21600"/>
                  </a:cubicBezTo>
                  <a:cubicBezTo>
                    <a:pt x="102" y="21600"/>
                    <a:pt x="51" y="21599"/>
                    <a:pt x="-1" y="21599"/>
                  </a:cubicBezTo>
                  <a:lnTo>
                    <a:pt x="154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1220" name="Arc 548"/>
            <p:cNvSpPr>
              <a:spLocks noChangeAspect="1"/>
            </p:cNvSpPr>
            <p:nvPr/>
          </p:nvSpPr>
          <p:spPr bwMode="auto">
            <a:xfrm rot="16106056" flipH="1">
              <a:off x="3353" y="1499"/>
              <a:ext cx="246" cy="182"/>
            </a:xfrm>
            <a:custGeom>
              <a:avLst/>
              <a:gdLst>
                <a:gd name="G0" fmla="+- 0 0 0"/>
                <a:gd name="G1" fmla="+- 12 0 0"/>
                <a:gd name="G2" fmla="+- 21600 0 0"/>
                <a:gd name="T0" fmla="*/ 21600 w 21600"/>
                <a:gd name="T1" fmla="*/ 0 h 21612"/>
                <a:gd name="T2" fmla="*/ 0 w 21600"/>
                <a:gd name="T3" fmla="*/ 21612 h 21612"/>
                <a:gd name="T4" fmla="*/ 0 w 21600"/>
                <a:gd name="T5" fmla="*/ 12 h 2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12" fill="none" extrusionOk="0">
                  <a:moveTo>
                    <a:pt x="21599" y="0"/>
                  </a:moveTo>
                  <a:cubicBezTo>
                    <a:pt x="21599" y="4"/>
                    <a:pt x="21600" y="8"/>
                    <a:pt x="21600" y="12"/>
                  </a:cubicBezTo>
                  <a:cubicBezTo>
                    <a:pt x="21600" y="11941"/>
                    <a:pt x="11929" y="21611"/>
                    <a:pt x="0" y="21612"/>
                  </a:cubicBezTo>
                </a:path>
                <a:path w="21600" h="21612" stroke="0" extrusionOk="0">
                  <a:moveTo>
                    <a:pt x="21599" y="0"/>
                  </a:moveTo>
                  <a:cubicBezTo>
                    <a:pt x="21599" y="4"/>
                    <a:pt x="21600" y="8"/>
                    <a:pt x="21600" y="12"/>
                  </a:cubicBezTo>
                  <a:cubicBezTo>
                    <a:pt x="21600" y="11941"/>
                    <a:pt x="11929" y="21611"/>
                    <a:pt x="0" y="21612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3085" name="Text Box 554"/>
          <p:cNvSpPr txBox="1">
            <a:spLocks noChangeArrowheads="1"/>
          </p:cNvSpPr>
          <p:nvPr/>
        </p:nvSpPr>
        <p:spPr bwMode="auto">
          <a:xfrm>
            <a:off x="2082800" y="4327525"/>
            <a:ext cx="2319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66"/>
                </a:solidFill>
              </a:rPr>
              <a:t>Renewable Power Plant</a:t>
            </a:r>
          </a:p>
        </p:txBody>
      </p:sp>
      <p:grpSp>
        <p:nvGrpSpPr>
          <p:cNvPr id="3090" name="Group 577"/>
          <p:cNvGrpSpPr>
            <a:grpSpLocks/>
          </p:cNvGrpSpPr>
          <p:nvPr/>
        </p:nvGrpSpPr>
        <p:grpSpPr bwMode="auto">
          <a:xfrm>
            <a:off x="5300663" y="1744663"/>
            <a:ext cx="1325562" cy="354012"/>
            <a:chOff x="3121" y="1458"/>
            <a:chExt cx="835" cy="223"/>
          </a:xfrm>
        </p:grpSpPr>
        <p:sp>
          <p:nvSpPr>
            <p:cNvPr id="1042" name="Arc 552"/>
            <p:cNvSpPr>
              <a:spLocks/>
            </p:cNvSpPr>
            <p:nvPr/>
          </p:nvSpPr>
          <p:spPr bwMode="auto">
            <a:xfrm flipH="1" flipV="1">
              <a:off x="3778" y="1458"/>
              <a:ext cx="178" cy="139"/>
            </a:xfrm>
            <a:custGeom>
              <a:avLst/>
              <a:gdLst>
                <a:gd name="T0" fmla="*/ 0 w 21600"/>
                <a:gd name="T1" fmla="*/ 0 h 25233"/>
                <a:gd name="T2" fmla="*/ 1 w 21600"/>
                <a:gd name="T3" fmla="*/ 1 h 25233"/>
                <a:gd name="T4" fmla="*/ 0 w 21600"/>
                <a:gd name="T5" fmla="*/ 1 h 2523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233"/>
                <a:gd name="T11" fmla="*/ 21600 w 21600"/>
                <a:gd name="T12" fmla="*/ 25233 h 25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23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17"/>
                    <a:pt x="21497" y="24032"/>
                    <a:pt x="21292" y="25233"/>
                  </a:cubicBezTo>
                </a:path>
                <a:path w="21600" h="2523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17"/>
                    <a:pt x="21497" y="24032"/>
                    <a:pt x="21292" y="252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1043" name="Arc 574"/>
            <p:cNvSpPr>
              <a:spLocks/>
            </p:cNvSpPr>
            <p:nvPr/>
          </p:nvSpPr>
          <p:spPr bwMode="auto">
            <a:xfrm flipV="1">
              <a:off x="3121" y="1515"/>
              <a:ext cx="265" cy="166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1044" name="Arc 575"/>
            <p:cNvSpPr>
              <a:spLocks/>
            </p:cNvSpPr>
            <p:nvPr/>
          </p:nvSpPr>
          <p:spPr bwMode="auto">
            <a:xfrm rot="19994482" flipV="1">
              <a:off x="3346" y="1500"/>
              <a:ext cx="265" cy="166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1045" name="Arc 576"/>
            <p:cNvSpPr>
              <a:spLocks/>
            </p:cNvSpPr>
            <p:nvPr/>
          </p:nvSpPr>
          <p:spPr bwMode="auto">
            <a:xfrm rot="19994482" flipV="1">
              <a:off x="3529" y="1497"/>
              <a:ext cx="265" cy="166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568" name="Text Box 4"/>
          <p:cNvSpPr txBox="1">
            <a:spLocks noChangeArrowheads="1"/>
          </p:cNvSpPr>
          <p:nvPr/>
        </p:nvSpPr>
        <p:spPr bwMode="auto">
          <a:xfrm>
            <a:off x="4912659" y="2634808"/>
            <a:ext cx="4020916" cy="34163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68275" indent="-168275"/>
            <a:r>
              <a:rPr lang="en-US" sz="2800" b="1" dirty="0" smtClean="0">
                <a:solidFill>
                  <a:schemeClr val="bg1"/>
                </a:solidFill>
              </a:rPr>
              <a:t>Some Reasons: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Difficulties Building New or Upgrading Transmission </a:t>
            </a:r>
            <a:endParaRPr lang="en-US" sz="2800" b="1" dirty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Thermal Limits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Stability Constraints </a:t>
            </a:r>
            <a:r>
              <a:rPr lang="en-US" sz="2000" b="1" dirty="0" smtClean="0">
                <a:solidFill>
                  <a:schemeClr val="bg1"/>
                </a:solidFill>
              </a:rPr>
              <a:t>(Voltage, Transient, Dynamic)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“N-1” Contingencies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65" name="Text Box 4"/>
          <p:cNvSpPr txBox="1">
            <a:spLocks noChangeArrowheads="1"/>
          </p:cNvSpPr>
          <p:nvPr/>
        </p:nvSpPr>
        <p:spPr bwMode="auto">
          <a:xfrm>
            <a:off x="383647" y="1133475"/>
            <a:ext cx="3113086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+mn-cs"/>
              </a:rPr>
              <a:t>Existing infrastructure is constrained.</a:t>
            </a:r>
            <a:endParaRPr lang="en-US" sz="3200" b="1" dirty="0">
              <a:solidFill>
                <a:schemeClr val="bg1"/>
              </a:solidFill>
              <a:latin typeface="Arial" charset="0"/>
              <a:ea typeface="ＭＳ Ｐゴシック" pitchFamily="-80" charset="-128"/>
              <a:cs typeface="+mn-cs"/>
            </a:endParaRPr>
          </a:p>
        </p:txBody>
      </p:sp>
      <p:sp>
        <p:nvSpPr>
          <p:cNvPr id="541222" name="Text Box 550"/>
          <p:cNvSpPr txBox="1">
            <a:spLocks noChangeArrowheads="1"/>
          </p:cNvSpPr>
          <p:nvPr/>
        </p:nvSpPr>
        <p:spPr bwMode="auto">
          <a:xfrm>
            <a:off x="1148541" y="5971521"/>
            <a:ext cx="545854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  <a:effectLst>
            <a:glow rad="228600">
              <a:srgbClr val="800000">
                <a:alpha val="40000"/>
              </a:srgbClr>
            </a:glow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Arial Narrow" pitchFamily="34" charset="0"/>
                <a:ea typeface="ＭＳ Ｐゴシック" pitchFamily="28" charset="-128"/>
                <a:cs typeface="+mn-cs"/>
              </a:rPr>
              <a:t>Grid capacity must be increased.</a:t>
            </a:r>
            <a:endParaRPr lang="en-US" sz="3200" b="1" dirty="0">
              <a:solidFill>
                <a:srgbClr val="800000"/>
              </a:solidFill>
              <a:latin typeface="Arial Narrow" pitchFamily="34" charset="0"/>
              <a:ea typeface="ＭＳ Ｐゴシック" pitchFamily="28" charset="-128"/>
              <a:cs typeface="+mn-cs"/>
            </a:endParaRPr>
          </a:p>
        </p:txBody>
      </p:sp>
      <p:sp>
        <p:nvSpPr>
          <p:cNvPr id="563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 uiExpand="1" build="p" animBg="1"/>
      <p:bldP spid="565" grpId="0" animBg="1"/>
      <p:bldP spid="541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72683"/>
            <a:ext cx="1905000" cy="338835"/>
          </a:xfrm>
        </p:spPr>
        <p:txBody>
          <a:bodyPr/>
          <a:lstStyle/>
          <a:p>
            <a:fld id="{BBD88C12-13F4-48C8-88D7-F072C8A4DEA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75490" name="Line 2"/>
          <p:cNvSpPr>
            <a:spLocks noChangeShapeType="1"/>
          </p:cNvSpPr>
          <p:nvPr/>
        </p:nvSpPr>
        <p:spPr bwMode="auto">
          <a:xfrm flipV="1">
            <a:off x="1261363" y="1676399"/>
            <a:ext cx="5832339" cy="3058722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65" y="508004"/>
            <a:ext cx="7374467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We begin our story by observing past changes in key factors of the T&amp;D community.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 rot="-1676587">
            <a:off x="881393" y="4181055"/>
            <a:ext cx="1375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 dirty="0">
                <a:solidFill>
                  <a:srgbClr val="003366"/>
                </a:solidFill>
              </a:rPr>
              <a:t>Time Line</a:t>
            </a:r>
          </a:p>
        </p:txBody>
      </p:sp>
      <p:sp>
        <p:nvSpPr>
          <p:cNvPr id="575940" name="Text Box 452"/>
          <p:cNvSpPr txBox="1">
            <a:spLocks noChangeArrowheads="1"/>
          </p:cNvSpPr>
          <p:nvPr/>
        </p:nvSpPr>
        <p:spPr bwMode="auto">
          <a:xfrm>
            <a:off x="7086600" y="1188536"/>
            <a:ext cx="1376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9063" indent="-119063" eaLnBrk="1" hangingPunct="1"/>
            <a:r>
              <a:rPr lang="en-US" sz="2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“~2050?”</a:t>
            </a:r>
            <a:endParaRPr lang="en-US" sz="24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5" name="Text Box 4"/>
          <p:cNvSpPr txBox="1">
            <a:spLocks noChangeArrowheads="1"/>
          </p:cNvSpPr>
          <p:nvPr/>
        </p:nvSpPr>
        <p:spPr bwMode="auto">
          <a:xfrm>
            <a:off x="3725333" y="2260599"/>
            <a:ext cx="5122334" cy="403187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72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04863" indent="-804863"/>
            <a:r>
              <a:rPr lang="en-US" sz="2800" b="1" i="1" dirty="0" smtClean="0">
                <a:solidFill>
                  <a:schemeClr val="bg1"/>
                </a:solidFill>
                <a:latin typeface="+mj-lt"/>
                <a:ea typeface="+mj-ea"/>
              </a:rPr>
              <a:t>Role: The Physical Link: Generator to the Meter under a Regulatory Compact</a:t>
            </a:r>
          </a:p>
          <a:p>
            <a:pPr marL="804863" indent="-804863"/>
            <a:r>
              <a:rPr lang="en-US" sz="2800" b="1" i="1" dirty="0" smtClean="0">
                <a:solidFill>
                  <a:schemeClr val="bg1"/>
                </a:solidFill>
                <a:latin typeface="+mj-lt"/>
                <a:ea typeface="+mj-ea"/>
              </a:rPr>
              <a:t>Operation: Deterministic &amp; Planned </a:t>
            </a:r>
          </a:p>
          <a:p>
            <a:pPr marL="804863" indent="-804863"/>
            <a:r>
              <a:rPr lang="en-US" sz="2800" b="1" i="1" dirty="0" smtClean="0">
                <a:solidFill>
                  <a:schemeClr val="bg1"/>
                </a:solidFill>
                <a:latin typeface="+mj-lt"/>
                <a:ea typeface="+mj-ea"/>
              </a:rPr>
              <a:t>Form: Mostly Radial, Grew in Bulk more than Intelligence</a:t>
            </a:r>
          </a:p>
          <a:p>
            <a:r>
              <a:rPr lang="en-US" sz="2800" b="1" i="1" dirty="0" smtClean="0">
                <a:solidFill>
                  <a:schemeClr val="bg1"/>
                </a:solidFill>
                <a:latin typeface="+mj-lt"/>
                <a:ea typeface="+mj-ea"/>
              </a:rPr>
              <a:t>Key Success Factor: 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  <a:ea typeface="+mj-ea"/>
              </a:rPr>
              <a:t>Reliability</a:t>
            </a:r>
            <a:endParaRPr lang="en-US" sz="2800" b="1" i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40554" name="Rectangle 266"/>
          <p:cNvSpPr>
            <a:spLocks noChangeArrowheads="1"/>
          </p:cNvSpPr>
          <p:nvPr/>
        </p:nvSpPr>
        <p:spPr bwMode="auto">
          <a:xfrm>
            <a:off x="0" y="-26600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0553" name="AutoShape 265"/>
          <p:cNvSpPr>
            <a:spLocks noChangeAspect="1" noChangeArrowheads="1" noTextEdit="1"/>
          </p:cNvSpPr>
          <p:nvPr/>
        </p:nvSpPr>
        <p:spPr bwMode="auto">
          <a:xfrm>
            <a:off x="4253345" y="897776"/>
            <a:ext cx="2119024" cy="25975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11" name="Group 464"/>
          <p:cNvGrpSpPr/>
          <p:nvPr/>
        </p:nvGrpSpPr>
        <p:grpSpPr>
          <a:xfrm>
            <a:off x="310450" y="1933175"/>
            <a:ext cx="3465683" cy="2837638"/>
            <a:chOff x="310450" y="2199182"/>
            <a:chExt cx="3465683" cy="2837638"/>
          </a:xfrm>
        </p:grpSpPr>
        <p:grpSp>
          <p:nvGrpSpPr>
            <p:cNvPr id="812" name="Group 6"/>
            <p:cNvGrpSpPr>
              <a:grpSpLocks/>
            </p:cNvGrpSpPr>
            <p:nvPr/>
          </p:nvGrpSpPr>
          <p:grpSpPr bwMode="auto">
            <a:xfrm>
              <a:off x="772412" y="3377117"/>
              <a:ext cx="2609852" cy="1152525"/>
              <a:chOff x="354" y="2548"/>
              <a:chExt cx="1644" cy="726"/>
            </a:xfrm>
          </p:grpSpPr>
          <p:graphicFrame>
            <p:nvGraphicFramePr>
              <p:cNvPr id="575495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54" y="2548"/>
              <a:ext cx="792" cy="487"/>
            </p:xfrm>
            <a:graphic>
              <a:graphicData uri="http://schemas.openxmlformats.org/presentationml/2006/ole">
                <p:oleObj spid="_x0000_s128002" name="Microsoft ClipArt Gallery" r:id="rId4" imgW="5562360" imgH="3429000" progId="">
                  <p:embed/>
                </p:oleObj>
              </a:graphicData>
            </a:graphic>
          </p:graphicFrame>
          <p:grpSp>
            <p:nvGrpSpPr>
              <p:cNvPr id="813" name="Group 8"/>
              <p:cNvGrpSpPr>
                <a:grpSpLocks/>
              </p:cNvGrpSpPr>
              <p:nvPr/>
            </p:nvGrpSpPr>
            <p:grpSpPr bwMode="auto">
              <a:xfrm>
                <a:off x="883" y="2700"/>
                <a:ext cx="507" cy="463"/>
                <a:chOff x="2653" y="1870"/>
                <a:chExt cx="727" cy="664"/>
              </a:xfrm>
            </p:grpSpPr>
            <p:pic>
              <p:nvPicPr>
                <p:cNvPr id="575497" name="Picture 9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53" y="2136"/>
                  <a:ext cx="155" cy="3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5498" name="Picture 10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64" y="2004"/>
                  <a:ext cx="243" cy="4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5499" name="Picture 11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944" y="1875"/>
                  <a:ext cx="342" cy="65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75500" name="Arc 12"/>
                <p:cNvSpPr>
                  <a:spLocks/>
                </p:cNvSpPr>
                <p:nvPr/>
              </p:nvSpPr>
              <p:spPr bwMode="auto">
                <a:xfrm>
                  <a:off x="2764" y="2009"/>
                  <a:ext cx="182" cy="90"/>
                </a:xfrm>
                <a:custGeom>
                  <a:avLst/>
                  <a:gdLst>
                    <a:gd name="G0" fmla="+- 0 0 0"/>
                    <a:gd name="G1" fmla="+- 241 0 0"/>
                    <a:gd name="G2" fmla="+- 21600 0 0"/>
                    <a:gd name="T0" fmla="*/ 21599 w 21600"/>
                    <a:gd name="T1" fmla="*/ 0 h 21841"/>
                    <a:gd name="T2" fmla="*/ 0 w 21600"/>
                    <a:gd name="T3" fmla="*/ 21841 h 21841"/>
                    <a:gd name="T4" fmla="*/ 0 w 21600"/>
                    <a:gd name="T5" fmla="*/ 241 h 21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1" fill="none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</a:path>
                    <a:path w="21600" h="21841" stroke="0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  <a:lnTo>
                        <a:pt x="0" y="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5501" name="Arc 13"/>
                <p:cNvSpPr>
                  <a:spLocks/>
                </p:cNvSpPr>
                <p:nvPr/>
              </p:nvSpPr>
              <p:spPr bwMode="auto">
                <a:xfrm>
                  <a:off x="2656" y="2104"/>
                  <a:ext cx="106" cy="91"/>
                </a:xfrm>
                <a:custGeom>
                  <a:avLst/>
                  <a:gdLst>
                    <a:gd name="G0" fmla="+- 208 0 0"/>
                    <a:gd name="G1" fmla="+- 242 0 0"/>
                    <a:gd name="G2" fmla="+- 21600 0 0"/>
                    <a:gd name="T0" fmla="*/ 21807 w 21808"/>
                    <a:gd name="T1" fmla="*/ 0 h 21842"/>
                    <a:gd name="T2" fmla="*/ 0 w 21808"/>
                    <a:gd name="T3" fmla="*/ 21841 h 21842"/>
                    <a:gd name="T4" fmla="*/ 208 w 21808"/>
                    <a:gd name="T5" fmla="*/ 242 h 2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08" h="21842" fill="none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</a:path>
                    <a:path w="21808" h="21842" stroke="0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  <a:lnTo>
                        <a:pt x="208" y="24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5502" name="Arc 14"/>
                <p:cNvSpPr>
                  <a:spLocks/>
                </p:cNvSpPr>
                <p:nvPr/>
              </p:nvSpPr>
              <p:spPr bwMode="auto">
                <a:xfrm>
                  <a:off x="2727" y="2121"/>
                  <a:ext cx="153" cy="90"/>
                </a:xfrm>
                <a:custGeom>
                  <a:avLst/>
                  <a:gdLst>
                    <a:gd name="G0" fmla="+- 143 0 0"/>
                    <a:gd name="G1" fmla="+- 0 0 0"/>
                    <a:gd name="G2" fmla="+- 21600 0 0"/>
                    <a:gd name="T0" fmla="*/ 21743 w 21743"/>
                    <a:gd name="T1" fmla="*/ 0 h 21600"/>
                    <a:gd name="T2" fmla="*/ 0 w 21743"/>
                    <a:gd name="T3" fmla="*/ 21600 h 21600"/>
                    <a:gd name="T4" fmla="*/ 143 w 2174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43" h="21600" fill="none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</a:path>
                    <a:path w="21743" h="21600" stroke="0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5503" name="Arc 15"/>
                <p:cNvSpPr>
                  <a:spLocks/>
                </p:cNvSpPr>
                <p:nvPr/>
              </p:nvSpPr>
              <p:spPr bwMode="auto">
                <a:xfrm>
                  <a:off x="2882" y="2045"/>
                  <a:ext cx="223" cy="78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5504" name="Arc 16"/>
                <p:cNvSpPr>
                  <a:spLocks/>
                </p:cNvSpPr>
                <p:nvPr/>
              </p:nvSpPr>
              <p:spPr bwMode="auto">
                <a:xfrm>
                  <a:off x="2800" y="2107"/>
                  <a:ext cx="190" cy="92"/>
                </a:xfrm>
                <a:custGeom>
                  <a:avLst/>
                  <a:gdLst>
                    <a:gd name="G0" fmla="+- 0 0 0"/>
                    <a:gd name="G1" fmla="+- 239 0 0"/>
                    <a:gd name="G2" fmla="+- 21600 0 0"/>
                    <a:gd name="T0" fmla="*/ 21599 w 21600"/>
                    <a:gd name="T1" fmla="*/ 0 h 21839"/>
                    <a:gd name="T2" fmla="*/ 0 w 21600"/>
                    <a:gd name="T3" fmla="*/ 21839 h 21839"/>
                    <a:gd name="T4" fmla="*/ 0 w 21600"/>
                    <a:gd name="T5" fmla="*/ 239 h 21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39" fill="none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</a:path>
                    <a:path w="21600" h="21839" stroke="0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  <a:lnTo>
                        <a:pt x="0" y="23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5505" name="Arc 17"/>
                <p:cNvSpPr>
                  <a:spLocks/>
                </p:cNvSpPr>
                <p:nvPr/>
              </p:nvSpPr>
              <p:spPr bwMode="auto">
                <a:xfrm>
                  <a:off x="2993" y="2016"/>
                  <a:ext cx="269" cy="89"/>
                </a:xfrm>
                <a:custGeom>
                  <a:avLst/>
                  <a:gdLst>
                    <a:gd name="G0" fmla="+- 0 0 0"/>
                    <a:gd name="G1" fmla="+- 247 0 0"/>
                    <a:gd name="G2" fmla="+- 21600 0 0"/>
                    <a:gd name="T0" fmla="*/ 21599 w 21600"/>
                    <a:gd name="T1" fmla="*/ 0 h 21847"/>
                    <a:gd name="T2" fmla="*/ 0 w 21600"/>
                    <a:gd name="T3" fmla="*/ 21847 h 21847"/>
                    <a:gd name="T4" fmla="*/ 0 w 21600"/>
                    <a:gd name="T5" fmla="*/ 247 h 21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7" fill="none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</a:path>
                    <a:path w="21600" h="21847" stroke="0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5506" name="Arc 18"/>
                <p:cNvSpPr>
                  <a:spLocks/>
                </p:cNvSpPr>
                <p:nvPr/>
              </p:nvSpPr>
              <p:spPr bwMode="auto">
                <a:xfrm>
                  <a:off x="2950" y="1874"/>
                  <a:ext cx="142" cy="132"/>
                </a:xfrm>
                <a:custGeom>
                  <a:avLst/>
                  <a:gdLst>
                    <a:gd name="G0" fmla="+- 154 0 0"/>
                    <a:gd name="G1" fmla="+- 166 0 0"/>
                    <a:gd name="G2" fmla="+- 21600 0 0"/>
                    <a:gd name="T0" fmla="*/ 21753 w 21754"/>
                    <a:gd name="T1" fmla="*/ 0 h 21766"/>
                    <a:gd name="T2" fmla="*/ 0 w 21754"/>
                    <a:gd name="T3" fmla="*/ 21765 h 21766"/>
                    <a:gd name="T4" fmla="*/ 154 w 21754"/>
                    <a:gd name="T5" fmla="*/ 166 h 21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4" h="21766" fill="none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</a:path>
                    <a:path w="21754" h="21766" stroke="0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  <a:lnTo>
                        <a:pt x="154" y="166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5507" name="Arc 19"/>
                <p:cNvSpPr>
                  <a:spLocks/>
                </p:cNvSpPr>
                <p:nvPr/>
              </p:nvSpPr>
              <p:spPr bwMode="auto">
                <a:xfrm>
                  <a:off x="3109" y="1870"/>
                  <a:ext cx="155" cy="165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5508" name="Arc 20"/>
                <p:cNvSpPr>
                  <a:spLocks/>
                </p:cNvSpPr>
                <p:nvPr/>
              </p:nvSpPr>
              <p:spPr bwMode="auto">
                <a:xfrm>
                  <a:off x="3269" y="1878"/>
                  <a:ext cx="111" cy="136"/>
                </a:xfrm>
                <a:custGeom>
                  <a:avLst/>
                  <a:gdLst>
                    <a:gd name="G0" fmla="+- 0 0 0"/>
                    <a:gd name="G1" fmla="+- 161 0 0"/>
                    <a:gd name="G2" fmla="+- 21600 0 0"/>
                    <a:gd name="T0" fmla="*/ 21599 w 21600"/>
                    <a:gd name="T1" fmla="*/ 0 h 21761"/>
                    <a:gd name="T2" fmla="*/ 0 w 21600"/>
                    <a:gd name="T3" fmla="*/ 21761 h 21761"/>
                    <a:gd name="T4" fmla="*/ 0 w 21600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61" fill="none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</a:path>
                    <a:path w="21600" h="21761" stroke="0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  <a:lnTo>
                        <a:pt x="0" y="16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14" name="Group 21"/>
              <p:cNvGrpSpPr>
                <a:grpSpLocks/>
              </p:cNvGrpSpPr>
              <p:nvPr/>
            </p:nvGrpSpPr>
            <p:grpSpPr bwMode="auto">
              <a:xfrm flipH="1">
                <a:off x="1281" y="2755"/>
                <a:ext cx="501" cy="519"/>
                <a:chOff x="2889" y="2167"/>
                <a:chExt cx="575" cy="596"/>
              </a:xfrm>
            </p:grpSpPr>
            <p:grpSp>
              <p:nvGrpSpPr>
                <p:cNvPr id="835" name="Group 22"/>
                <p:cNvGrpSpPr>
                  <a:grpSpLocks/>
                </p:cNvGrpSpPr>
                <p:nvPr/>
              </p:nvGrpSpPr>
              <p:grpSpPr bwMode="auto">
                <a:xfrm>
                  <a:off x="3232" y="2167"/>
                  <a:ext cx="232" cy="349"/>
                  <a:chOff x="3232" y="2167"/>
                  <a:chExt cx="232" cy="349"/>
                </a:xfrm>
              </p:grpSpPr>
              <p:sp>
                <p:nvSpPr>
                  <p:cNvPr id="57551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395" y="2167"/>
                    <a:ext cx="12" cy="349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362" y="2197"/>
                    <a:ext cx="32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13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9" y="2189"/>
                    <a:ext cx="32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85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446" y="2174"/>
                    <a:ext cx="11" cy="12"/>
                    <a:chOff x="3446" y="2174"/>
                    <a:chExt cx="11" cy="12"/>
                  </a:xfrm>
                </p:grpSpPr>
                <p:sp>
                  <p:nvSpPr>
                    <p:cNvPr id="57551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448" y="2177"/>
                      <a:ext cx="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8"/>
                        </a:cxn>
                        <a:cxn ang="0">
                          <a:pos x="8" y="8"/>
                        </a:cxn>
                        <a:cxn ang="0">
                          <a:pos x="5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9" h="9">
                          <a:moveTo>
                            <a:pt x="1" y="0"/>
                          </a:move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5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1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446" y="2174"/>
                      <a:ext cx="11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1"/>
                        </a:cxn>
                        <a:cxn ang="0">
                          <a:pos x="10" y="11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4" y="3"/>
                        </a:cxn>
                        <a:cxn ang="0">
                          <a:pos x="6" y="3"/>
                        </a:cxn>
                        <a:cxn ang="0">
                          <a:pos x="7" y="8"/>
                        </a:cxn>
                        <a:cxn ang="0">
                          <a:pos x="3" y="8"/>
                        </a:cxn>
                        <a:cxn ang="0">
                          <a:pos x="4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2">
                          <a:moveTo>
                            <a:pt x="3" y="0"/>
                          </a:moveTo>
                          <a:lnTo>
                            <a:pt x="0" y="11"/>
                          </a:lnTo>
                          <a:lnTo>
                            <a:pt x="10" y="11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7" y="8"/>
                          </a:lnTo>
                          <a:lnTo>
                            <a:pt x="3" y="8"/>
                          </a:lnTo>
                          <a:lnTo>
                            <a:pt x="4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877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425" y="2174"/>
                    <a:ext cx="11" cy="12"/>
                    <a:chOff x="3425" y="2174"/>
                    <a:chExt cx="11" cy="12"/>
                  </a:xfrm>
                </p:grpSpPr>
                <p:sp>
                  <p:nvSpPr>
                    <p:cNvPr id="57551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427" y="2177"/>
                      <a:ext cx="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8"/>
                        </a:cxn>
                        <a:cxn ang="0">
                          <a:pos x="8" y="8"/>
                        </a:cxn>
                        <a:cxn ang="0">
                          <a:pos x="5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9" h="9">
                          <a:moveTo>
                            <a:pt x="1" y="0"/>
                          </a:move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5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1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425" y="2174"/>
                      <a:ext cx="11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1"/>
                        </a:cxn>
                        <a:cxn ang="0">
                          <a:pos x="10" y="11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4" y="3"/>
                        </a:cxn>
                        <a:cxn ang="0">
                          <a:pos x="6" y="3"/>
                        </a:cxn>
                        <a:cxn ang="0">
                          <a:pos x="7" y="8"/>
                        </a:cxn>
                        <a:cxn ang="0">
                          <a:pos x="3" y="8"/>
                        </a:cxn>
                        <a:cxn ang="0">
                          <a:pos x="4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2">
                          <a:moveTo>
                            <a:pt x="3" y="0"/>
                          </a:moveTo>
                          <a:lnTo>
                            <a:pt x="0" y="11"/>
                          </a:lnTo>
                          <a:lnTo>
                            <a:pt x="10" y="11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7" y="8"/>
                          </a:lnTo>
                          <a:lnTo>
                            <a:pt x="3" y="8"/>
                          </a:lnTo>
                          <a:lnTo>
                            <a:pt x="4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87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362" y="2175"/>
                    <a:ext cx="12" cy="13"/>
                    <a:chOff x="3362" y="2175"/>
                    <a:chExt cx="12" cy="13"/>
                  </a:xfrm>
                </p:grpSpPr>
                <p:sp>
                  <p:nvSpPr>
                    <p:cNvPr id="57552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365" y="2177"/>
                      <a:ext cx="9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10"/>
                        </a:cxn>
                        <a:cxn ang="0">
                          <a:pos x="8" y="10"/>
                        </a:cxn>
                        <a:cxn ang="0">
                          <a:pos x="6" y="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9" h="11">
                          <a:moveTo>
                            <a:pt x="2" y="0"/>
                          </a:moveTo>
                          <a:lnTo>
                            <a:pt x="0" y="10"/>
                          </a:lnTo>
                          <a:lnTo>
                            <a:pt x="8" y="10"/>
                          </a:lnTo>
                          <a:lnTo>
                            <a:pt x="6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2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362" y="2175"/>
                      <a:ext cx="12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11" y="10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5" y="3"/>
                        </a:cxn>
                        <a:cxn ang="0">
                          <a:pos x="6" y="3"/>
                        </a:cxn>
                        <a:cxn ang="0">
                          <a:pos x="7" y="7"/>
                        </a:cxn>
                        <a:cxn ang="0">
                          <a:pos x="4" y="7"/>
                        </a:cxn>
                        <a:cxn ang="0">
                          <a:pos x="5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11" y="10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5" y="3"/>
                          </a:lnTo>
                          <a:lnTo>
                            <a:pt x="6" y="3"/>
                          </a:lnTo>
                          <a:lnTo>
                            <a:pt x="7" y="7"/>
                          </a:lnTo>
                          <a:lnTo>
                            <a:pt x="4" y="7"/>
                          </a:lnTo>
                          <a:lnTo>
                            <a:pt x="5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87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343" y="2175"/>
                    <a:ext cx="11" cy="13"/>
                    <a:chOff x="3343" y="2175"/>
                    <a:chExt cx="11" cy="13"/>
                  </a:xfrm>
                </p:grpSpPr>
                <p:sp>
                  <p:nvSpPr>
                    <p:cNvPr id="57552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345" y="2177"/>
                      <a:ext cx="9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0"/>
                        </a:cxn>
                        <a:cxn ang="0">
                          <a:pos x="8" y="10"/>
                        </a:cxn>
                        <a:cxn ang="0">
                          <a:pos x="7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9" h="11">
                          <a:moveTo>
                            <a:pt x="1" y="0"/>
                          </a:moveTo>
                          <a:lnTo>
                            <a:pt x="0" y="10"/>
                          </a:lnTo>
                          <a:lnTo>
                            <a:pt x="8" y="10"/>
                          </a:lnTo>
                          <a:lnTo>
                            <a:pt x="7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2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343" y="2175"/>
                      <a:ext cx="11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10" y="10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4" y="3"/>
                        </a:cxn>
                        <a:cxn ang="0">
                          <a:pos x="6" y="3"/>
                        </a:cxn>
                        <a:cxn ang="0">
                          <a:pos x="7" y="7"/>
                        </a:cxn>
                        <a:cxn ang="0">
                          <a:pos x="3" y="7"/>
                        </a:cxn>
                        <a:cxn ang="0">
                          <a:pos x="4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10" y="10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7" y="7"/>
                          </a:lnTo>
                          <a:lnTo>
                            <a:pt x="3" y="7"/>
                          </a:lnTo>
                          <a:lnTo>
                            <a:pt x="4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7552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2189"/>
                    <a:ext cx="126" cy="5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2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391" y="2200"/>
                    <a:ext cx="19" cy="3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2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395" y="2185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2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16"/>
                    <a:ext cx="0" cy="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30" name="Arc 42"/>
                  <p:cNvSpPr>
                    <a:spLocks/>
                  </p:cNvSpPr>
                  <p:nvPr/>
                </p:nvSpPr>
                <p:spPr bwMode="auto">
                  <a:xfrm>
                    <a:off x="3232" y="2177"/>
                    <a:ext cx="114" cy="53"/>
                  </a:xfrm>
                  <a:custGeom>
                    <a:avLst/>
                    <a:gdLst>
                      <a:gd name="G0" fmla="+- 190 0 0"/>
                      <a:gd name="G1" fmla="+- 0 0 0"/>
                      <a:gd name="G2" fmla="+- 21600 0 0"/>
                      <a:gd name="T0" fmla="*/ 21790 w 21790"/>
                      <a:gd name="T1" fmla="*/ 0 h 21600"/>
                      <a:gd name="T2" fmla="*/ 0 w 21790"/>
                      <a:gd name="T3" fmla="*/ 21599 h 21600"/>
                      <a:gd name="T4" fmla="*/ 190 w 2179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90" h="21600" fill="none" extrusionOk="0">
                        <a:moveTo>
                          <a:pt x="21790" y="0"/>
                        </a:moveTo>
                        <a:cubicBezTo>
                          <a:pt x="21790" y="11929"/>
                          <a:pt x="12119" y="21600"/>
                          <a:pt x="190" y="21600"/>
                        </a:cubicBezTo>
                        <a:cubicBezTo>
                          <a:pt x="126" y="21600"/>
                          <a:pt x="63" y="21599"/>
                          <a:pt x="-1" y="21599"/>
                        </a:cubicBezTo>
                      </a:path>
                      <a:path w="21790" h="21600" stroke="0" extrusionOk="0">
                        <a:moveTo>
                          <a:pt x="21790" y="0"/>
                        </a:moveTo>
                        <a:cubicBezTo>
                          <a:pt x="21790" y="11929"/>
                          <a:pt x="12119" y="21600"/>
                          <a:pt x="190" y="21600"/>
                        </a:cubicBezTo>
                        <a:cubicBezTo>
                          <a:pt x="126" y="21600"/>
                          <a:pt x="63" y="21599"/>
                          <a:pt x="-1" y="21599"/>
                        </a:cubicBezTo>
                        <a:lnTo>
                          <a:pt x="19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31" name="Arc 43"/>
                  <p:cNvSpPr>
                    <a:spLocks/>
                  </p:cNvSpPr>
                  <p:nvPr/>
                </p:nvSpPr>
                <p:spPr bwMode="auto">
                  <a:xfrm>
                    <a:off x="3250" y="2176"/>
                    <a:ext cx="114" cy="53"/>
                  </a:xfrm>
                  <a:custGeom>
                    <a:avLst/>
                    <a:gdLst>
                      <a:gd name="G0" fmla="+- 0 0 0"/>
                      <a:gd name="G1" fmla="+- 411 0 0"/>
                      <a:gd name="G2" fmla="+- 21600 0 0"/>
                      <a:gd name="T0" fmla="*/ 21596 w 21600"/>
                      <a:gd name="T1" fmla="*/ 0 h 22010"/>
                      <a:gd name="T2" fmla="*/ 195 w 21600"/>
                      <a:gd name="T3" fmla="*/ 22010 h 22010"/>
                      <a:gd name="T4" fmla="*/ 0 w 21600"/>
                      <a:gd name="T5" fmla="*/ 411 h 22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010" fill="none" extrusionOk="0">
                        <a:moveTo>
                          <a:pt x="21596" y="-1"/>
                        </a:moveTo>
                        <a:cubicBezTo>
                          <a:pt x="21598" y="136"/>
                          <a:pt x="21600" y="273"/>
                          <a:pt x="21600" y="411"/>
                        </a:cubicBezTo>
                        <a:cubicBezTo>
                          <a:pt x="21600" y="12264"/>
                          <a:pt x="12047" y="21903"/>
                          <a:pt x="195" y="22010"/>
                        </a:cubicBezTo>
                      </a:path>
                      <a:path w="21600" h="22010" stroke="0" extrusionOk="0">
                        <a:moveTo>
                          <a:pt x="21596" y="-1"/>
                        </a:moveTo>
                        <a:cubicBezTo>
                          <a:pt x="21598" y="136"/>
                          <a:pt x="21600" y="273"/>
                          <a:pt x="21600" y="411"/>
                        </a:cubicBezTo>
                        <a:cubicBezTo>
                          <a:pt x="21600" y="12264"/>
                          <a:pt x="12047" y="21903"/>
                          <a:pt x="195" y="22010"/>
                        </a:cubicBezTo>
                        <a:lnTo>
                          <a:pt x="0" y="411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32" name="Arc 44"/>
                  <p:cNvSpPr>
                    <a:spLocks/>
                  </p:cNvSpPr>
                  <p:nvPr/>
                </p:nvSpPr>
                <p:spPr bwMode="auto">
                  <a:xfrm>
                    <a:off x="3335" y="2176"/>
                    <a:ext cx="114" cy="52"/>
                  </a:xfrm>
                  <a:custGeom>
                    <a:avLst/>
                    <a:gdLst>
                      <a:gd name="G0" fmla="+- 190 0 0"/>
                      <a:gd name="G1" fmla="+- 0 0 0"/>
                      <a:gd name="G2" fmla="+- 21600 0 0"/>
                      <a:gd name="T0" fmla="*/ 21790 w 21790"/>
                      <a:gd name="T1" fmla="*/ 0 h 21600"/>
                      <a:gd name="T2" fmla="*/ 0 w 21790"/>
                      <a:gd name="T3" fmla="*/ 21599 h 21600"/>
                      <a:gd name="T4" fmla="*/ 190 w 2179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90" h="21600" fill="none" extrusionOk="0">
                        <a:moveTo>
                          <a:pt x="21790" y="0"/>
                        </a:moveTo>
                        <a:cubicBezTo>
                          <a:pt x="21790" y="11929"/>
                          <a:pt x="12119" y="21600"/>
                          <a:pt x="190" y="21600"/>
                        </a:cubicBezTo>
                        <a:cubicBezTo>
                          <a:pt x="126" y="21600"/>
                          <a:pt x="63" y="21599"/>
                          <a:pt x="-1" y="21599"/>
                        </a:cubicBezTo>
                      </a:path>
                      <a:path w="21790" h="21600" stroke="0" extrusionOk="0">
                        <a:moveTo>
                          <a:pt x="21790" y="0"/>
                        </a:moveTo>
                        <a:cubicBezTo>
                          <a:pt x="21790" y="11929"/>
                          <a:pt x="12119" y="21600"/>
                          <a:pt x="190" y="21600"/>
                        </a:cubicBezTo>
                        <a:cubicBezTo>
                          <a:pt x="126" y="21600"/>
                          <a:pt x="63" y="21599"/>
                          <a:pt x="-1" y="21599"/>
                        </a:cubicBezTo>
                        <a:lnTo>
                          <a:pt x="19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33" name="Arc 45"/>
                  <p:cNvSpPr>
                    <a:spLocks/>
                  </p:cNvSpPr>
                  <p:nvPr/>
                </p:nvSpPr>
                <p:spPr bwMode="auto">
                  <a:xfrm>
                    <a:off x="3313" y="2173"/>
                    <a:ext cx="115" cy="54"/>
                  </a:xfrm>
                  <a:custGeom>
                    <a:avLst/>
                    <a:gdLst>
                      <a:gd name="G0" fmla="+- 192 0 0"/>
                      <a:gd name="G1" fmla="+- 413 0 0"/>
                      <a:gd name="G2" fmla="+- 21600 0 0"/>
                      <a:gd name="T0" fmla="*/ 21788 w 21792"/>
                      <a:gd name="T1" fmla="*/ 0 h 22013"/>
                      <a:gd name="T2" fmla="*/ 0 w 21792"/>
                      <a:gd name="T3" fmla="*/ 22012 h 22013"/>
                      <a:gd name="T4" fmla="*/ 192 w 21792"/>
                      <a:gd name="T5" fmla="*/ 413 h 220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92" h="22013" fill="none" extrusionOk="0">
                        <a:moveTo>
                          <a:pt x="21788" y="-1"/>
                        </a:moveTo>
                        <a:cubicBezTo>
                          <a:pt x="21790" y="137"/>
                          <a:pt x="21792" y="275"/>
                          <a:pt x="21792" y="413"/>
                        </a:cubicBezTo>
                        <a:cubicBezTo>
                          <a:pt x="21792" y="12342"/>
                          <a:pt x="12121" y="22013"/>
                          <a:pt x="192" y="22013"/>
                        </a:cubicBezTo>
                        <a:cubicBezTo>
                          <a:pt x="127" y="22013"/>
                          <a:pt x="63" y="22012"/>
                          <a:pt x="-1" y="22012"/>
                        </a:cubicBezTo>
                      </a:path>
                      <a:path w="21792" h="22013" stroke="0" extrusionOk="0">
                        <a:moveTo>
                          <a:pt x="21788" y="-1"/>
                        </a:moveTo>
                        <a:cubicBezTo>
                          <a:pt x="21790" y="137"/>
                          <a:pt x="21792" y="275"/>
                          <a:pt x="21792" y="413"/>
                        </a:cubicBezTo>
                        <a:cubicBezTo>
                          <a:pt x="21792" y="12342"/>
                          <a:pt x="12121" y="22013"/>
                          <a:pt x="192" y="22013"/>
                        </a:cubicBezTo>
                        <a:cubicBezTo>
                          <a:pt x="127" y="22013"/>
                          <a:pt x="63" y="22012"/>
                          <a:pt x="-1" y="22012"/>
                        </a:cubicBezTo>
                        <a:lnTo>
                          <a:pt x="192" y="413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80" name="Group 46"/>
                <p:cNvGrpSpPr>
                  <a:grpSpLocks/>
                </p:cNvGrpSpPr>
                <p:nvPr/>
              </p:nvGrpSpPr>
              <p:grpSpPr bwMode="auto">
                <a:xfrm>
                  <a:off x="3072" y="2216"/>
                  <a:ext cx="264" cy="395"/>
                  <a:chOff x="3072" y="2216"/>
                  <a:chExt cx="264" cy="395"/>
                </a:xfrm>
              </p:grpSpPr>
              <p:sp>
                <p:nvSpPr>
                  <p:cNvPr id="57553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256" y="2216"/>
                    <a:ext cx="15" cy="395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3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49"/>
                    <a:ext cx="37" cy="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37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72" y="2241"/>
                    <a:ext cx="38" cy="4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881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315" y="2225"/>
                    <a:ext cx="12" cy="12"/>
                    <a:chOff x="3315" y="2225"/>
                    <a:chExt cx="12" cy="12"/>
                  </a:xfrm>
                </p:grpSpPr>
                <p:sp>
                  <p:nvSpPr>
                    <p:cNvPr id="57553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317" y="2226"/>
                      <a:ext cx="10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9" y="10"/>
                        </a:cxn>
                        <a:cxn ang="0">
                          <a:pos x="6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9" y="10"/>
                          </a:lnTo>
                          <a:lnTo>
                            <a:pt x="6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4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315" y="2225"/>
                      <a:ext cx="1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11"/>
                        </a:cxn>
                        <a:cxn ang="0">
                          <a:pos x="11" y="11"/>
                        </a:cxn>
                        <a:cxn ang="0">
                          <a:pos x="8" y="0"/>
                        </a:cxn>
                        <a:cxn ang="0">
                          <a:pos x="2" y="0"/>
                        </a:cxn>
                        <a:cxn ang="0">
                          <a:pos x="4" y="3"/>
                        </a:cxn>
                        <a:cxn ang="0">
                          <a:pos x="6" y="3"/>
                        </a:cxn>
                        <a:cxn ang="0">
                          <a:pos x="7" y="8"/>
                        </a:cxn>
                        <a:cxn ang="0">
                          <a:pos x="3" y="8"/>
                        </a:cxn>
                        <a:cxn ang="0">
                          <a:pos x="4" y="3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2" y="0"/>
                          </a:moveTo>
                          <a:lnTo>
                            <a:pt x="0" y="11"/>
                          </a:lnTo>
                          <a:lnTo>
                            <a:pt x="11" y="11"/>
                          </a:lnTo>
                          <a:lnTo>
                            <a:pt x="8" y="0"/>
                          </a:lnTo>
                          <a:lnTo>
                            <a:pt x="2" y="0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7" y="8"/>
                          </a:lnTo>
                          <a:lnTo>
                            <a:pt x="3" y="8"/>
                          </a:lnTo>
                          <a:lnTo>
                            <a:pt x="4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903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290" y="2225"/>
                    <a:ext cx="14" cy="12"/>
                    <a:chOff x="3290" y="2225"/>
                    <a:chExt cx="14" cy="12"/>
                  </a:xfrm>
                </p:grpSpPr>
                <p:sp>
                  <p:nvSpPr>
                    <p:cNvPr id="575542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293" y="2226"/>
                      <a:ext cx="11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10" y="10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10" y="10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43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290" y="2225"/>
                      <a:ext cx="14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1"/>
                        </a:cxn>
                        <a:cxn ang="0">
                          <a:pos x="13" y="11"/>
                        </a:cxn>
                        <a:cxn ang="0">
                          <a:pos x="9" y="0"/>
                        </a:cxn>
                        <a:cxn ang="0">
                          <a:pos x="4" y="0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8" y="8"/>
                        </a:cxn>
                        <a:cxn ang="0">
                          <a:pos x="5" y="8"/>
                        </a:cxn>
                        <a:cxn ang="0">
                          <a:pos x="6" y="3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4" y="0"/>
                          </a:moveTo>
                          <a:lnTo>
                            <a:pt x="0" y="11"/>
                          </a:lnTo>
                          <a:lnTo>
                            <a:pt x="13" y="11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8" y="8"/>
                          </a:lnTo>
                          <a:lnTo>
                            <a:pt x="5" y="8"/>
                          </a:lnTo>
                          <a:lnTo>
                            <a:pt x="6" y="3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90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220" y="2225"/>
                    <a:ext cx="13" cy="14"/>
                    <a:chOff x="3220" y="2225"/>
                    <a:chExt cx="13" cy="14"/>
                  </a:xfrm>
                </p:grpSpPr>
                <p:sp>
                  <p:nvSpPr>
                    <p:cNvPr id="575545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223" y="2228"/>
                      <a:ext cx="10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9" y="10"/>
                        </a:cxn>
                        <a:cxn ang="0">
                          <a:pos x="6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9" y="10"/>
                          </a:lnTo>
                          <a:lnTo>
                            <a:pt x="6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46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3220" y="2225"/>
                      <a:ext cx="1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1"/>
                        </a:cxn>
                        <a:cxn ang="0">
                          <a:pos x="11" y="11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8" y="8"/>
                        </a:cxn>
                        <a:cxn ang="0">
                          <a:pos x="3" y="8"/>
                        </a:cxn>
                        <a:cxn ang="0">
                          <a:pos x="6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3" y="0"/>
                          </a:moveTo>
                          <a:lnTo>
                            <a:pt x="0" y="11"/>
                          </a:lnTo>
                          <a:lnTo>
                            <a:pt x="11" y="11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8" y="8"/>
                          </a:lnTo>
                          <a:lnTo>
                            <a:pt x="3" y="8"/>
                          </a:lnTo>
                          <a:lnTo>
                            <a:pt x="6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90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3197" y="2225"/>
                    <a:ext cx="14" cy="14"/>
                    <a:chOff x="3197" y="2225"/>
                    <a:chExt cx="14" cy="14"/>
                  </a:xfrm>
                </p:grpSpPr>
                <p:sp>
                  <p:nvSpPr>
                    <p:cNvPr id="575548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3200" y="2228"/>
                      <a:ext cx="11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10" y="10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10" y="10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49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3197" y="2225"/>
                      <a:ext cx="14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1"/>
                        </a:cxn>
                        <a:cxn ang="0">
                          <a:pos x="13" y="11"/>
                        </a:cxn>
                        <a:cxn ang="0">
                          <a:pos x="9" y="0"/>
                        </a:cxn>
                        <a:cxn ang="0">
                          <a:pos x="4" y="0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8" y="8"/>
                        </a:cxn>
                        <a:cxn ang="0">
                          <a:pos x="5" y="8"/>
                        </a:cxn>
                        <a:cxn ang="0">
                          <a:pos x="6" y="3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4" y="0"/>
                          </a:moveTo>
                          <a:lnTo>
                            <a:pt x="0" y="11"/>
                          </a:lnTo>
                          <a:lnTo>
                            <a:pt x="13" y="11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8" y="8"/>
                          </a:lnTo>
                          <a:lnTo>
                            <a:pt x="5" y="8"/>
                          </a:lnTo>
                          <a:lnTo>
                            <a:pt x="6" y="3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7555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192" y="2240"/>
                    <a:ext cx="144" cy="6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5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253" y="2253"/>
                    <a:ext cx="22" cy="3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5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238"/>
                    <a:ext cx="1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5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277" y="2273"/>
                    <a:ext cx="0" cy="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54" name="Arc 66"/>
                  <p:cNvSpPr>
                    <a:spLocks/>
                  </p:cNvSpPr>
                  <p:nvPr/>
                </p:nvSpPr>
                <p:spPr bwMode="auto">
                  <a:xfrm>
                    <a:off x="3072" y="2227"/>
                    <a:ext cx="130" cy="61"/>
                  </a:xfrm>
                  <a:custGeom>
                    <a:avLst/>
                    <a:gdLst>
                      <a:gd name="G0" fmla="+- 0 0 0"/>
                      <a:gd name="G1" fmla="+- 357 0 0"/>
                      <a:gd name="G2" fmla="+- 21600 0 0"/>
                      <a:gd name="T0" fmla="*/ 21597 w 21600"/>
                      <a:gd name="T1" fmla="*/ 0 h 21954"/>
                      <a:gd name="T2" fmla="*/ 341 w 21600"/>
                      <a:gd name="T3" fmla="*/ 21954 h 21954"/>
                      <a:gd name="T4" fmla="*/ 0 w 21600"/>
                      <a:gd name="T5" fmla="*/ 357 h 219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954" fill="none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153"/>
                          <a:pt x="12135" y="21768"/>
                          <a:pt x="341" y="21954"/>
                        </a:cubicBezTo>
                      </a:path>
                      <a:path w="21600" h="21954" stroke="0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153"/>
                          <a:pt x="12135" y="21768"/>
                          <a:pt x="341" y="21954"/>
                        </a:cubicBezTo>
                        <a:lnTo>
                          <a:pt x="0" y="35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55" name="Arc 67"/>
                  <p:cNvSpPr>
                    <a:spLocks/>
                  </p:cNvSpPr>
                  <p:nvPr/>
                </p:nvSpPr>
                <p:spPr bwMode="auto">
                  <a:xfrm>
                    <a:off x="3093" y="2227"/>
                    <a:ext cx="130" cy="61"/>
                  </a:xfrm>
                  <a:custGeom>
                    <a:avLst/>
                    <a:gdLst>
                      <a:gd name="G0" fmla="+- 0 0 0"/>
                      <a:gd name="G1" fmla="+- 357 0 0"/>
                      <a:gd name="G2" fmla="+- 21600 0 0"/>
                      <a:gd name="T0" fmla="*/ 21597 w 21600"/>
                      <a:gd name="T1" fmla="*/ 0 h 21957"/>
                      <a:gd name="T2" fmla="*/ 0 w 21600"/>
                      <a:gd name="T3" fmla="*/ 21957 h 21957"/>
                      <a:gd name="T4" fmla="*/ 0 w 21600"/>
                      <a:gd name="T5" fmla="*/ 357 h 219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957" fill="none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286"/>
                          <a:pt x="11929" y="21956"/>
                          <a:pt x="0" y="21957"/>
                        </a:cubicBezTo>
                      </a:path>
                      <a:path w="21600" h="21957" stroke="0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286"/>
                          <a:pt x="11929" y="21956"/>
                          <a:pt x="0" y="21957"/>
                        </a:cubicBezTo>
                        <a:lnTo>
                          <a:pt x="0" y="35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56" name="Arc 68"/>
                  <p:cNvSpPr>
                    <a:spLocks/>
                  </p:cNvSpPr>
                  <p:nvPr/>
                </p:nvSpPr>
                <p:spPr bwMode="auto">
                  <a:xfrm>
                    <a:off x="3189" y="2227"/>
                    <a:ext cx="129" cy="61"/>
                  </a:xfrm>
                  <a:custGeom>
                    <a:avLst/>
                    <a:gdLst>
                      <a:gd name="G0" fmla="+- 0 0 0"/>
                      <a:gd name="G1" fmla="+- 357 0 0"/>
                      <a:gd name="G2" fmla="+- 21600 0 0"/>
                      <a:gd name="T0" fmla="*/ 21597 w 21600"/>
                      <a:gd name="T1" fmla="*/ 0 h 21957"/>
                      <a:gd name="T2" fmla="*/ 0 w 21600"/>
                      <a:gd name="T3" fmla="*/ 21957 h 21957"/>
                      <a:gd name="T4" fmla="*/ 0 w 21600"/>
                      <a:gd name="T5" fmla="*/ 357 h 219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957" fill="none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286"/>
                          <a:pt x="11929" y="21956"/>
                          <a:pt x="0" y="21957"/>
                        </a:cubicBezTo>
                      </a:path>
                      <a:path w="21600" h="21957" stroke="0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286"/>
                          <a:pt x="11929" y="21956"/>
                          <a:pt x="0" y="21957"/>
                        </a:cubicBezTo>
                        <a:lnTo>
                          <a:pt x="0" y="35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57" name="Arc 69"/>
                  <p:cNvSpPr>
                    <a:spLocks/>
                  </p:cNvSpPr>
                  <p:nvPr/>
                </p:nvSpPr>
                <p:spPr bwMode="auto">
                  <a:xfrm>
                    <a:off x="3164" y="2224"/>
                    <a:ext cx="129" cy="61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600 w 21600"/>
                      <a:gd name="T1" fmla="*/ 0 h 21600"/>
                      <a:gd name="T2" fmla="*/ 0 w 21600"/>
                      <a:gd name="T3" fmla="*/ 21600 h 21600"/>
                      <a:gd name="T4" fmla="*/ 0 w 2160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</a:path>
                      <a:path w="21600" h="21600" stroke="0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06" name="Group 70"/>
                <p:cNvGrpSpPr>
                  <a:grpSpLocks/>
                </p:cNvGrpSpPr>
                <p:nvPr/>
              </p:nvGrpSpPr>
              <p:grpSpPr bwMode="auto">
                <a:xfrm>
                  <a:off x="2889" y="2281"/>
                  <a:ext cx="320" cy="482"/>
                  <a:chOff x="2889" y="2281"/>
                  <a:chExt cx="320" cy="482"/>
                </a:xfrm>
              </p:grpSpPr>
              <p:sp>
                <p:nvSpPr>
                  <p:cNvPr id="57555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2281"/>
                    <a:ext cx="19" cy="482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6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064" y="2322"/>
                    <a:ext cx="48" cy="3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61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9" y="2314"/>
                    <a:ext cx="48" cy="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90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183" y="2292"/>
                    <a:ext cx="14" cy="17"/>
                    <a:chOff x="3183" y="2292"/>
                    <a:chExt cx="14" cy="17"/>
                  </a:xfrm>
                </p:grpSpPr>
                <p:sp>
                  <p:nvSpPr>
                    <p:cNvPr id="575563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3184" y="2296"/>
                      <a:ext cx="13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2"/>
                        </a:cxn>
                        <a:cxn ang="0">
                          <a:pos x="12" y="12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3" h="13">
                          <a:moveTo>
                            <a:pt x="3" y="0"/>
                          </a:moveTo>
                          <a:lnTo>
                            <a:pt x="0" y="12"/>
                          </a:lnTo>
                          <a:lnTo>
                            <a:pt x="12" y="12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64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3183" y="2292"/>
                      <a:ext cx="14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6"/>
                        </a:cxn>
                        <a:cxn ang="0">
                          <a:pos x="13" y="16"/>
                        </a:cxn>
                        <a:cxn ang="0">
                          <a:pos x="10" y="0"/>
                        </a:cxn>
                        <a:cxn ang="0">
                          <a:pos x="3" y="0"/>
                        </a:cxn>
                        <a:cxn ang="0">
                          <a:pos x="5" y="4"/>
                        </a:cxn>
                        <a:cxn ang="0">
                          <a:pos x="8" y="4"/>
                        </a:cxn>
                        <a:cxn ang="0">
                          <a:pos x="9" y="12"/>
                        </a:cxn>
                        <a:cxn ang="0">
                          <a:pos x="4" y="12"/>
                        </a:cxn>
                        <a:cxn ang="0">
                          <a:pos x="5" y="4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7">
                          <a:moveTo>
                            <a:pt x="3" y="0"/>
                          </a:moveTo>
                          <a:lnTo>
                            <a:pt x="0" y="16"/>
                          </a:lnTo>
                          <a:lnTo>
                            <a:pt x="13" y="16"/>
                          </a:lnTo>
                          <a:lnTo>
                            <a:pt x="10" y="0"/>
                          </a:lnTo>
                          <a:lnTo>
                            <a:pt x="3" y="0"/>
                          </a:lnTo>
                          <a:lnTo>
                            <a:pt x="5" y="4"/>
                          </a:lnTo>
                          <a:lnTo>
                            <a:pt x="8" y="4"/>
                          </a:lnTo>
                          <a:lnTo>
                            <a:pt x="9" y="12"/>
                          </a:lnTo>
                          <a:lnTo>
                            <a:pt x="4" y="12"/>
                          </a:lnTo>
                          <a:lnTo>
                            <a:pt x="5" y="4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90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154" y="2292"/>
                    <a:ext cx="14" cy="17"/>
                    <a:chOff x="3154" y="2292"/>
                    <a:chExt cx="14" cy="17"/>
                  </a:xfrm>
                </p:grpSpPr>
                <p:sp>
                  <p:nvSpPr>
                    <p:cNvPr id="575566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156" y="2296"/>
                      <a:ext cx="12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13">
                          <a:moveTo>
                            <a:pt x="3" y="0"/>
                          </a:move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6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154" y="2292"/>
                      <a:ext cx="14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6"/>
                        </a:cxn>
                        <a:cxn ang="0">
                          <a:pos x="13" y="16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  <a:cxn ang="0">
                          <a:pos x="5" y="4"/>
                        </a:cxn>
                        <a:cxn ang="0">
                          <a:pos x="7" y="4"/>
                        </a:cxn>
                        <a:cxn ang="0">
                          <a:pos x="8" y="12"/>
                        </a:cxn>
                        <a:cxn ang="0">
                          <a:pos x="4" y="12"/>
                        </a:cxn>
                        <a:cxn ang="0">
                          <a:pos x="5" y="4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7">
                          <a:moveTo>
                            <a:pt x="3" y="0"/>
                          </a:moveTo>
                          <a:lnTo>
                            <a:pt x="0" y="16"/>
                          </a:lnTo>
                          <a:lnTo>
                            <a:pt x="13" y="16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  <a:lnTo>
                            <a:pt x="5" y="4"/>
                          </a:lnTo>
                          <a:lnTo>
                            <a:pt x="7" y="4"/>
                          </a:lnTo>
                          <a:lnTo>
                            <a:pt x="8" y="12"/>
                          </a:lnTo>
                          <a:lnTo>
                            <a:pt x="4" y="12"/>
                          </a:lnTo>
                          <a:lnTo>
                            <a:pt x="5" y="4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90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67" y="2294"/>
                    <a:ext cx="16" cy="16"/>
                    <a:chOff x="3067" y="2294"/>
                    <a:chExt cx="16" cy="16"/>
                  </a:xfrm>
                </p:grpSpPr>
                <p:sp>
                  <p:nvSpPr>
                    <p:cNvPr id="575569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3071" y="2296"/>
                      <a:ext cx="12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14">
                          <a:moveTo>
                            <a:pt x="3" y="0"/>
                          </a:move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70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3067" y="2294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4"/>
                        </a:cxn>
                        <a:cxn ang="0">
                          <a:pos x="14" y="14"/>
                        </a:cxn>
                        <a:cxn ang="0">
                          <a:pos x="11" y="0"/>
                        </a:cxn>
                        <a:cxn ang="0">
                          <a:pos x="4" y="0"/>
                        </a:cxn>
                        <a:cxn ang="0">
                          <a:pos x="7" y="4"/>
                        </a:cxn>
                        <a:cxn ang="0">
                          <a:pos x="8" y="4"/>
                        </a:cxn>
                        <a:cxn ang="0">
                          <a:pos x="10" y="10"/>
                        </a:cxn>
                        <a:cxn ang="0">
                          <a:pos x="6" y="10"/>
                        </a:cxn>
                        <a:cxn ang="0">
                          <a:pos x="7" y="4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4" y="0"/>
                          </a:moveTo>
                          <a:lnTo>
                            <a:pt x="0" y="14"/>
                          </a:lnTo>
                          <a:lnTo>
                            <a:pt x="14" y="14"/>
                          </a:lnTo>
                          <a:lnTo>
                            <a:pt x="11" y="0"/>
                          </a:lnTo>
                          <a:lnTo>
                            <a:pt x="4" y="0"/>
                          </a:lnTo>
                          <a:lnTo>
                            <a:pt x="7" y="4"/>
                          </a:lnTo>
                          <a:lnTo>
                            <a:pt x="8" y="4"/>
                          </a:lnTo>
                          <a:lnTo>
                            <a:pt x="10" y="10"/>
                          </a:lnTo>
                          <a:lnTo>
                            <a:pt x="6" y="10"/>
                          </a:lnTo>
                          <a:lnTo>
                            <a:pt x="7" y="4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91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3042" y="2294"/>
                    <a:ext cx="14" cy="16"/>
                    <a:chOff x="3042" y="2294"/>
                    <a:chExt cx="14" cy="16"/>
                  </a:xfrm>
                </p:grpSpPr>
                <p:sp>
                  <p:nvSpPr>
                    <p:cNvPr id="575572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3043" y="2296"/>
                      <a:ext cx="13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3" y="0"/>
                          </a:move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5573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3042" y="2294"/>
                      <a:ext cx="1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4"/>
                        </a:cxn>
                        <a:cxn ang="0">
                          <a:pos x="13" y="14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  <a:cxn ang="0">
                          <a:pos x="5" y="4"/>
                        </a:cxn>
                        <a:cxn ang="0">
                          <a:pos x="7" y="4"/>
                        </a:cxn>
                        <a:cxn ang="0">
                          <a:pos x="8" y="10"/>
                        </a:cxn>
                        <a:cxn ang="0">
                          <a:pos x="4" y="10"/>
                        </a:cxn>
                        <a:cxn ang="0">
                          <a:pos x="5" y="4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5">
                          <a:moveTo>
                            <a:pt x="3" y="0"/>
                          </a:moveTo>
                          <a:lnTo>
                            <a:pt x="0" y="14"/>
                          </a:lnTo>
                          <a:lnTo>
                            <a:pt x="13" y="14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  <a:lnTo>
                            <a:pt x="5" y="4"/>
                          </a:lnTo>
                          <a:lnTo>
                            <a:pt x="7" y="4"/>
                          </a:lnTo>
                          <a:lnTo>
                            <a:pt x="8" y="10"/>
                          </a:lnTo>
                          <a:lnTo>
                            <a:pt x="4" y="10"/>
                          </a:lnTo>
                          <a:lnTo>
                            <a:pt x="5" y="4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7557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3032" y="2312"/>
                    <a:ext cx="177" cy="9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75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2328"/>
                    <a:ext cx="25" cy="3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7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112" y="2309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77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137" y="2351"/>
                    <a:ext cx="0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78" name="Arc 90"/>
                  <p:cNvSpPr>
                    <a:spLocks/>
                  </p:cNvSpPr>
                  <p:nvPr/>
                </p:nvSpPr>
                <p:spPr bwMode="auto">
                  <a:xfrm>
                    <a:off x="2889" y="2296"/>
                    <a:ext cx="158" cy="74"/>
                  </a:xfrm>
                  <a:custGeom>
                    <a:avLst/>
                    <a:gdLst>
                      <a:gd name="G0" fmla="+- 137 0 0"/>
                      <a:gd name="G1" fmla="+- 0 0 0"/>
                      <a:gd name="G2" fmla="+- 21600 0 0"/>
                      <a:gd name="T0" fmla="*/ 21737 w 21737"/>
                      <a:gd name="T1" fmla="*/ 0 h 21600"/>
                      <a:gd name="T2" fmla="*/ 0 w 21737"/>
                      <a:gd name="T3" fmla="*/ 21600 h 21600"/>
                      <a:gd name="T4" fmla="*/ 137 w 21737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37" h="21600" fill="none" extrusionOk="0">
                        <a:moveTo>
                          <a:pt x="21737" y="0"/>
                        </a:moveTo>
                        <a:cubicBezTo>
                          <a:pt x="21737" y="11929"/>
                          <a:pt x="12066" y="21600"/>
                          <a:pt x="137" y="21600"/>
                        </a:cubicBezTo>
                        <a:cubicBezTo>
                          <a:pt x="91" y="21600"/>
                          <a:pt x="45" y="21599"/>
                          <a:pt x="0" y="21599"/>
                        </a:cubicBezTo>
                      </a:path>
                      <a:path w="21737" h="21600" stroke="0" extrusionOk="0">
                        <a:moveTo>
                          <a:pt x="21737" y="0"/>
                        </a:moveTo>
                        <a:cubicBezTo>
                          <a:pt x="21737" y="11929"/>
                          <a:pt x="12066" y="21600"/>
                          <a:pt x="137" y="21600"/>
                        </a:cubicBezTo>
                        <a:cubicBezTo>
                          <a:pt x="91" y="21600"/>
                          <a:pt x="45" y="21599"/>
                          <a:pt x="0" y="21599"/>
                        </a:cubicBezTo>
                        <a:lnTo>
                          <a:pt x="137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79" name="Arc 91"/>
                  <p:cNvSpPr>
                    <a:spLocks/>
                  </p:cNvSpPr>
                  <p:nvPr/>
                </p:nvSpPr>
                <p:spPr bwMode="auto">
                  <a:xfrm>
                    <a:off x="2914" y="2294"/>
                    <a:ext cx="159" cy="74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600 w 21600"/>
                      <a:gd name="T1" fmla="*/ 0 h 21598"/>
                      <a:gd name="T2" fmla="*/ 276 w 21600"/>
                      <a:gd name="T3" fmla="*/ 21598 h 21598"/>
                      <a:gd name="T4" fmla="*/ 0 w 21600"/>
                      <a:gd name="T5" fmla="*/ 0 h 215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598" fill="none" extrusionOk="0">
                        <a:moveTo>
                          <a:pt x="21600" y="0"/>
                        </a:moveTo>
                        <a:cubicBezTo>
                          <a:pt x="21600" y="11821"/>
                          <a:pt x="12096" y="21447"/>
                          <a:pt x="276" y="21598"/>
                        </a:cubicBezTo>
                      </a:path>
                      <a:path w="21600" h="21598" stroke="0" extrusionOk="0">
                        <a:moveTo>
                          <a:pt x="21600" y="0"/>
                        </a:moveTo>
                        <a:cubicBezTo>
                          <a:pt x="21600" y="11821"/>
                          <a:pt x="12096" y="21447"/>
                          <a:pt x="276" y="2159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80" name="Arc 92"/>
                  <p:cNvSpPr>
                    <a:spLocks/>
                  </p:cNvSpPr>
                  <p:nvPr/>
                </p:nvSpPr>
                <p:spPr bwMode="auto">
                  <a:xfrm>
                    <a:off x="3030" y="2295"/>
                    <a:ext cx="158" cy="73"/>
                  </a:xfrm>
                  <a:custGeom>
                    <a:avLst/>
                    <a:gdLst>
                      <a:gd name="G0" fmla="+- 137 0 0"/>
                      <a:gd name="G1" fmla="+- 0 0 0"/>
                      <a:gd name="G2" fmla="+- 21600 0 0"/>
                      <a:gd name="T0" fmla="*/ 21735 w 21735"/>
                      <a:gd name="T1" fmla="*/ 299 h 21600"/>
                      <a:gd name="T2" fmla="*/ 0 w 21735"/>
                      <a:gd name="T3" fmla="*/ 21600 h 21600"/>
                      <a:gd name="T4" fmla="*/ 137 w 21735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35" h="21600" fill="none" extrusionOk="0">
                        <a:moveTo>
                          <a:pt x="21734" y="298"/>
                        </a:moveTo>
                        <a:cubicBezTo>
                          <a:pt x="21571" y="12110"/>
                          <a:pt x="11949" y="21599"/>
                          <a:pt x="137" y="21600"/>
                        </a:cubicBezTo>
                        <a:cubicBezTo>
                          <a:pt x="91" y="21600"/>
                          <a:pt x="45" y="21599"/>
                          <a:pt x="0" y="21599"/>
                        </a:cubicBezTo>
                      </a:path>
                      <a:path w="21735" h="21600" stroke="0" extrusionOk="0">
                        <a:moveTo>
                          <a:pt x="21734" y="298"/>
                        </a:moveTo>
                        <a:cubicBezTo>
                          <a:pt x="21571" y="12110"/>
                          <a:pt x="11949" y="21599"/>
                          <a:pt x="137" y="21600"/>
                        </a:cubicBezTo>
                        <a:cubicBezTo>
                          <a:pt x="91" y="21600"/>
                          <a:pt x="45" y="21599"/>
                          <a:pt x="0" y="21599"/>
                        </a:cubicBezTo>
                        <a:lnTo>
                          <a:pt x="137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581" name="Arc 93"/>
                  <p:cNvSpPr>
                    <a:spLocks/>
                  </p:cNvSpPr>
                  <p:nvPr/>
                </p:nvSpPr>
                <p:spPr bwMode="auto">
                  <a:xfrm>
                    <a:off x="2999" y="2291"/>
                    <a:ext cx="159" cy="75"/>
                  </a:xfrm>
                  <a:custGeom>
                    <a:avLst/>
                    <a:gdLst>
                      <a:gd name="G0" fmla="+- 138 0 0"/>
                      <a:gd name="G1" fmla="+- 295 0 0"/>
                      <a:gd name="G2" fmla="+- 21600 0 0"/>
                      <a:gd name="T0" fmla="*/ 21736 w 21738"/>
                      <a:gd name="T1" fmla="*/ 0 h 21895"/>
                      <a:gd name="T2" fmla="*/ 0 w 21738"/>
                      <a:gd name="T3" fmla="*/ 21895 h 21895"/>
                      <a:gd name="T4" fmla="*/ 138 w 21738"/>
                      <a:gd name="T5" fmla="*/ 295 h 218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38" h="21895" fill="none" extrusionOk="0">
                        <a:moveTo>
                          <a:pt x="21735" y="0"/>
                        </a:moveTo>
                        <a:cubicBezTo>
                          <a:pt x="21737" y="98"/>
                          <a:pt x="21738" y="196"/>
                          <a:pt x="21738" y="295"/>
                        </a:cubicBezTo>
                        <a:cubicBezTo>
                          <a:pt x="21738" y="12224"/>
                          <a:pt x="12067" y="21895"/>
                          <a:pt x="138" y="21895"/>
                        </a:cubicBezTo>
                        <a:cubicBezTo>
                          <a:pt x="92" y="21895"/>
                          <a:pt x="46" y="21894"/>
                          <a:pt x="0" y="21894"/>
                        </a:cubicBezTo>
                      </a:path>
                      <a:path w="21738" h="21895" stroke="0" extrusionOk="0">
                        <a:moveTo>
                          <a:pt x="21735" y="0"/>
                        </a:moveTo>
                        <a:cubicBezTo>
                          <a:pt x="21737" y="98"/>
                          <a:pt x="21738" y="196"/>
                          <a:pt x="21738" y="295"/>
                        </a:cubicBezTo>
                        <a:cubicBezTo>
                          <a:pt x="21738" y="12224"/>
                          <a:pt x="12067" y="21895"/>
                          <a:pt x="138" y="21895"/>
                        </a:cubicBezTo>
                        <a:cubicBezTo>
                          <a:pt x="92" y="21895"/>
                          <a:pt x="46" y="21894"/>
                          <a:pt x="0" y="21894"/>
                        </a:cubicBezTo>
                        <a:lnTo>
                          <a:pt x="138" y="295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aphicFrame>
            <p:nvGraphicFramePr>
              <p:cNvPr id="575582" name="Object 9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664" y="2854"/>
              <a:ext cx="334" cy="358"/>
            </p:xfrm>
            <a:graphic>
              <a:graphicData uri="http://schemas.openxmlformats.org/presentationml/2006/ole">
                <p:oleObj spid="_x0000_s128003" name="Microsoft ClipArt Gallery" r:id="rId6" imgW="3305160" imgH="3305160" progId="">
                  <p:embed/>
                </p:oleObj>
              </a:graphicData>
            </a:graphic>
          </p:graphicFrame>
        </p:grpSp>
        <p:sp>
          <p:nvSpPr>
            <p:cNvPr id="575583" name="Text Box 95"/>
            <p:cNvSpPr txBox="1">
              <a:spLocks noChangeArrowheads="1"/>
            </p:cNvSpPr>
            <p:nvPr/>
          </p:nvSpPr>
          <p:spPr bwMode="auto">
            <a:xfrm>
              <a:off x="310450" y="2199182"/>
              <a:ext cx="346568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19063" indent="-119063" eaLnBrk="1" hangingPunct="1"/>
              <a:r>
                <a:rPr lang="en-US" sz="2800" b="1" u="sng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“Yesterday” – 1890s to 1960s</a:t>
              </a:r>
              <a:endParaRPr lang="en-US" sz="2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marL="119063" indent="-119063" eaLnBrk="1" hangingPunct="1"/>
              <a:endParaRPr lang="en-US" sz="2400" b="1" dirty="0">
                <a:solidFill>
                  <a:srgbClr val="660066"/>
                </a:solidFill>
              </a:endParaRPr>
            </a:p>
          </p:txBody>
        </p:sp>
        <p:grpSp>
          <p:nvGrpSpPr>
            <p:cNvPr id="911" name="Group 905"/>
            <p:cNvGrpSpPr/>
            <p:nvPr/>
          </p:nvGrpSpPr>
          <p:grpSpPr>
            <a:xfrm>
              <a:off x="2082991" y="4251960"/>
              <a:ext cx="1244904" cy="784860"/>
              <a:chOff x="2020276" y="4212421"/>
              <a:chExt cx="1468653" cy="925924"/>
            </a:xfrm>
          </p:grpSpPr>
          <p:pic>
            <p:nvPicPr>
              <p:cNvPr id="140623" name="Picture 33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20276" y="4212421"/>
                <a:ext cx="1468653" cy="913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82" name="Flowchart: Off-page Connector 881"/>
              <p:cNvSpPr/>
              <p:nvPr/>
            </p:nvSpPr>
            <p:spPr bwMode="auto">
              <a:xfrm flipH="1" flipV="1">
                <a:off x="2154194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83" name="Flowchart: Off-page Connector 882"/>
              <p:cNvSpPr/>
              <p:nvPr/>
            </p:nvSpPr>
            <p:spPr bwMode="auto">
              <a:xfrm flipH="1" flipV="1">
                <a:off x="2211721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84" name="Flowchart: Off-page Connector 883"/>
              <p:cNvSpPr/>
              <p:nvPr/>
            </p:nvSpPr>
            <p:spPr bwMode="auto">
              <a:xfrm flipH="1" flipV="1">
                <a:off x="2269248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85" name="Flowchart: Off-page Connector 884"/>
              <p:cNvSpPr/>
              <p:nvPr/>
            </p:nvSpPr>
            <p:spPr bwMode="auto">
              <a:xfrm flipH="1" flipV="1">
                <a:off x="2326775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86" name="Flowchart: Off-page Connector 885"/>
              <p:cNvSpPr/>
              <p:nvPr/>
            </p:nvSpPr>
            <p:spPr bwMode="auto">
              <a:xfrm flipH="1" flipV="1">
                <a:off x="2384302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87" name="Flowchart: Off-page Connector 886"/>
              <p:cNvSpPr/>
              <p:nvPr/>
            </p:nvSpPr>
            <p:spPr bwMode="auto">
              <a:xfrm flipH="1" flipV="1">
                <a:off x="2441829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88" name="Flowchart: Off-page Connector 887"/>
              <p:cNvSpPr/>
              <p:nvPr/>
            </p:nvSpPr>
            <p:spPr bwMode="auto">
              <a:xfrm flipH="1" flipV="1">
                <a:off x="2499356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89" name="Flowchart: Off-page Connector 888"/>
              <p:cNvSpPr/>
              <p:nvPr/>
            </p:nvSpPr>
            <p:spPr bwMode="auto">
              <a:xfrm flipH="1" flipV="1">
                <a:off x="2556883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0" name="Flowchart: Off-page Connector 889"/>
              <p:cNvSpPr/>
              <p:nvPr/>
            </p:nvSpPr>
            <p:spPr bwMode="auto">
              <a:xfrm flipH="1" flipV="1">
                <a:off x="2614410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1" name="Flowchart: Off-page Connector 890"/>
              <p:cNvSpPr/>
              <p:nvPr/>
            </p:nvSpPr>
            <p:spPr bwMode="auto">
              <a:xfrm flipH="1" flipV="1">
                <a:off x="2671874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2" name="Flowchart: Off-page Connector 891"/>
              <p:cNvSpPr/>
              <p:nvPr/>
            </p:nvSpPr>
            <p:spPr bwMode="auto">
              <a:xfrm flipH="1" flipV="1">
                <a:off x="2729338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3" name="Flowchart: Off-page Connector 892"/>
              <p:cNvSpPr/>
              <p:nvPr/>
            </p:nvSpPr>
            <p:spPr bwMode="auto">
              <a:xfrm flipH="1" flipV="1">
                <a:off x="2786802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4" name="Flowchart: Off-page Connector 893"/>
              <p:cNvSpPr/>
              <p:nvPr/>
            </p:nvSpPr>
            <p:spPr bwMode="auto">
              <a:xfrm flipH="1" flipV="1">
                <a:off x="2844266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5" name="Flowchart: Off-page Connector 894"/>
              <p:cNvSpPr/>
              <p:nvPr/>
            </p:nvSpPr>
            <p:spPr bwMode="auto">
              <a:xfrm flipH="1" flipV="1">
                <a:off x="2901730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6" name="Flowchart: Off-page Connector 895"/>
              <p:cNvSpPr/>
              <p:nvPr/>
            </p:nvSpPr>
            <p:spPr bwMode="auto">
              <a:xfrm flipH="1" flipV="1">
                <a:off x="2959194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7" name="Flowchart: Off-page Connector 896"/>
              <p:cNvSpPr/>
              <p:nvPr/>
            </p:nvSpPr>
            <p:spPr bwMode="auto">
              <a:xfrm flipH="1" flipV="1">
                <a:off x="3016658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8" name="Flowchart: Off-page Connector 897"/>
              <p:cNvSpPr/>
              <p:nvPr/>
            </p:nvSpPr>
            <p:spPr bwMode="auto">
              <a:xfrm flipH="1" flipV="1">
                <a:off x="3074122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899" name="Flowchart: Off-page Connector 898"/>
              <p:cNvSpPr/>
              <p:nvPr/>
            </p:nvSpPr>
            <p:spPr bwMode="auto">
              <a:xfrm flipH="1" flipV="1">
                <a:off x="3131586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900" name="Flowchart: Off-page Connector 899"/>
              <p:cNvSpPr/>
              <p:nvPr/>
            </p:nvSpPr>
            <p:spPr bwMode="auto">
              <a:xfrm flipH="1" flipV="1">
                <a:off x="3189050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901" name="Flowchart: Off-page Connector 900"/>
              <p:cNvSpPr/>
              <p:nvPr/>
            </p:nvSpPr>
            <p:spPr bwMode="auto">
              <a:xfrm flipH="1" flipV="1">
                <a:off x="3246514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902" name="Flowchart: Off-page Connector 901"/>
              <p:cNvSpPr/>
              <p:nvPr/>
            </p:nvSpPr>
            <p:spPr bwMode="auto">
              <a:xfrm flipH="1" flipV="1">
                <a:off x="3303978" y="4971533"/>
                <a:ext cx="45719" cy="166812"/>
              </a:xfrm>
              <a:prstGeom prst="flowChartOffpage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-80" charset="-128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76200"/>
            <a:ext cx="6172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Continuing the Saga of Renewable Generation and Grid Integration</a:t>
            </a:r>
          </a:p>
        </p:txBody>
      </p:sp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846138" y="3230563"/>
            <a:ext cx="4995862" cy="2765425"/>
            <a:chOff x="114" y="2394"/>
            <a:chExt cx="3147" cy="1742"/>
          </a:xfrm>
        </p:grpSpPr>
        <p:sp>
          <p:nvSpPr>
            <p:cNvPr id="540906" name="Oval 234"/>
            <p:cNvSpPr>
              <a:spLocks noChangeArrowheads="1"/>
            </p:cNvSpPr>
            <p:nvPr/>
          </p:nvSpPr>
          <p:spPr bwMode="auto">
            <a:xfrm>
              <a:off x="363" y="23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7" name="Oval 235"/>
            <p:cNvSpPr>
              <a:spLocks noChangeArrowheads="1"/>
            </p:cNvSpPr>
            <p:nvPr/>
          </p:nvSpPr>
          <p:spPr bwMode="auto">
            <a:xfrm>
              <a:off x="489" y="249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8" name="Freeform 236"/>
            <p:cNvSpPr>
              <a:spLocks/>
            </p:cNvSpPr>
            <p:nvPr/>
          </p:nvSpPr>
          <p:spPr bwMode="auto">
            <a:xfrm>
              <a:off x="412" y="2513"/>
              <a:ext cx="1468" cy="743"/>
            </a:xfrm>
            <a:custGeom>
              <a:avLst/>
              <a:gdLst/>
              <a:ahLst/>
              <a:cxnLst>
                <a:cxn ang="0">
                  <a:pos x="1468" y="283"/>
                </a:cxn>
                <a:cxn ang="0">
                  <a:pos x="1093" y="574"/>
                </a:cxn>
                <a:cxn ang="0">
                  <a:pos x="846" y="718"/>
                </a:cxn>
                <a:cxn ang="0">
                  <a:pos x="722" y="726"/>
                </a:cxn>
                <a:cxn ang="0">
                  <a:pos x="692" y="717"/>
                </a:cxn>
                <a:cxn ang="0">
                  <a:pos x="676" y="704"/>
                </a:cxn>
                <a:cxn ang="0">
                  <a:pos x="656" y="698"/>
                </a:cxn>
                <a:cxn ang="0">
                  <a:pos x="617" y="675"/>
                </a:cxn>
                <a:cxn ang="0">
                  <a:pos x="567" y="634"/>
                </a:cxn>
                <a:cxn ang="0">
                  <a:pos x="538" y="618"/>
                </a:cxn>
                <a:cxn ang="0">
                  <a:pos x="502" y="595"/>
                </a:cxn>
                <a:cxn ang="0">
                  <a:pos x="412" y="512"/>
                </a:cxn>
                <a:cxn ang="0">
                  <a:pos x="379" y="474"/>
                </a:cxn>
                <a:cxn ang="0">
                  <a:pos x="304" y="390"/>
                </a:cxn>
                <a:cxn ang="0">
                  <a:pos x="261" y="326"/>
                </a:cxn>
                <a:cxn ang="0">
                  <a:pos x="247" y="301"/>
                </a:cxn>
                <a:cxn ang="0">
                  <a:pos x="224" y="234"/>
                </a:cxn>
                <a:cxn ang="0">
                  <a:pos x="218" y="214"/>
                </a:cxn>
                <a:cxn ang="0">
                  <a:pos x="205" y="198"/>
                </a:cxn>
                <a:cxn ang="0">
                  <a:pos x="165" y="147"/>
                </a:cxn>
                <a:cxn ang="0">
                  <a:pos x="63" y="42"/>
                </a:cxn>
                <a:cxn ang="0">
                  <a:pos x="24" y="13"/>
                </a:cxn>
                <a:cxn ang="0">
                  <a:pos x="0" y="0"/>
                </a:cxn>
              </a:cxnLst>
              <a:rect l="0" t="0" r="r" b="b"/>
              <a:pathLst>
                <a:path w="1468" h="743">
                  <a:moveTo>
                    <a:pt x="1468" y="283"/>
                  </a:moveTo>
                  <a:cubicBezTo>
                    <a:pt x="1405" y="327"/>
                    <a:pt x="1217" y="500"/>
                    <a:pt x="1093" y="574"/>
                  </a:cubicBezTo>
                  <a:cubicBezTo>
                    <a:pt x="989" y="646"/>
                    <a:pt x="908" y="693"/>
                    <a:pt x="846" y="718"/>
                  </a:cubicBezTo>
                  <a:cubicBezTo>
                    <a:pt x="784" y="743"/>
                    <a:pt x="748" y="726"/>
                    <a:pt x="722" y="726"/>
                  </a:cubicBezTo>
                  <a:cubicBezTo>
                    <a:pt x="712" y="726"/>
                    <a:pt x="692" y="717"/>
                    <a:pt x="692" y="717"/>
                  </a:cubicBezTo>
                  <a:cubicBezTo>
                    <a:pt x="686" y="710"/>
                    <a:pt x="686" y="708"/>
                    <a:pt x="676" y="704"/>
                  </a:cubicBezTo>
                  <a:cubicBezTo>
                    <a:pt x="669" y="701"/>
                    <a:pt x="656" y="698"/>
                    <a:pt x="656" y="698"/>
                  </a:cubicBezTo>
                  <a:cubicBezTo>
                    <a:pt x="646" y="687"/>
                    <a:pt x="629" y="685"/>
                    <a:pt x="617" y="675"/>
                  </a:cubicBezTo>
                  <a:cubicBezTo>
                    <a:pt x="609" y="668"/>
                    <a:pt x="573" y="636"/>
                    <a:pt x="567" y="634"/>
                  </a:cubicBezTo>
                  <a:cubicBezTo>
                    <a:pt x="557" y="630"/>
                    <a:pt x="545" y="626"/>
                    <a:pt x="538" y="618"/>
                  </a:cubicBezTo>
                  <a:cubicBezTo>
                    <a:pt x="528" y="607"/>
                    <a:pt x="515" y="599"/>
                    <a:pt x="502" y="595"/>
                  </a:cubicBezTo>
                  <a:cubicBezTo>
                    <a:pt x="470" y="569"/>
                    <a:pt x="444" y="538"/>
                    <a:pt x="412" y="512"/>
                  </a:cubicBezTo>
                  <a:cubicBezTo>
                    <a:pt x="404" y="496"/>
                    <a:pt x="392" y="487"/>
                    <a:pt x="379" y="474"/>
                  </a:cubicBezTo>
                  <a:cubicBezTo>
                    <a:pt x="352" y="448"/>
                    <a:pt x="329" y="418"/>
                    <a:pt x="304" y="390"/>
                  </a:cubicBezTo>
                  <a:cubicBezTo>
                    <a:pt x="297" y="370"/>
                    <a:pt x="276" y="341"/>
                    <a:pt x="261" y="326"/>
                  </a:cubicBezTo>
                  <a:cubicBezTo>
                    <a:pt x="257" y="316"/>
                    <a:pt x="250" y="311"/>
                    <a:pt x="247" y="301"/>
                  </a:cubicBezTo>
                  <a:cubicBezTo>
                    <a:pt x="239" y="279"/>
                    <a:pt x="232" y="256"/>
                    <a:pt x="224" y="234"/>
                  </a:cubicBezTo>
                  <a:cubicBezTo>
                    <a:pt x="222" y="227"/>
                    <a:pt x="220" y="221"/>
                    <a:pt x="218" y="214"/>
                  </a:cubicBezTo>
                  <a:cubicBezTo>
                    <a:pt x="216" y="207"/>
                    <a:pt x="205" y="198"/>
                    <a:pt x="205" y="198"/>
                  </a:cubicBezTo>
                  <a:cubicBezTo>
                    <a:pt x="198" y="177"/>
                    <a:pt x="177" y="165"/>
                    <a:pt x="165" y="147"/>
                  </a:cubicBezTo>
                  <a:cubicBezTo>
                    <a:pt x="138" y="107"/>
                    <a:pt x="97" y="75"/>
                    <a:pt x="63" y="42"/>
                  </a:cubicBezTo>
                  <a:cubicBezTo>
                    <a:pt x="51" y="31"/>
                    <a:pt x="39" y="18"/>
                    <a:pt x="24" y="13"/>
                  </a:cubicBezTo>
                  <a:cubicBezTo>
                    <a:pt x="15" y="8"/>
                    <a:pt x="7" y="5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05" name="AutoShape 237"/>
            <p:cNvCxnSpPr>
              <a:cxnSpLocks noChangeShapeType="1"/>
              <a:stCxn id="540906" idx="4"/>
              <a:endCxn id="540908" idx="22"/>
            </p:cNvCxnSpPr>
            <p:nvPr/>
          </p:nvCxnSpPr>
          <p:spPr bwMode="auto">
            <a:xfrm>
              <a:off x="391" y="2450"/>
              <a:ext cx="16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06" name="AutoShape 238"/>
            <p:cNvCxnSpPr>
              <a:cxnSpLocks noChangeShapeType="1"/>
              <a:stCxn id="540907" idx="3"/>
              <a:endCxn id="540908" idx="20"/>
            </p:cNvCxnSpPr>
            <p:nvPr/>
          </p:nvCxnSpPr>
          <p:spPr bwMode="auto">
            <a:xfrm flipH="1">
              <a:off x="470" y="2538"/>
              <a:ext cx="27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1" name="Oval 239"/>
            <p:cNvSpPr>
              <a:spLocks noChangeArrowheads="1"/>
            </p:cNvSpPr>
            <p:nvPr/>
          </p:nvSpPr>
          <p:spPr bwMode="auto">
            <a:xfrm>
              <a:off x="624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08" name="AutoShape 240"/>
            <p:cNvCxnSpPr>
              <a:cxnSpLocks noChangeShapeType="1"/>
              <a:stCxn id="540911" idx="3"/>
              <a:endCxn id="540908" idx="19"/>
            </p:cNvCxnSpPr>
            <p:nvPr/>
          </p:nvCxnSpPr>
          <p:spPr bwMode="auto">
            <a:xfrm flipH="1">
              <a:off x="572" y="2629"/>
              <a:ext cx="60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3" name="Oval 241"/>
            <p:cNvSpPr>
              <a:spLocks noChangeArrowheads="1"/>
            </p:cNvSpPr>
            <p:nvPr/>
          </p:nvSpPr>
          <p:spPr bwMode="auto">
            <a:xfrm flipH="1">
              <a:off x="479" y="271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0" name="AutoShape 242"/>
            <p:cNvCxnSpPr>
              <a:cxnSpLocks noChangeShapeType="1"/>
              <a:stCxn id="540913" idx="2"/>
              <a:endCxn id="540908" idx="16"/>
            </p:cNvCxnSpPr>
            <p:nvPr/>
          </p:nvCxnSpPr>
          <p:spPr bwMode="auto">
            <a:xfrm>
              <a:off x="533" y="2746"/>
              <a:ext cx="9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5" name="Oval 243"/>
            <p:cNvSpPr>
              <a:spLocks noChangeArrowheads="1"/>
            </p:cNvSpPr>
            <p:nvPr/>
          </p:nvSpPr>
          <p:spPr bwMode="auto">
            <a:xfrm>
              <a:off x="751" y="270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2" name="AutoShape 244"/>
            <p:cNvCxnSpPr>
              <a:cxnSpLocks noChangeShapeType="1"/>
              <a:stCxn id="540915" idx="3"/>
              <a:endCxn id="540908" idx="14"/>
            </p:cNvCxnSpPr>
            <p:nvPr/>
          </p:nvCxnSpPr>
          <p:spPr bwMode="auto">
            <a:xfrm flipH="1">
              <a:off x="668" y="2749"/>
              <a:ext cx="91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7" name="Freeform 245"/>
            <p:cNvSpPr>
              <a:spLocks/>
            </p:cNvSpPr>
            <p:nvPr/>
          </p:nvSpPr>
          <p:spPr bwMode="auto">
            <a:xfrm>
              <a:off x="509" y="2919"/>
              <a:ext cx="310" cy="149"/>
            </a:xfrm>
            <a:custGeom>
              <a:avLst/>
              <a:gdLst/>
              <a:ahLst/>
              <a:cxnLst>
                <a:cxn ang="0">
                  <a:pos x="310" y="108"/>
                </a:cxn>
                <a:cxn ang="0">
                  <a:pos x="252" y="117"/>
                </a:cxn>
                <a:cxn ang="0">
                  <a:pos x="233" y="134"/>
                </a:cxn>
                <a:cxn ang="0">
                  <a:pos x="204" y="149"/>
                </a:cxn>
                <a:cxn ang="0">
                  <a:pos x="149" y="122"/>
                </a:cxn>
                <a:cxn ang="0">
                  <a:pos x="116" y="91"/>
                </a:cxn>
                <a:cxn ang="0">
                  <a:pos x="96" y="72"/>
                </a:cxn>
                <a:cxn ang="0">
                  <a:pos x="77" y="53"/>
                </a:cxn>
                <a:cxn ang="0">
                  <a:pos x="0" y="0"/>
                </a:cxn>
              </a:cxnLst>
              <a:rect l="0" t="0" r="r" b="b"/>
              <a:pathLst>
                <a:path w="310" h="149">
                  <a:moveTo>
                    <a:pt x="310" y="108"/>
                  </a:moveTo>
                  <a:cubicBezTo>
                    <a:pt x="290" y="110"/>
                    <a:pt x="272" y="113"/>
                    <a:pt x="252" y="117"/>
                  </a:cubicBezTo>
                  <a:cubicBezTo>
                    <a:pt x="242" y="121"/>
                    <a:pt x="240" y="127"/>
                    <a:pt x="233" y="134"/>
                  </a:cubicBezTo>
                  <a:cubicBezTo>
                    <a:pt x="222" y="144"/>
                    <a:pt x="217" y="144"/>
                    <a:pt x="204" y="149"/>
                  </a:cubicBezTo>
                  <a:cubicBezTo>
                    <a:pt x="177" y="146"/>
                    <a:pt x="169" y="139"/>
                    <a:pt x="149" y="122"/>
                  </a:cubicBezTo>
                  <a:cubicBezTo>
                    <a:pt x="138" y="112"/>
                    <a:pt x="131" y="95"/>
                    <a:pt x="116" y="91"/>
                  </a:cubicBezTo>
                  <a:cubicBezTo>
                    <a:pt x="108" y="84"/>
                    <a:pt x="105" y="78"/>
                    <a:pt x="96" y="72"/>
                  </a:cubicBezTo>
                  <a:cubicBezTo>
                    <a:pt x="91" y="63"/>
                    <a:pt x="85" y="59"/>
                    <a:pt x="77" y="53"/>
                  </a:cubicBezTo>
                  <a:cubicBezTo>
                    <a:pt x="53" y="32"/>
                    <a:pt x="36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18" name="Oval 246"/>
            <p:cNvSpPr>
              <a:spLocks noChangeArrowheads="1"/>
            </p:cNvSpPr>
            <p:nvPr/>
          </p:nvSpPr>
          <p:spPr bwMode="auto">
            <a:xfrm flipH="1">
              <a:off x="347" y="29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5" name="AutoShape 247"/>
            <p:cNvCxnSpPr>
              <a:cxnSpLocks noChangeShapeType="1"/>
              <a:stCxn id="540918" idx="2"/>
              <a:endCxn id="540917" idx="8"/>
            </p:cNvCxnSpPr>
            <p:nvPr/>
          </p:nvCxnSpPr>
          <p:spPr bwMode="auto">
            <a:xfrm flipV="1">
              <a:off x="401" y="2919"/>
              <a:ext cx="103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0" name="Oval 248"/>
            <p:cNvSpPr>
              <a:spLocks noChangeArrowheads="1"/>
            </p:cNvSpPr>
            <p:nvPr/>
          </p:nvSpPr>
          <p:spPr bwMode="auto">
            <a:xfrm flipH="1">
              <a:off x="461" y="300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7" name="AutoShape 249"/>
            <p:cNvCxnSpPr>
              <a:cxnSpLocks noChangeShapeType="1"/>
              <a:stCxn id="540920" idx="2"/>
              <a:endCxn id="540917" idx="6"/>
            </p:cNvCxnSpPr>
            <p:nvPr/>
          </p:nvCxnSpPr>
          <p:spPr bwMode="auto">
            <a:xfrm flipV="1">
              <a:off x="515" y="2991"/>
              <a:ext cx="85" cy="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2" name="Oval 250"/>
            <p:cNvSpPr>
              <a:spLocks noChangeArrowheads="1"/>
            </p:cNvSpPr>
            <p:nvPr/>
          </p:nvSpPr>
          <p:spPr bwMode="auto">
            <a:xfrm flipH="1">
              <a:off x="574" y="310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19" name="AutoShape 251"/>
            <p:cNvCxnSpPr>
              <a:cxnSpLocks noChangeShapeType="1"/>
              <a:stCxn id="540922" idx="1"/>
              <a:endCxn id="540917" idx="4"/>
            </p:cNvCxnSpPr>
            <p:nvPr/>
          </p:nvCxnSpPr>
          <p:spPr bwMode="auto">
            <a:xfrm flipV="1">
              <a:off x="620" y="3046"/>
              <a:ext cx="38" cy="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4" name="Oval 252"/>
            <p:cNvSpPr>
              <a:spLocks noChangeArrowheads="1"/>
            </p:cNvSpPr>
            <p:nvPr/>
          </p:nvSpPr>
          <p:spPr bwMode="auto">
            <a:xfrm flipH="1">
              <a:off x="687" y="320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21" name="AutoShape 253"/>
            <p:cNvCxnSpPr>
              <a:cxnSpLocks noChangeShapeType="1"/>
              <a:stCxn id="540924" idx="0"/>
              <a:endCxn id="540917" idx="2"/>
            </p:cNvCxnSpPr>
            <p:nvPr/>
          </p:nvCxnSpPr>
          <p:spPr bwMode="auto">
            <a:xfrm flipV="1">
              <a:off x="714" y="3053"/>
              <a:ext cx="33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6" name="Freeform 254"/>
            <p:cNvSpPr>
              <a:spLocks/>
            </p:cNvSpPr>
            <p:nvPr/>
          </p:nvSpPr>
          <p:spPr bwMode="auto">
            <a:xfrm>
              <a:off x="961" y="2830"/>
              <a:ext cx="206" cy="404"/>
            </a:xfrm>
            <a:custGeom>
              <a:avLst/>
              <a:gdLst/>
              <a:ahLst/>
              <a:cxnLst>
                <a:cxn ang="0">
                  <a:pos x="141" y="389"/>
                </a:cxn>
                <a:cxn ang="0">
                  <a:pos x="172" y="336"/>
                </a:cxn>
                <a:cxn ang="0">
                  <a:pos x="194" y="310"/>
                </a:cxn>
                <a:cxn ang="0">
                  <a:pos x="206" y="274"/>
                </a:cxn>
                <a:cxn ang="0">
                  <a:pos x="204" y="223"/>
                </a:cxn>
                <a:cxn ang="0">
                  <a:pos x="158" y="151"/>
                </a:cxn>
                <a:cxn ang="0">
                  <a:pos x="139" y="132"/>
                </a:cxn>
                <a:cxn ang="0">
                  <a:pos x="79" y="79"/>
                </a:cxn>
                <a:cxn ang="0">
                  <a:pos x="31" y="34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206" h="389">
                  <a:moveTo>
                    <a:pt x="141" y="389"/>
                  </a:moveTo>
                  <a:cubicBezTo>
                    <a:pt x="148" y="368"/>
                    <a:pt x="158" y="353"/>
                    <a:pt x="172" y="336"/>
                  </a:cubicBezTo>
                  <a:cubicBezTo>
                    <a:pt x="179" y="327"/>
                    <a:pt x="194" y="310"/>
                    <a:pt x="194" y="310"/>
                  </a:cubicBezTo>
                  <a:cubicBezTo>
                    <a:pt x="197" y="297"/>
                    <a:pt x="203" y="287"/>
                    <a:pt x="206" y="274"/>
                  </a:cubicBezTo>
                  <a:cubicBezTo>
                    <a:pt x="205" y="257"/>
                    <a:pt x="205" y="240"/>
                    <a:pt x="204" y="223"/>
                  </a:cubicBezTo>
                  <a:cubicBezTo>
                    <a:pt x="202" y="195"/>
                    <a:pt x="174" y="172"/>
                    <a:pt x="158" y="151"/>
                  </a:cubicBezTo>
                  <a:cubicBezTo>
                    <a:pt x="142" y="131"/>
                    <a:pt x="153" y="136"/>
                    <a:pt x="139" y="132"/>
                  </a:cubicBezTo>
                  <a:cubicBezTo>
                    <a:pt x="124" y="111"/>
                    <a:pt x="97" y="97"/>
                    <a:pt x="79" y="79"/>
                  </a:cubicBezTo>
                  <a:cubicBezTo>
                    <a:pt x="67" y="67"/>
                    <a:pt x="46" y="43"/>
                    <a:pt x="31" y="34"/>
                  </a:cubicBezTo>
                  <a:cubicBezTo>
                    <a:pt x="24" y="22"/>
                    <a:pt x="17" y="15"/>
                    <a:pt x="7" y="5"/>
                  </a:cubicBezTo>
                  <a:cubicBezTo>
                    <a:pt x="5" y="3"/>
                    <a:pt x="0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7" name="Oval 255"/>
            <p:cNvSpPr>
              <a:spLocks noChangeArrowheads="1"/>
            </p:cNvSpPr>
            <p:nvPr/>
          </p:nvSpPr>
          <p:spPr bwMode="auto">
            <a:xfrm>
              <a:off x="944" y="26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8" name="Oval 256"/>
            <p:cNvSpPr>
              <a:spLocks noChangeArrowheads="1"/>
            </p:cNvSpPr>
            <p:nvPr/>
          </p:nvSpPr>
          <p:spPr bwMode="auto">
            <a:xfrm>
              <a:off x="1037" y="27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25" name="AutoShape 257"/>
            <p:cNvCxnSpPr>
              <a:cxnSpLocks noChangeShapeType="1"/>
              <a:stCxn id="540927" idx="4"/>
              <a:endCxn id="540926" idx="10"/>
            </p:cNvCxnSpPr>
            <p:nvPr/>
          </p:nvCxnSpPr>
          <p:spPr bwMode="auto">
            <a:xfrm flipH="1">
              <a:off x="961" y="2737"/>
              <a:ext cx="11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26" name="AutoShape 258"/>
            <p:cNvCxnSpPr>
              <a:cxnSpLocks noChangeShapeType="1"/>
              <a:stCxn id="540928" idx="3"/>
              <a:endCxn id="540926" idx="8"/>
            </p:cNvCxnSpPr>
            <p:nvPr/>
          </p:nvCxnSpPr>
          <p:spPr bwMode="auto">
            <a:xfrm flipH="1">
              <a:off x="992" y="2832"/>
              <a:ext cx="53" cy="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1" name="Oval 259"/>
            <p:cNvSpPr>
              <a:spLocks noChangeArrowheads="1"/>
            </p:cNvSpPr>
            <p:nvPr/>
          </p:nvSpPr>
          <p:spPr bwMode="auto">
            <a:xfrm>
              <a:off x="1130" y="291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28" name="AutoShape 260"/>
            <p:cNvCxnSpPr>
              <a:cxnSpLocks noChangeShapeType="1"/>
              <a:stCxn id="540931" idx="3"/>
              <a:endCxn id="540926" idx="5"/>
            </p:cNvCxnSpPr>
            <p:nvPr/>
          </p:nvCxnSpPr>
          <p:spPr bwMode="auto">
            <a:xfrm flipH="1">
              <a:off x="1124" y="2958"/>
              <a:ext cx="14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3" name="Oval 261"/>
            <p:cNvSpPr>
              <a:spLocks noChangeArrowheads="1"/>
            </p:cNvSpPr>
            <p:nvPr/>
          </p:nvSpPr>
          <p:spPr bwMode="auto">
            <a:xfrm flipH="1">
              <a:off x="915" y="292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0" name="AutoShape 262"/>
            <p:cNvCxnSpPr>
              <a:cxnSpLocks noChangeShapeType="1"/>
              <a:stCxn id="540933" idx="1"/>
              <a:endCxn id="540926" idx="7"/>
            </p:cNvCxnSpPr>
            <p:nvPr/>
          </p:nvCxnSpPr>
          <p:spPr bwMode="auto">
            <a:xfrm flipV="1">
              <a:off x="961" y="2907"/>
              <a:ext cx="79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5" name="Oval 263"/>
            <p:cNvSpPr>
              <a:spLocks noChangeArrowheads="1"/>
            </p:cNvSpPr>
            <p:nvPr/>
          </p:nvSpPr>
          <p:spPr bwMode="auto">
            <a:xfrm>
              <a:off x="1220" y="304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2" name="AutoShape 264"/>
            <p:cNvCxnSpPr>
              <a:cxnSpLocks noChangeShapeType="1"/>
              <a:stCxn id="540935" idx="2"/>
              <a:endCxn id="540926" idx="4"/>
            </p:cNvCxnSpPr>
            <p:nvPr/>
          </p:nvCxnSpPr>
          <p:spPr bwMode="auto">
            <a:xfrm flipH="1" flipV="1">
              <a:off x="1170" y="3062"/>
              <a:ext cx="5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7" name="Freeform 265"/>
            <p:cNvSpPr>
              <a:spLocks/>
            </p:cNvSpPr>
            <p:nvPr/>
          </p:nvSpPr>
          <p:spPr bwMode="auto">
            <a:xfrm>
              <a:off x="1347" y="2752"/>
              <a:ext cx="312" cy="229"/>
            </a:xfrm>
            <a:custGeom>
              <a:avLst/>
              <a:gdLst/>
              <a:ahLst/>
              <a:cxnLst>
                <a:cxn ang="0">
                  <a:pos x="312" y="229"/>
                </a:cxn>
                <a:cxn ang="0">
                  <a:pos x="223" y="186"/>
                </a:cxn>
                <a:cxn ang="0">
                  <a:pos x="170" y="126"/>
                </a:cxn>
                <a:cxn ang="0">
                  <a:pos x="156" y="112"/>
                </a:cxn>
                <a:cxn ang="0">
                  <a:pos x="120" y="68"/>
                </a:cxn>
                <a:cxn ang="0">
                  <a:pos x="41" y="1"/>
                </a:cxn>
                <a:cxn ang="0">
                  <a:pos x="0" y="1"/>
                </a:cxn>
              </a:cxnLst>
              <a:rect l="0" t="0" r="r" b="b"/>
              <a:pathLst>
                <a:path w="312" h="229">
                  <a:moveTo>
                    <a:pt x="312" y="229"/>
                  </a:moveTo>
                  <a:cubicBezTo>
                    <a:pt x="287" y="204"/>
                    <a:pt x="256" y="196"/>
                    <a:pt x="223" y="186"/>
                  </a:cubicBezTo>
                  <a:cubicBezTo>
                    <a:pt x="203" y="166"/>
                    <a:pt x="186" y="149"/>
                    <a:pt x="170" y="126"/>
                  </a:cubicBezTo>
                  <a:cubicBezTo>
                    <a:pt x="166" y="121"/>
                    <a:pt x="159" y="118"/>
                    <a:pt x="156" y="112"/>
                  </a:cubicBezTo>
                  <a:cubicBezTo>
                    <a:pt x="147" y="97"/>
                    <a:pt x="135" y="78"/>
                    <a:pt x="120" y="68"/>
                  </a:cubicBezTo>
                  <a:cubicBezTo>
                    <a:pt x="114" y="46"/>
                    <a:pt x="64" y="2"/>
                    <a:pt x="41" y="1"/>
                  </a:cubicBezTo>
                  <a:cubicBezTo>
                    <a:pt x="27" y="0"/>
                    <a:pt x="14" y="1"/>
                    <a:pt x="0" y="1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38" name="Oval 266"/>
            <p:cNvSpPr>
              <a:spLocks noChangeArrowheads="1"/>
            </p:cNvSpPr>
            <p:nvPr/>
          </p:nvSpPr>
          <p:spPr bwMode="auto">
            <a:xfrm flipH="1">
              <a:off x="1243" y="27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5" name="AutoShape 267"/>
            <p:cNvCxnSpPr>
              <a:cxnSpLocks noChangeShapeType="1"/>
              <a:stCxn id="540938" idx="1"/>
              <a:endCxn id="540937" idx="6"/>
            </p:cNvCxnSpPr>
            <p:nvPr/>
          </p:nvCxnSpPr>
          <p:spPr bwMode="auto">
            <a:xfrm>
              <a:off x="1289" y="2729"/>
              <a:ext cx="53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0" name="Oval 268"/>
            <p:cNvSpPr>
              <a:spLocks noChangeArrowheads="1"/>
            </p:cNvSpPr>
            <p:nvPr/>
          </p:nvSpPr>
          <p:spPr bwMode="auto">
            <a:xfrm flipH="1">
              <a:off x="1382" y="283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7" name="AutoShape 269"/>
            <p:cNvCxnSpPr>
              <a:cxnSpLocks noChangeShapeType="1"/>
              <a:stCxn id="540940" idx="1"/>
              <a:endCxn id="540937" idx="4"/>
            </p:cNvCxnSpPr>
            <p:nvPr/>
          </p:nvCxnSpPr>
          <p:spPr bwMode="auto">
            <a:xfrm flipV="1">
              <a:off x="1428" y="2815"/>
              <a:ext cx="39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2" name="Oval 270"/>
            <p:cNvSpPr>
              <a:spLocks noChangeArrowheads="1"/>
            </p:cNvSpPr>
            <p:nvPr/>
          </p:nvSpPr>
          <p:spPr bwMode="auto">
            <a:xfrm flipH="1">
              <a:off x="1484" y="29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39" name="AutoShape 271"/>
            <p:cNvCxnSpPr>
              <a:cxnSpLocks noChangeShapeType="1"/>
              <a:stCxn id="540942" idx="1"/>
              <a:endCxn id="540937" idx="1"/>
            </p:cNvCxnSpPr>
            <p:nvPr/>
          </p:nvCxnSpPr>
          <p:spPr bwMode="auto">
            <a:xfrm flipV="1">
              <a:off x="1530" y="2943"/>
              <a:ext cx="4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4" name="Freeform 272"/>
            <p:cNvSpPr>
              <a:spLocks/>
            </p:cNvSpPr>
            <p:nvPr/>
          </p:nvSpPr>
          <p:spPr bwMode="auto">
            <a:xfrm>
              <a:off x="946" y="2808"/>
              <a:ext cx="944" cy="615"/>
            </a:xfrm>
            <a:custGeom>
              <a:avLst/>
              <a:gdLst/>
              <a:ahLst/>
              <a:cxnLst>
                <a:cxn ang="0">
                  <a:pos x="944" y="0"/>
                </a:cxn>
                <a:cxn ang="0">
                  <a:pos x="624" y="264"/>
                </a:cxn>
                <a:cxn ang="0">
                  <a:pos x="574" y="413"/>
                </a:cxn>
                <a:cxn ang="0">
                  <a:pos x="576" y="492"/>
                </a:cxn>
                <a:cxn ang="0">
                  <a:pos x="519" y="574"/>
                </a:cxn>
                <a:cxn ang="0">
                  <a:pos x="341" y="608"/>
                </a:cxn>
                <a:cxn ang="0">
                  <a:pos x="180" y="533"/>
                </a:cxn>
                <a:cxn ang="0">
                  <a:pos x="125" y="480"/>
                </a:cxn>
                <a:cxn ang="0">
                  <a:pos x="22" y="456"/>
                </a:cxn>
                <a:cxn ang="0">
                  <a:pos x="0" y="425"/>
                </a:cxn>
              </a:cxnLst>
              <a:rect l="0" t="0" r="r" b="b"/>
              <a:pathLst>
                <a:path w="944" h="615">
                  <a:moveTo>
                    <a:pt x="944" y="0"/>
                  </a:moveTo>
                  <a:cubicBezTo>
                    <a:pt x="929" y="21"/>
                    <a:pt x="644" y="247"/>
                    <a:pt x="624" y="264"/>
                  </a:cubicBezTo>
                  <a:cubicBezTo>
                    <a:pt x="569" y="339"/>
                    <a:pt x="582" y="375"/>
                    <a:pt x="574" y="413"/>
                  </a:cubicBezTo>
                  <a:cubicBezTo>
                    <a:pt x="571" y="427"/>
                    <a:pt x="586" y="481"/>
                    <a:pt x="576" y="492"/>
                  </a:cubicBezTo>
                  <a:cubicBezTo>
                    <a:pt x="542" y="531"/>
                    <a:pt x="570" y="563"/>
                    <a:pt x="519" y="574"/>
                  </a:cubicBezTo>
                  <a:cubicBezTo>
                    <a:pt x="479" y="582"/>
                    <a:pt x="397" y="615"/>
                    <a:pt x="341" y="608"/>
                  </a:cubicBezTo>
                  <a:cubicBezTo>
                    <a:pt x="285" y="601"/>
                    <a:pt x="216" y="554"/>
                    <a:pt x="180" y="533"/>
                  </a:cubicBezTo>
                  <a:cubicBezTo>
                    <a:pt x="159" y="532"/>
                    <a:pt x="141" y="490"/>
                    <a:pt x="125" y="480"/>
                  </a:cubicBezTo>
                  <a:cubicBezTo>
                    <a:pt x="92" y="459"/>
                    <a:pt x="61" y="458"/>
                    <a:pt x="22" y="456"/>
                  </a:cubicBezTo>
                  <a:cubicBezTo>
                    <a:pt x="18" y="452"/>
                    <a:pt x="0" y="429"/>
                    <a:pt x="0" y="425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45" name="Oval 273"/>
            <p:cNvSpPr>
              <a:spLocks noChangeArrowheads="1"/>
            </p:cNvSpPr>
            <p:nvPr/>
          </p:nvSpPr>
          <p:spPr bwMode="auto">
            <a:xfrm flipH="1">
              <a:off x="856" y="326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42" name="AutoShape 274"/>
            <p:cNvCxnSpPr>
              <a:cxnSpLocks noChangeShapeType="1"/>
              <a:stCxn id="540945" idx="1"/>
              <a:endCxn id="540944" idx="9"/>
            </p:cNvCxnSpPr>
            <p:nvPr/>
          </p:nvCxnSpPr>
          <p:spPr bwMode="auto">
            <a:xfrm flipV="1">
              <a:off x="902" y="3233"/>
              <a:ext cx="39" cy="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7" name="Oval 275"/>
            <p:cNvSpPr>
              <a:spLocks noChangeArrowheads="1"/>
            </p:cNvSpPr>
            <p:nvPr/>
          </p:nvSpPr>
          <p:spPr bwMode="auto">
            <a:xfrm flipH="1">
              <a:off x="955" y="332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44" name="AutoShape 276"/>
            <p:cNvCxnSpPr>
              <a:cxnSpLocks noChangeShapeType="1"/>
              <a:stCxn id="540947" idx="1"/>
              <a:endCxn id="540944" idx="7"/>
            </p:cNvCxnSpPr>
            <p:nvPr/>
          </p:nvCxnSpPr>
          <p:spPr bwMode="auto">
            <a:xfrm flipV="1">
              <a:off x="1001" y="3288"/>
              <a:ext cx="65" cy="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9" name="Oval 277"/>
            <p:cNvSpPr>
              <a:spLocks noChangeArrowheads="1"/>
            </p:cNvSpPr>
            <p:nvPr/>
          </p:nvSpPr>
          <p:spPr bwMode="auto">
            <a:xfrm flipH="1">
              <a:off x="1066" y="3387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46" name="AutoShape 278"/>
            <p:cNvCxnSpPr>
              <a:cxnSpLocks noChangeShapeType="1"/>
              <a:stCxn id="540949" idx="1"/>
              <a:endCxn id="540944" idx="6"/>
            </p:cNvCxnSpPr>
            <p:nvPr/>
          </p:nvCxnSpPr>
          <p:spPr bwMode="auto">
            <a:xfrm flipV="1">
              <a:off x="1112" y="3341"/>
              <a:ext cx="9" cy="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1" name="Freeform 279"/>
            <p:cNvSpPr>
              <a:spLocks/>
            </p:cNvSpPr>
            <p:nvPr/>
          </p:nvSpPr>
          <p:spPr bwMode="auto">
            <a:xfrm>
              <a:off x="1440" y="3372"/>
              <a:ext cx="334" cy="59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9" y="36"/>
                </a:cxn>
                <a:cxn ang="0">
                  <a:pos x="15" y="53"/>
                </a:cxn>
                <a:cxn ang="0">
                  <a:pos x="10" y="70"/>
                </a:cxn>
                <a:cxn ang="0">
                  <a:pos x="19" y="180"/>
                </a:cxn>
                <a:cxn ang="0">
                  <a:pos x="58" y="248"/>
                </a:cxn>
                <a:cxn ang="0">
                  <a:pos x="159" y="356"/>
                </a:cxn>
                <a:cxn ang="0">
                  <a:pos x="197" y="382"/>
                </a:cxn>
                <a:cxn ang="0">
                  <a:pos x="221" y="401"/>
                </a:cxn>
                <a:cxn ang="0">
                  <a:pos x="231" y="413"/>
                </a:cxn>
                <a:cxn ang="0">
                  <a:pos x="240" y="449"/>
                </a:cxn>
                <a:cxn ang="0">
                  <a:pos x="247" y="454"/>
                </a:cxn>
                <a:cxn ang="0">
                  <a:pos x="257" y="471"/>
                </a:cxn>
                <a:cxn ang="0">
                  <a:pos x="298" y="526"/>
                </a:cxn>
                <a:cxn ang="0">
                  <a:pos x="324" y="579"/>
                </a:cxn>
              </a:cxnLst>
              <a:rect l="0" t="0" r="r" b="b"/>
              <a:pathLst>
                <a:path w="324" h="579">
                  <a:moveTo>
                    <a:pt x="43" y="0"/>
                  </a:moveTo>
                  <a:cubicBezTo>
                    <a:pt x="33" y="11"/>
                    <a:pt x="28" y="24"/>
                    <a:pt x="19" y="36"/>
                  </a:cubicBezTo>
                  <a:cubicBezTo>
                    <a:pt x="18" y="42"/>
                    <a:pt x="17" y="47"/>
                    <a:pt x="15" y="53"/>
                  </a:cubicBezTo>
                  <a:cubicBezTo>
                    <a:pt x="13" y="59"/>
                    <a:pt x="10" y="70"/>
                    <a:pt x="10" y="70"/>
                  </a:cubicBezTo>
                  <a:cubicBezTo>
                    <a:pt x="11" y="112"/>
                    <a:pt x="0" y="146"/>
                    <a:pt x="19" y="180"/>
                  </a:cubicBezTo>
                  <a:cubicBezTo>
                    <a:pt x="25" y="203"/>
                    <a:pt x="38" y="234"/>
                    <a:pt x="58" y="248"/>
                  </a:cubicBezTo>
                  <a:cubicBezTo>
                    <a:pt x="76" y="280"/>
                    <a:pt x="127" y="336"/>
                    <a:pt x="159" y="356"/>
                  </a:cubicBezTo>
                  <a:cubicBezTo>
                    <a:pt x="169" y="374"/>
                    <a:pt x="177" y="380"/>
                    <a:pt x="197" y="382"/>
                  </a:cubicBezTo>
                  <a:cubicBezTo>
                    <a:pt x="206" y="387"/>
                    <a:pt x="221" y="401"/>
                    <a:pt x="221" y="401"/>
                  </a:cubicBezTo>
                  <a:cubicBezTo>
                    <a:pt x="226" y="418"/>
                    <a:pt x="218" y="398"/>
                    <a:pt x="231" y="413"/>
                  </a:cubicBezTo>
                  <a:cubicBezTo>
                    <a:pt x="238" y="422"/>
                    <a:pt x="234" y="439"/>
                    <a:pt x="240" y="449"/>
                  </a:cubicBezTo>
                  <a:cubicBezTo>
                    <a:pt x="242" y="451"/>
                    <a:pt x="245" y="452"/>
                    <a:pt x="247" y="454"/>
                  </a:cubicBezTo>
                  <a:cubicBezTo>
                    <a:pt x="257" y="464"/>
                    <a:pt x="247" y="459"/>
                    <a:pt x="257" y="471"/>
                  </a:cubicBezTo>
                  <a:cubicBezTo>
                    <a:pt x="271" y="489"/>
                    <a:pt x="286" y="506"/>
                    <a:pt x="298" y="526"/>
                  </a:cubicBezTo>
                  <a:cubicBezTo>
                    <a:pt x="307" y="541"/>
                    <a:pt x="324" y="561"/>
                    <a:pt x="324" y="579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2" name="Oval 280"/>
            <p:cNvSpPr>
              <a:spLocks noChangeArrowheads="1"/>
            </p:cNvSpPr>
            <p:nvPr/>
          </p:nvSpPr>
          <p:spPr bwMode="auto">
            <a:xfrm flipH="1">
              <a:off x="1190" y="34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49" name="AutoShape 281"/>
            <p:cNvCxnSpPr>
              <a:cxnSpLocks noChangeShapeType="1"/>
              <a:stCxn id="540952" idx="1"/>
              <a:endCxn id="540944" idx="5"/>
            </p:cNvCxnSpPr>
            <p:nvPr/>
          </p:nvCxnSpPr>
          <p:spPr bwMode="auto">
            <a:xfrm flipV="1">
              <a:off x="1236" y="3421"/>
              <a:ext cx="51" cy="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4" name="Oval 282"/>
            <p:cNvSpPr>
              <a:spLocks noChangeArrowheads="1"/>
            </p:cNvSpPr>
            <p:nvPr/>
          </p:nvSpPr>
          <p:spPr bwMode="auto">
            <a:xfrm>
              <a:off x="1499" y="356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5" name="Oval 283"/>
            <p:cNvSpPr>
              <a:spLocks noChangeArrowheads="1"/>
            </p:cNvSpPr>
            <p:nvPr/>
          </p:nvSpPr>
          <p:spPr bwMode="auto">
            <a:xfrm>
              <a:off x="1608" y="366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52" name="AutoShape 284"/>
            <p:cNvCxnSpPr>
              <a:cxnSpLocks noChangeShapeType="1"/>
              <a:stCxn id="540954" idx="3"/>
              <a:endCxn id="540951" idx="5"/>
            </p:cNvCxnSpPr>
            <p:nvPr/>
          </p:nvCxnSpPr>
          <p:spPr bwMode="auto">
            <a:xfrm flipH="1">
              <a:off x="1495" y="3610"/>
              <a:ext cx="12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53" name="AutoShape 285"/>
            <p:cNvCxnSpPr>
              <a:cxnSpLocks noChangeShapeType="1"/>
              <a:stCxn id="540955" idx="3"/>
              <a:endCxn id="540951" idx="6"/>
            </p:cNvCxnSpPr>
            <p:nvPr/>
          </p:nvCxnSpPr>
          <p:spPr bwMode="auto">
            <a:xfrm flipH="1">
              <a:off x="1604" y="3713"/>
              <a:ext cx="12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8" name="Oval 286"/>
            <p:cNvSpPr>
              <a:spLocks noChangeArrowheads="1"/>
            </p:cNvSpPr>
            <p:nvPr/>
          </p:nvSpPr>
          <p:spPr bwMode="auto">
            <a:xfrm>
              <a:off x="1714" y="37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55" name="AutoShape 287"/>
            <p:cNvCxnSpPr>
              <a:cxnSpLocks noChangeShapeType="1"/>
              <a:stCxn id="540958" idx="2"/>
              <a:endCxn id="540951" idx="9"/>
            </p:cNvCxnSpPr>
            <p:nvPr/>
          </p:nvCxnSpPr>
          <p:spPr bwMode="auto">
            <a:xfrm flipH="1">
              <a:off x="1678" y="3784"/>
              <a:ext cx="36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0" name="Oval 288"/>
            <p:cNvSpPr>
              <a:spLocks noChangeArrowheads="1"/>
            </p:cNvSpPr>
            <p:nvPr/>
          </p:nvSpPr>
          <p:spPr bwMode="auto">
            <a:xfrm flipH="1">
              <a:off x="1392" y="356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57" name="AutoShape 289"/>
            <p:cNvCxnSpPr>
              <a:cxnSpLocks noChangeShapeType="1"/>
              <a:stCxn id="540960" idx="1"/>
              <a:endCxn id="540951" idx="4"/>
            </p:cNvCxnSpPr>
            <p:nvPr/>
          </p:nvCxnSpPr>
          <p:spPr bwMode="auto">
            <a:xfrm flipV="1">
              <a:off x="1438" y="3558"/>
              <a:ext cx="17" cy="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2" name="Oval 290"/>
            <p:cNvSpPr>
              <a:spLocks noChangeArrowheads="1"/>
            </p:cNvSpPr>
            <p:nvPr/>
          </p:nvSpPr>
          <p:spPr bwMode="auto">
            <a:xfrm>
              <a:off x="1809" y="3865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59" name="AutoShape 291"/>
            <p:cNvCxnSpPr>
              <a:cxnSpLocks noChangeShapeType="1"/>
              <a:stCxn id="540962" idx="2"/>
              <a:endCxn id="540951" idx="13"/>
            </p:cNvCxnSpPr>
            <p:nvPr/>
          </p:nvCxnSpPr>
          <p:spPr bwMode="auto">
            <a:xfrm flipH="1">
              <a:off x="1747" y="3893"/>
              <a:ext cx="6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4" name="Oval 292"/>
            <p:cNvSpPr>
              <a:spLocks noChangeArrowheads="1"/>
            </p:cNvSpPr>
            <p:nvPr/>
          </p:nvSpPr>
          <p:spPr bwMode="auto">
            <a:xfrm flipH="1">
              <a:off x="1757" y="35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61" name="AutoShape 293"/>
            <p:cNvCxnSpPr>
              <a:cxnSpLocks noChangeShapeType="1"/>
              <a:stCxn id="540964" idx="1"/>
              <a:endCxn id="540968" idx="4"/>
            </p:cNvCxnSpPr>
            <p:nvPr/>
          </p:nvCxnSpPr>
          <p:spPr bwMode="auto">
            <a:xfrm flipV="1">
              <a:off x="1803" y="3473"/>
              <a:ext cx="29" cy="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6" name="Oval 294"/>
            <p:cNvSpPr>
              <a:spLocks noChangeArrowheads="1"/>
            </p:cNvSpPr>
            <p:nvPr/>
          </p:nvSpPr>
          <p:spPr bwMode="auto">
            <a:xfrm>
              <a:off x="1861" y="398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63" name="AutoShape 295"/>
            <p:cNvCxnSpPr>
              <a:cxnSpLocks noChangeShapeType="1"/>
              <a:stCxn id="540966" idx="2"/>
              <a:endCxn id="540951" idx="14"/>
            </p:cNvCxnSpPr>
            <p:nvPr/>
          </p:nvCxnSpPr>
          <p:spPr bwMode="auto">
            <a:xfrm flipH="1" flipV="1">
              <a:off x="1774" y="3975"/>
              <a:ext cx="87" cy="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8" name="Freeform 296"/>
            <p:cNvSpPr>
              <a:spLocks/>
            </p:cNvSpPr>
            <p:nvPr/>
          </p:nvSpPr>
          <p:spPr bwMode="auto">
            <a:xfrm>
              <a:off x="1647" y="2816"/>
              <a:ext cx="1478" cy="787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60" y="175"/>
                </a:cxn>
                <a:cxn ang="0">
                  <a:pos x="5" y="264"/>
                </a:cxn>
                <a:cxn ang="0">
                  <a:pos x="89" y="530"/>
                </a:cxn>
                <a:cxn ang="0">
                  <a:pos x="190" y="657"/>
                </a:cxn>
                <a:cxn ang="0">
                  <a:pos x="307" y="679"/>
                </a:cxn>
                <a:cxn ang="0">
                  <a:pos x="384" y="667"/>
                </a:cxn>
                <a:cxn ang="0">
                  <a:pos x="432" y="780"/>
                </a:cxn>
                <a:cxn ang="0">
                  <a:pos x="574" y="708"/>
                </a:cxn>
                <a:cxn ang="0">
                  <a:pos x="866" y="640"/>
                </a:cxn>
                <a:cxn ang="0">
                  <a:pos x="924" y="633"/>
                </a:cxn>
                <a:cxn ang="0">
                  <a:pos x="965" y="631"/>
                </a:cxn>
                <a:cxn ang="0">
                  <a:pos x="1020" y="631"/>
                </a:cxn>
                <a:cxn ang="0">
                  <a:pos x="1051" y="530"/>
                </a:cxn>
                <a:cxn ang="0">
                  <a:pos x="1080" y="514"/>
                </a:cxn>
                <a:cxn ang="0">
                  <a:pos x="1116" y="491"/>
                </a:cxn>
                <a:cxn ang="0">
                  <a:pos x="1178" y="520"/>
                </a:cxn>
                <a:cxn ang="0">
                  <a:pos x="1214" y="544"/>
                </a:cxn>
                <a:cxn ang="0">
                  <a:pos x="1260" y="559"/>
                </a:cxn>
                <a:cxn ang="0">
                  <a:pos x="1313" y="568"/>
                </a:cxn>
                <a:cxn ang="0">
                  <a:pos x="1368" y="564"/>
                </a:cxn>
                <a:cxn ang="0">
                  <a:pos x="1418" y="619"/>
                </a:cxn>
                <a:cxn ang="0">
                  <a:pos x="1478" y="628"/>
                </a:cxn>
              </a:cxnLst>
              <a:rect l="0" t="0" r="r" b="b"/>
              <a:pathLst>
                <a:path w="1478" h="787">
                  <a:moveTo>
                    <a:pt x="254" y="0"/>
                  </a:moveTo>
                  <a:cubicBezTo>
                    <a:pt x="222" y="32"/>
                    <a:pt x="101" y="131"/>
                    <a:pt x="60" y="175"/>
                  </a:cubicBezTo>
                  <a:cubicBezTo>
                    <a:pt x="19" y="219"/>
                    <a:pt x="0" y="205"/>
                    <a:pt x="5" y="264"/>
                  </a:cubicBezTo>
                  <a:cubicBezTo>
                    <a:pt x="10" y="323"/>
                    <a:pt x="58" y="465"/>
                    <a:pt x="89" y="530"/>
                  </a:cubicBezTo>
                  <a:cubicBezTo>
                    <a:pt x="120" y="595"/>
                    <a:pt x="154" y="632"/>
                    <a:pt x="190" y="657"/>
                  </a:cubicBezTo>
                  <a:cubicBezTo>
                    <a:pt x="226" y="682"/>
                    <a:pt x="275" y="677"/>
                    <a:pt x="307" y="679"/>
                  </a:cubicBezTo>
                  <a:cubicBezTo>
                    <a:pt x="339" y="681"/>
                    <a:pt x="363" y="650"/>
                    <a:pt x="384" y="667"/>
                  </a:cubicBezTo>
                  <a:cubicBezTo>
                    <a:pt x="405" y="684"/>
                    <a:pt x="400" y="773"/>
                    <a:pt x="432" y="780"/>
                  </a:cubicBezTo>
                  <a:cubicBezTo>
                    <a:pt x="464" y="787"/>
                    <a:pt x="502" y="731"/>
                    <a:pt x="574" y="708"/>
                  </a:cubicBezTo>
                  <a:cubicBezTo>
                    <a:pt x="646" y="685"/>
                    <a:pt x="808" y="653"/>
                    <a:pt x="866" y="640"/>
                  </a:cubicBezTo>
                  <a:cubicBezTo>
                    <a:pt x="876" y="640"/>
                    <a:pt x="924" y="633"/>
                    <a:pt x="924" y="633"/>
                  </a:cubicBezTo>
                  <a:cubicBezTo>
                    <a:pt x="935" y="633"/>
                    <a:pt x="949" y="633"/>
                    <a:pt x="965" y="631"/>
                  </a:cubicBezTo>
                  <a:cubicBezTo>
                    <a:pt x="975" y="620"/>
                    <a:pt x="1008" y="641"/>
                    <a:pt x="1020" y="631"/>
                  </a:cubicBezTo>
                  <a:cubicBezTo>
                    <a:pt x="1028" y="624"/>
                    <a:pt x="1045" y="532"/>
                    <a:pt x="1051" y="530"/>
                  </a:cubicBezTo>
                  <a:cubicBezTo>
                    <a:pt x="1061" y="526"/>
                    <a:pt x="1073" y="522"/>
                    <a:pt x="1080" y="514"/>
                  </a:cubicBezTo>
                  <a:cubicBezTo>
                    <a:pt x="1090" y="503"/>
                    <a:pt x="1103" y="495"/>
                    <a:pt x="1116" y="491"/>
                  </a:cubicBezTo>
                  <a:cubicBezTo>
                    <a:pt x="1135" y="490"/>
                    <a:pt x="1164" y="518"/>
                    <a:pt x="1178" y="520"/>
                  </a:cubicBezTo>
                  <a:cubicBezTo>
                    <a:pt x="1194" y="529"/>
                    <a:pt x="1200" y="538"/>
                    <a:pt x="1214" y="544"/>
                  </a:cubicBezTo>
                  <a:cubicBezTo>
                    <a:pt x="1239" y="550"/>
                    <a:pt x="1234" y="556"/>
                    <a:pt x="1260" y="559"/>
                  </a:cubicBezTo>
                  <a:cubicBezTo>
                    <a:pt x="1276" y="563"/>
                    <a:pt x="1295" y="567"/>
                    <a:pt x="1313" y="568"/>
                  </a:cubicBezTo>
                  <a:cubicBezTo>
                    <a:pt x="1331" y="569"/>
                    <a:pt x="1351" y="556"/>
                    <a:pt x="1368" y="564"/>
                  </a:cubicBezTo>
                  <a:cubicBezTo>
                    <a:pt x="1385" y="572"/>
                    <a:pt x="1400" y="608"/>
                    <a:pt x="1418" y="619"/>
                  </a:cubicBezTo>
                  <a:cubicBezTo>
                    <a:pt x="1436" y="630"/>
                    <a:pt x="1466" y="626"/>
                    <a:pt x="1478" y="628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69" name="Freeform 297"/>
            <p:cNvSpPr>
              <a:spLocks/>
            </p:cNvSpPr>
            <p:nvPr/>
          </p:nvSpPr>
          <p:spPr bwMode="auto">
            <a:xfrm>
              <a:off x="2074" y="3588"/>
              <a:ext cx="509" cy="5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74"/>
                </a:cxn>
                <a:cxn ang="0">
                  <a:pos x="58" y="123"/>
                </a:cxn>
                <a:cxn ang="0">
                  <a:pos x="103" y="218"/>
                </a:cxn>
                <a:cxn ang="0">
                  <a:pos x="135" y="256"/>
                </a:cxn>
                <a:cxn ang="0">
                  <a:pos x="149" y="262"/>
                </a:cxn>
                <a:cxn ang="0">
                  <a:pos x="178" y="286"/>
                </a:cxn>
                <a:cxn ang="0">
                  <a:pos x="219" y="325"/>
                </a:cxn>
                <a:cxn ang="0">
                  <a:pos x="245" y="342"/>
                </a:cxn>
                <a:cxn ang="0">
                  <a:pos x="300" y="385"/>
                </a:cxn>
                <a:cxn ang="0">
                  <a:pos x="353" y="422"/>
                </a:cxn>
                <a:cxn ang="0">
                  <a:pos x="372" y="444"/>
                </a:cxn>
                <a:cxn ang="0">
                  <a:pos x="411" y="452"/>
                </a:cxn>
                <a:cxn ang="0">
                  <a:pos x="432" y="456"/>
                </a:cxn>
                <a:cxn ang="0">
                  <a:pos x="456" y="476"/>
                </a:cxn>
                <a:cxn ang="0">
                  <a:pos x="483" y="504"/>
                </a:cxn>
                <a:cxn ang="0">
                  <a:pos x="509" y="543"/>
                </a:cxn>
              </a:cxnLst>
              <a:rect l="0" t="0" r="r" b="b"/>
              <a:pathLst>
                <a:path w="509" h="543">
                  <a:moveTo>
                    <a:pt x="0" y="0"/>
                  </a:moveTo>
                  <a:cubicBezTo>
                    <a:pt x="5" y="29"/>
                    <a:pt x="20" y="51"/>
                    <a:pt x="39" y="74"/>
                  </a:cubicBezTo>
                  <a:cubicBezTo>
                    <a:pt x="44" y="91"/>
                    <a:pt x="47" y="107"/>
                    <a:pt x="58" y="123"/>
                  </a:cubicBezTo>
                  <a:cubicBezTo>
                    <a:pt x="64" y="151"/>
                    <a:pt x="88" y="192"/>
                    <a:pt x="103" y="218"/>
                  </a:cubicBezTo>
                  <a:cubicBezTo>
                    <a:pt x="112" y="233"/>
                    <a:pt x="117" y="251"/>
                    <a:pt x="135" y="256"/>
                  </a:cubicBezTo>
                  <a:cubicBezTo>
                    <a:pt x="136" y="257"/>
                    <a:pt x="148" y="262"/>
                    <a:pt x="149" y="262"/>
                  </a:cubicBezTo>
                  <a:cubicBezTo>
                    <a:pt x="159" y="269"/>
                    <a:pt x="166" y="283"/>
                    <a:pt x="178" y="286"/>
                  </a:cubicBezTo>
                  <a:cubicBezTo>
                    <a:pt x="190" y="301"/>
                    <a:pt x="204" y="316"/>
                    <a:pt x="219" y="325"/>
                  </a:cubicBezTo>
                  <a:cubicBezTo>
                    <a:pt x="227" y="331"/>
                    <a:pt x="245" y="342"/>
                    <a:pt x="245" y="342"/>
                  </a:cubicBezTo>
                  <a:cubicBezTo>
                    <a:pt x="256" y="357"/>
                    <a:pt x="283" y="378"/>
                    <a:pt x="300" y="385"/>
                  </a:cubicBezTo>
                  <a:cubicBezTo>
                    <a:pt x="309" y="394"/>
                    <a:pt x="341" y="418"/>
                    <a:pt x="353" y="422"/>
                  </a:cubicBezTo>
                  <a:cubicBezTo>
                    <a:pt x="365" y="431"/>
                    <a:pt x="360" y="434"/>
                    <a:pt x="372" y="444"/>
                  </a:cubicBezTo>
                  <a:cubicBezTo>
                    <a:pt x="382" y="449"/>
                    <a:pt x="401" y="450"/>
                    <a:pt x="411" y="452"/>
                  </a:cubicBezTo>
                  <a:cubicBezTo>
                    <a:pt x="421" y="454"/>
                    <a:pt x="425" y="452"/>
                    <a:pt x="432" y="456"/>
                  </a:cubicBezTo>
                  <a:cubicBezTo>
                    <a:pt x="439" y="460"/>
                    <a:pt x="447" y="468"/>
                    <a:pt x="456" y="476"/>
                  </a:cubicBezTo>
                  <a:cubicBezTo>
                    <a:pt x="469" y="484"/>
                    <a:pt x="473" y="494"/>
                    <a:pt x="483" y="504"/>
                  </a:cubicBezTo>
                  <a:cubicBezTo>
                    <a:pt x="487" y="513"/>
                    <a:pt x="496" y="543"/>
                    <a:pt x="509" y="543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0" name="Oval 298"/>
            <p:cNvSpPr>
              <a:spLocks noChangeArrowheads="1"/>
            </p:cNvSpPr>
            <p:nvPr/>
          </p:nvSpPr>
          <p:spPr bwMode="auto">
            <a:xfrm>
              <a:off x="2584" y="34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1" name="Oval 299"/>
            <p:cNvSpPr>
              <a:spLocks noChangeArrowheads="1"/>
            </p:cNvSpPr>
            <p:nvPr/>
          </p:nvSpPr>
          <p:spPr bwMode="auto">
            <a:xfrm>
              <a:off x="2681" y="354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68" name="AutoShape 300"/>
            <p:cNvCxnSpPr>
              <a:cxnSpLocks noChangeShapeType="1"/>
              <a:stCxn id="540970" idx="0"/>
              <a:endCxn id="540968" idx="11"/>
            </p:cNvCxnSpPr>
            <p:nvPr/>
          </p:nvCxnSpPr>
          <p:spPr bwMode="auto">
            <a:xfrm flipV="1">
              <a:off x="2612" y="3452"/>
              <a:ext cx="0" cy="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9" name="AutoShape 301"/>
            <p:cNvCxnSpPr>
              <a:cxnSpLocks noChangeShapeType="1"/>
              <a:stCxn id="540971" idx="1"/>
              <a:endCxn id="540968" idx="12"/>
            </p:cNvCxnSpPr>
            <p:nvPr/>
          </p:nvCxnSpPr>
          <p:spPr bwMode="auto">
            <a:xfrm flipH="1" flipV="1">
              <a:off x="2672" y="3447"/>
              <a:ext cx="17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4" name="Oval 302"/>
            <p:cNvSpPr>
              <a:spLocks noChangeArrowheads="1"/>
            </p:cNvSpPr>
            <p:nvPr/>
          </p:nvSpPr>
          <p:spPr bwMode="auto">
            <a:xfrm>
              <a:off x="2720" y="336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1" name="AutoShape 303"/>
            <p:cNvCxnSpPr>
              <a:cxnSpLocks noChangeShapeType="1"/>
              <a:stCxn id="540974" idx="1"/>
              <a:endCxn id="540968" idx="13"/>
            </p:cNvCxnSpPr>
            <p:nvPr/>
          </p:nvCxnSpPr>
          <p:spPr bwMode="auto">
            <a:xfrm flipH="1" flipV="1">
              <a:off x="2703" y="3346"/>
              <a:ext cx="25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6" name="Oval 304"/>
            <p:cNvSpPr>
              <a:spLocks noChangeArrowheads="1"/>
            </p:cNvSpPr>
            <p:nvPr/>
          </p:nvSpPr>
          <p:spPr bwMode="auto">
            <a:xfrm flipH="1">
              <a:off x="2464" y="339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3" name="AutoShape 305"/>
            <p:cNvCxnSpPr>
              <a:cxnSpLocks noChangeShapeType="1"/>
              <a:stCxn id="540976" idx="2"/>
              <a:endCxn id="540968" idx="10"/>
            </p:cNvCxnSpPr>
            <p:nvPr/>
          </p:nvCxnSpPr>
          <p:spPr bwMode="auto">
            <a:xfrm>
              <a:off x="2518" y="3419"/>
              <a:ext cx="53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8" name="Oval 306"/>
            <p:cNvSpPr>
              <a:spLocks noChangeArrowheads="1"/>
            </p:cNvSpPr>
            <p:nvPr/>
          </p:nvSpPr>
          <p:spPr bwMode="auto">
            <a:xfrm>
              <a:off x="2826" y="34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5" name="AutoShape 307"/>
            <p:cNvCxnSpPr>
              <a:cxnSpLocks noChangeShapeType="1"/>
              <a:stCxn id="540978" idx="0"/>
              <a:endCxn id="540968" idx="16"/>
            </p:cNvCxnSpPr>
            <p:nvPr/>
          </p:nvCxnSpPr>
          <p:spPr bwMode="auto">
            <a:xfrm flipH="1" flipV="1">
              <a:off x="2830" y="3336"/>
              <a:ext cx="23" cy="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0" name="Oval 308"/>
            <p:cNvSpPr>
              <a:spLocks noChangeArrowheads="1"/>
            </p:cNvSpPr>
            <p:nvPr/>
          </p:nvSpPr>
          <p:spPr bwMode="auto">
            <a:xfrm>
              <a:off x="2913" y="32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7" name="AutoShape 309"/>
            <p:cNvCxnSpPr>
              <a:cxnSpLocks noChangeShapeType="1"/>
              <a:stCxn id="540980" idx="4"/>
              <a:endCxn id="540968" idx="18"/>
            </p:cNvCxnSpPr>
            <p:nvPr/>
          </p:nvCxnSpPr>
          <p:spPr bwMode="auto">
            <a:xfrm flipH="1">
              <a:off x="2912" y="3306"/>
              <a:ext cx="28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2" name="Oval 310"/>
            <p:cNvSpPr>
              <a:spLocks noChangeArrowheads="1"/>
            </p:cNvSpPr>
            <p:nvPr/>
          </p:nvSpPr>
          <p:spPr bwMode="auto">
            <a:xfrm>
              <a:off x="3019" y="33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79" name="AutoShape 311"/>
            <p:cNvCxnSpPr>
              <a:cxnSpLocks noChangeShapeType="1"/>
              <a:stCxn id="540982" idx="3"/>
              <a:endCxn id="540968" idx="20"/>
            </p:cNvCxnSpPr>
            <p:nvPr/>
          </p:nvCxnSpPr>
          <p:spPr bwMode="auto">
            <a:xfrm flipH="1">
              <a:off x="3020" y="3360"/>
              <a:ext cx="7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4" name="Oval 312"/>
            <p:cNvSpPr>
              <a:spLocks noChangeArrowheads="1"/>
            </p:cNvSpPr>
            <p:nvPr/>
          </p:nvSpPr>
          <p:spPr bwMode="auto">
            <a:xfrm>
              <a:off x="3113" y="3356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81" name="AutoShape 313"/>
            <p:cNvCxnSpPr>
              <a:cxnSpLocks noChangeShapeType="1"/>
              <a:stCxn id="540984" idx="3"/>
              <a:endCxn id="540968" idx="21"/>
            </p:cNvCxnSpPr>
            <p:nvPr/>
          </p:nvCxnSpPr>
          <p:spPr bwMode="auto">
            <a:xfrm flipH="1">
              <a:off x="3070" y="3404"/>
              <a:ext cx="51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6" name="Oval 314"/>
            <p:cNvSpPr>
              <a:spLocks noChangeArrowheads="1"/>
            </p:cNvSpPr>
            <p:nvPr/>
          </p:nvSpPr>
          <p:spPr bwMode="auto">
            <a:xfrm>
              <a:off x="3207" y="34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83" name="AutoShape 315"/>
            <p:cNvCxnSpPr>
              <a:cxnSpLocks noChangeShapeType="1"/>
              <a:stCxn id="540986" idx="2"/>
              <a:endCxn id="540968" idx="22"/>
            </p:cNvCxnSpPr>
            <p:nvPr/>
          </p:nvCxnSpPr>
          <p:spPr bwMode="auto">
            <a:xfrm flipH="1">
              <a:off x="3130" y="3437"/>
              <a:ext cx="77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8" name="Oval 316"/>
            <p:cNvSpPr>
              <a:spLocks noChangeArrowheads="1"/>
            </p:cNvSpPr>
            <p:nvPr/>
          </p:nvSpPr>
          <p:spPr bwMode="auto">
            <a:xfrm>
              <a:off x="2925" y="347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85" name="AutoShape 317"/>
            <p:cNvCxnSpPr>
              <a:cxnSpLocks noChangeShapeType="1"/>
              <a:stCxn id="540988" idx="0"/>
              <a:endCxn id="540968" idx="19"/>
            </p:cNvCxnSpPr>
            <p:nvPr/>
          </p:nvCxnSpPr>
          <p:spPr bwMode="auto">
            <a:xfrm flipV="1">
              <a:off x="2952" y="3384"/>
              <a:ext cx="13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86" name="AutoShape 318"/>
            <p:cNvCxnSpPr>
              <a:cxnSpLocks noChangeShapeType="1"/>
            </p:cNvCxnSpPr>
            <p:nvPr/>
          </p:nvCxnSpPr>
          <p:spPr bwMode="auto">
            <a:xfrm flipH="1">
              <a:off x="2411" y="3932"/>
              <a:ext cx="19" cy="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1" name="Oval 319"/>
            <p:cNvSpPr>
              <a:spLocks noChangeArrowheads="1"/>
            </p:cNvSpPr>
            <p:nvPr/>
          </p:nvSpPr>
          <p:spPr bwMode="auto">
            <a:xfrm>
              <a:off x="2631" y="405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88" name="AutoShape 320"/>
            <p:cNvCxnSpPr>
              <a:cxnSpLocks noChangeShapeType="1"/>
              <a:stCxn id="540991" idx="3"/>
              <a:endCxn id="540969" idx="16"/>
            </p:cNvCxnSpPr>
            <p:nvPr/>
          </p:nvCxnSpPr>
          <p:spPr bwMode="auto">
            <a:xfrm flipH="1">
              <a:off x="2583" y="4106"/>
              <a:ext cx="56" cy="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3" name="Oval 321"/>
            <p:cNvSpPr>
              <a:spLocks noChangeArrowheads="1"/>
            </p:cNvSpPr>
            <p:nvPr/>
          </p:nvSpPr>
          <p:spPr bwMode="auto">
            <a:xfrm flipH="1">
              <a:off x="2545" y="3984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90" name="AutoShape 322"/>
            <p:cNvCxnSpPr>
              <a:cxnSpLocks noChangeShapeType="1"/>
              <a:stCxn id="540993" idx="4"/>
              <a:endCxn id="540969" idx="15"/>
            </p:cNvCxnSpPr>
            <p:nvPr/>
          </p:nvCxnSpPr>
          <p:spPr bwMode="auto">
            <a:xfrm flipH="1">
              <a:off x="2557" y="4039"/>
              <a:ext cx="15" cy="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5" name="Oval 323"/>
            <p:cNvSpPr>
              <a:spLocks noChangeArrowheads="1"/>
            </p:cNvSpPr>
            <p:nvPr/>
          </p:nvSpPr>
          <p:spPr bwMode="auto">
            <a:xfrm>
              <a:off x="2409" y="387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92" name="AutoShape 324"/>
            <p:cNvCxnSpPr>
              <a:cxnSpLocks noChangeShapeType="1"/>
              <a:stCxn id="540995" idx="5"/>
            </p:cNvCxnSpPr>
            <p:nvPr/>
          </p:nvCxnSpPr>
          <p:spPr bwMode="auto">
            <a:xfrm flipH="1">
              <a:off x="2448" y="3921"/>
              <a:ext cx="7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7" name="Oval 325"/>
            <p:cNvSpPr>
              <a:spLocks noChangeArrowheads="1"/>
            </p:cNvSpPr>
            <p:nvPr/>
          </p:nvSpPr>
          <p:spPr bwMode="auto">
            <a:xfrm>
              <a:off x="2170" y="36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98" name="Oval 326"/>
            <p:cNvSpPr>
              <a:spLocks noChangeArrowheads="1"/>
            </p:cNvSpPr>
            <p:nvPr/>
          </p:nvSpPr>
          <p:spPr bwMode="auto">
            <a:xfrm>
              <a:off x="2241" y="372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95" name="AutoShape 327"/>
            <p:cNvCxnSpPr>
              <a:cxnSpLocks noChangeShapeType="1"/>
              <a:stCxn id="540997" idx="3"/>
              <a:endCxn id="540969" idx="2"/>
            </p:cNvCxnSpPr>
            <p:nvPr/>
          </p:nvCxnSpPr>
          <p:spPr bwMode="auto">
            <a:xfrm flipH="1">
              <a:off x="2127" y="3704"/>
              <a:ext cx="51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96" name="AutoShape 328"/>
            <p:cNvCxnSpPr>
              <a:cxnSpLocks noChangeShapeType="1"/>
              <a:stCxn id="540998" idx="3"/>
              <a:endCxn id="540969" idx="3"/>
            </p:cNvCxnSpPr>
            <p:nvPr/>
          </p:nvCxnSpPr>
          <p:spPr bwMode="auto">
            <a:xfrm flipH="1">
              <a:off x="2172" y="3777"/>
              <a:ext cx="77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1001" name="Oval 329"/>
            <p:cNvSpPr>
              <a:spLocks noChangeArrowheads="1"/>
            </p:cNvSpPr>
            <p:nvPr/>
          </p:nvSpPr>
          <p:spPr bwMode="auto">
            <a:xfrm>
              <a:off x="2319" y="381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2598" name="AutoShape 330"/>
            <p:cNvCxnSpPr>
              <a:cxnSpLocks noChangeShapeType="1"/>
              <a:stCxn id="541001" idx="3"/>
              <a:endCxn id="540969" idx="7"/>
            </p:cNvCxnSpPr>
            <p:nvPr/>
          </p:nvCxnSpPr>
          <p:spPr bwMode="auto">
            <a:xfrm flipH="1">
              <a:off x="2293" y="3866"/>
              <a:ext cx="34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pic>
          <p:nvPicPr>
            <p:cNvPr id="541003" name="Picture 331" descr="GE Wind Energy : Misc. 1.5 MW Turbine Images"/>
            <p:cNvPicPr>
              <a:picLocks noChangeAspect="1" noChangeArrowheads="1"/>
            </p:cNvPicPr>
            <p:nvPr/>
          </p:nvPicPr>
          <p:blipFill>
            <a:blip r:embed="rId4" cstate="print"/>
            <a:srcRect l="2859" r="3964"/>
            <a:stretch>
              <a:fillRect/>
            </a:stretch>
          </p:blipFill>
          <p:spPr bwMode="auto">
            <a:xfrm>
              <a:off x="219" y="3318"/>
              <a:ext cx="1068" cy="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1004" name="Line 332"/>
            <p:cNvSpPr>
              <a:spLocks noChangeShapeType="1"/>
            </p:cNvSpPr>
            <p:nvPr/>
          </p:nvSpPr>
          <p:spPr bwMode="auto">
            <a:xfrm>
              <a:off x="780" y="2736"/>
              <a:ext cx="516" cy="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1005" name="Line 333"/>
            <p:cNvSpPr>
              <a:spLocks noChangeShapeType="1"/>
            </p:cNvSpPr>
            <p:nvPr/>
          </p:nvSpPr>
          <p:spPr bwMode="auto">
            <a:xfrm rot="3267458">
              <a:off x="426" y="2597"/>
              <a:ext cx="167" cy="7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2056" name="Text Box 554"/>
          <p:cNvSpPr txBox="1">
            <a:spLocks noChangeArrowheads="1"/>
          </p:cNvSpPr>
          <p:nvPr/>
        </p:nvSpPr>
        <p:spPr bwMode="auto">
          <a:xfrm>
            <a:off x="2401888" y="4327525"/>
            <a:ext cx="2319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66"/>
                </a:solidFill>
              </a:rPr>
              <a:t>Renewable Power Plant</a:t>
            </a:r>
          </a:p>
        </p:txBody>
      </p:sp>
      <p:grpSp>
        <p:nvGrpSpPr>
          <p:cNvPr id="3" name="Group 334"/>
          <p:cNvGrpSpPr>
            <a:grpSpLocks/>
          </p:cNvGrpSpPr>
          <p:nvPr/>
        </p:nvGrpSpPr>
        <p:grpSpPr bwMode="auto">
          <a:xfrm>
            <a:off x="3327400" y="1674813"/>
            <a:ext cx="3262313" cy="2459037"/>
            <a:chOff x="1677" y="1414"/>
            <a:chExt cx="2055" cy="1549"/>
          </a:xfrm>
        </p:grpSpPr>
        <p:grpSp>
          <p:nvGrpSpPr>
            <p:cNvPr id="4" name="Group 335"/>
            <p:cNvGrpSpPr>
              <a:grpSpLocks/>
            </p:cNvGrpSpPr>
            <p:nvPr/>
          </p:nvGrpSpPr>
          <p:grpSpPr bwMode="auto">
            <a:xfrm>
              <a:off x="1677" y="1473"/>
              <a:ext cx="2017" cy="1490"/>
              <a:chOff x="1677" y="1473"/>
              <a:chExt cx="2017" cy="1490"/>
            </a:xfrm>
          </p:grpSpPr>
          <p:grpSp>
            <p:nvGrpSpPr>
              <p:cNvPr id="5" name="Group 336"/>
              <p:cNvGrpSpPr>
                <a:grpSpLocks/>
              </p:cNvGrpSpPr>
              <p:nvPr/>
            </p:nvGrpSpPr>
            <p:grpSpPr bwMode="auto">
              <a:xfrm>
                <a:off x="1677" y="1473"/>
                <a:ext cx="1815" cy="1490"/>
                <a:chOff x="1677" y="1470"/>
                <a:chExt cx="1815" cy="1490"/>
              </a:xfrm>
            </p:grpSpPr>
            <p:sp>
              <p:nvSpPr>
                <p:cNvPr id="541009" name="Arc 337"/>
                <p:cNvSpPr>
                  <a:spLocks noChangeAspect="1"/>
                </p:cNvSpPr>
                <p:nvPr/>
              </p:nvSpPr>
              <p:spPr bwMode="auto">
                <a:xfrm rot="15532558" flipH="1">
                  <a:off x="3110" y="1405"/>
                  <a:ext cx="222" cy="377"/>
                </a:xfrm>
                <a:custGeom>
                  <a:avLst/>
                  <a:gdLst>
                    <a:gd name="G0" fmla="+- 2387 0 0"/>
                    <a:gd name="G1" fmla="+- 161 0 0"/>
                    <a:gd name="G2" fmla="+- 21600 0 0"/>
                    <a:gd name="T0" fmla="*/ 23986 w 23987"/>
                    <a:gd name="T1" fmla="*/ 0 h 21761"/>
                    <a:gd name="T2" fmla="*/ 0 w 23987"/>
                    <a:gd name="T3" fmla="*/ 21629 h 21761"/>
                    <a:gd name="T4" fmla="*/ 2387 w 23987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987" h="21761" fill="none" extrusionOk="0">
                      <a:moveTo>
                        <a:pt x="23986" y="-1"/>
                      </a:moveTo>
                      <a:cubicBezTo>
                        <a:pt x="23986" y="53"/>
                        <a:pt x="23987" y="107"/>
                        <a:pt x="23987" y="161"/>
                      </a:cubicBezTo>
                      <a:cubicBezTo>
                        <a:pt x="23987" y="12090"/>
                        <a:pt x="14316" y="21761"/>
                        <a:pt x="2387" y="21761"/>
                      </a:cubicBezTo>
                      <a:cubicBezTo>
                        <a:pt x="1589" y="21761"/>
                        <a:pt x="792" y="21716"/>
                        <a:pt x="0" y="21628"/>
                      </a:cubicBezTo>
                    </a:path>
                    <a:path w="23987" h="21761" stroke="0" extrusionOk="0">
                      <a:moveTo>
                        <a:pt x="23986" y="-1"/>
                      </a:moveTo>
                      <a:cubicBezTo>
                        <a:pt x="23986" y="53"/>
                        <a:pt x="23987" y="107"/>
                        <a:pt x="23987" y="161"/>
                      </a:cubicBezTo>
                      <a:cubicBezTo>
                        <a:pt x="23987" y="12090"/>
                        <a:pt x="14316" y="21761"/>
                        <a:pt x="2387" y="21761"/>
                      </a:cubicBezTo>
                      <a:cubicBezTo>
                        <a:pt x="1589" y="21761"/>
                        <a:pt x="792" y="21716"/>
                        <a:pt x="0" y="21628"/>
                      </a:cubicBezTo>
                      <a:lnTo>
                        <a:pt x="2387" y="161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grpSp>
              <p:nvGrpSpPr>
                <p:cNvPr id="6" name="Group 338"/>
                <p:cNvGrpSpPr>
                  <a:grpSpLocks/>
                </p:cNvGrpSpPr>
                <p:nvPr/>
              </p:nvGrpSpPr>
              <p:grpSpPr bwMode="auto">
                <a:xfrm>
                  <a:off x="1677" y="2569"/>
                  <a:ext cx="541" cy="391"/>
                  <a:chOff x="2276" y="1536"/>
                  <a:chExt cx="922" cy="732"/>
                </a:xfrm>
              </p:grpSpPr>
              <p:grpSp>
                <p:nvGrpSpPr>
                  <p:cNvPr id="7" name="Group 3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79" y="1536"/>
                    <a:ext cx="726" cy="683"/>
                    <a:chOff x="2324" y="1334"/>
                    <a:chExt cx="584" cy="550"/>
                  </a:xfrm>
                </p:grpSpPr>
                <p:grpSp>
                  <p:nvGrpSpPr>
                    <p:cNvPr id="8" name="Group 3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0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9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014" name="Line 3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4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15" name="Line 3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98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" name="Group 34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1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1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1" name="Group 3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0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2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" name="Group 3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24" name="Line 3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4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3" name="Group 3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6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27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4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9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30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" name="Group 3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32" name="Line 3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33" name="Line 3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" name="Group 362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826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17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036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37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2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8" name="Group 3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39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9" y="1830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0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9" y="1782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42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9" y="1830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3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9" y="1782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0" name="Group 3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45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1"/>
                          <a:ext cx="7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6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4"/>
                          <a:ext cx="7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1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48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9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" name="Group 3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51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52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3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54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55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" name="Group 38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 flipH="1">
                      <a:off x="2590" y="1090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25" name="Group 3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058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6"/>
                          <a:ext cx="0" cy="59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59" name="Line 3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6"/>
                          <a:ext cx="0" cy="59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6" name="Group 3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61" name="Line 3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28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62" name="Line 3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7" name="Group 3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64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1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65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64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8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67" name="Line 3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28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68" name="Line 3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9" name="Group 3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70" name="Line 3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71" name="Line 3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0" name="Group 4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73" name="Line 4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28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74" name="Line 4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1" name="Group 40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76" name="Line 4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77" name="Line 4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0672" name="Group 4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2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079" name="Rectangle 4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2"/>
                        <a:ext cx="119" cy="226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0" name="Rectangle 4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0" y="1648"/>
                        <a:ext cx="56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1" name="Line 4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0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2" name="Rectangle 4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2" y="1648"/>
                        <a:ext cx="55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3" name="Line 4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1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73" name="Group 4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6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085" name="Rectangle 4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2"/>
                        <a:ext cx="119" cy="226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6" name="Rectangle 4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0" y="1648"/>
                        <a:ext cx="56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7" name="Line 4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0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8" name="Rectangle 4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2" y="1648"/>
                        <a:ext cx="55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9" name="Line 4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1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74" name="Group 4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4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091" name="Oval 4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2" name="Oval 4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3" name="Oval 4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75" name="Group 4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60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095" name="Oval 4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6" name="Oval 4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7" name="Oval 4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76" name="Group 4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12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099" name="Oval 4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0" name="Oval 4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1" name="Oval 4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77" name="Group 4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88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103" name="Oval 4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4" name="Oval 4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5" name="Oval 4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1106" name="Arc 43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436" y="1449"/>
                      <a:ext cx="107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07" name="Arc 435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2695" y="1452"/>
                      <a:ext cx="107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aphicFrame>
                <p:nvGraphicFramePr>
                  <p:cNvPr id="2051" name="Object 436"/>
                  <p:cNvGraphicFramePr>
                    <a:graphicFrameLocks noChangeAspect="1"/>
                  </p:cNvGraphicFramePr>
                  <p:nvPr/>
                </p:nvGraphicFramePr>
                <p:xfrm>
                  <a:off x="2276" y="1730"/>
                  <a:ext cx="922" cy="538"/>
                </p:xfrm>
                <a:graphic>
                  <a:graphicData uri="http://schemas.openxmlformats.org/presentationml/2006/ole">
                    <p:oleObj spid="_x0000_s261124" name="Clip" r:id="rId5" imgW="7421563" imgH="4327525" progId="">
                      <p:embed/>
                    </p:oleObj>
                  </a:graphicData>
                </a:graphic>
              </p:graphicFrame>
            </p:grpSp>
            <p:sp>
              <p:nvSpPr>
                <p:cNvPr id="541109" name="Freeform 437"/>
                <p:cNvSpPr>
                  <a:spLocks/>
                </p:cNvSpPr>
                <p:nvPr/>
              </p:nvSpPr>
              <p:spPr bwMode="auto">
                <a:xfrm>
                  <a:off x="2947" y="1740"/>
                  <a:ext cx="545" cy="8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1" y="36"/>
                    </a:cxn>
                    <a:cxn ang="0">
                      <a:pos x="84" y="53"/>
                    </a:cxn>
                    <a:cxn ang="0">
                      <a:pos x="207" y="79"/>
                    </a:cxn>
                    <a:cxn ang="0">
                      <a:pos x="324" y="82"/>
                    </a:cxn>
                    <a:cxn ang="0">
                      <a:pos x="454" y="62"/>
                    </a:cxn>
                    <a:cxn ang="0">
                      <a:pos x="545" y="0"/>
                    </a:cxn>
                  </a:cxnLst>
                  <a:rect l="0" t="0" r="r" b="b"/>
                  <a:pathLst>
                    <a:path w="545" h="85">
                      <a:moveTo>
                        <a:pt x="0" y="12"/>
                      </a:moveTo>
                      <a:cubicBezTo>
                        <a:pt x="8" y="20"/>
                        <a:pt x="17" y="29"/>
                        <a:pt x="31" y="36"/>
                      </a:cubicBezTo>
                      <a:cubicBezTo>
                        <a:pt x="45" y="43"/>
                        <a:pt x="55" y="46"/>
                        <a:pt x="84" y="53"/>
                      </a:cubicBezTo>
                      <a:cubicBezTo>
                        <a:pt x="113" y="60"/>
                        <a:pt x="167" y="74"/>
                        <a:pt x="207" y="79"/>
                      </a:cubicBezTo>
                      <a:cubicBezTo>
                        <a:pt x="247" y="84"/>
                        <a:pt x="283" y="85"/>
                        <a:pt x="324" y="82"/>
                      </a:cubicBezTo>
                      <a:cubicBezTo>
                        <a:pt x="365" y="79"/>
                        <a:pt x="417" y="76"/>
                        <a:pt x="454" y="62"/>
                      </a:cubicBezTo>
                      <a:cubicBezTo>
                        <a:pt x="491" y="48"/>
                        <a:pt x="528" y="12"/>
                        <a:pt x="545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0" name="Freeform 438"/>
                <p:cNvSpPr>
                  <a:spLocks/>
                </p:cNvSpPr>
                <p:nvPr/>
              </p:nvSpPr>
              <p:spPr bwMode="auto">
                <a:xfrm>
                  <a:off x="2748" y="1762"/>
                  <a:ext cx="545" cy="8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1" y="36"/>
                    </a:cxn>
                    <a:cxn ang="0">
                      <a:pos x="84" y="53"/>
                    </a:cxn>
                    <a:cxn ang="0">
                      <a:pos x="207" y="79"/>
                    </a:cxn>
                    <a:cxn ang="0">
                      <a:pos x="324" y="82"/>
                    </a:cxn>
                    <a:cxn ang="0">
                      <a:pos x="454" y="62"/>
                    </a:cxn>
                    <a:cxn ang="0">
                      <a:pos x="545" y="0"/>
                    </a:cxn>
                  </a:cxnLst>
                  <a:rect l="0" t="0" r="r" b="b"/>
                  <a:pathLst>
                    <a:path w="545" h="85">
                      <a:moveTo>
                        <a:pt x="0" y="12"/>
                      </a:moveTo>
                      <a:cubicBezTo>
                        <a:pt x="8" y="20"/>
                        <a:pt x="17" y="29"/>
                        <a:pt x="31" y="36"/>
                      </a:cubicBezTo>
                      <a:cubicBezTo>
                        <a:pt x="45" y="43"/>
                        <a:pt x="55" y="46"/>
                        <a:pt x="84" y="53"/>
                      </a:cubicBezTo>
                      <a:cubicBezTo>
                        <a:pt x="113" y="60"/>
                        <a:pt x="167" y="74"/>
                        <a:pt x="207" y="79"/>
                      </a:cubicBezTo>
                      <a:cubicBezTo>
                        <a:pt x="247" y="84"/>
                        <a:pt x="283" y="85"/>
                        <a:pt x="324" y="82"/>
                      </a:cubicBezTo>
                      <a:cubicBezTo>
                        <a:pt x="365" y="79"/>
                        <a:pt x="417" y="76"/>
                        <a:pt x="454" y="62"/>
                      </a:cubicBezTo>
                      <a:cubicBezTo>
                        <a:pt x="491" y="48"/>
                        <a:pt x="528" y="12"/>
                        <a:pt x="545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1" name="Freeform 439"/>
                <p:cNvSpPr>
                  <a:spLocks/>
                </p:cNvSpPr>
                <p:nvPr/>
              </p:nvSpPr>
              <p:spPr bwMode="auto">
                <a:xfrm>
                  <a:off x="2566" y="1741"/>
                  <a:ext cx="545" cy="8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1" y="36"/>
                    </a:cxn>
                    <a:cxn ang="0">
                      <a:pos x="84" y="53"/>
                    </a:cxn>
                    <a:cxn ang="0">
                      <a:pos x="207" y="79"/>
                    </a:cxn>
                    <a:cxn ang="0">
                      <a:pos x="324" y="82"/>
                    </a:cxn>
                    <a:cxn ang="0">
                      <a:pos x="454" y="62"/>
                    </a:cxn>
                    <a:cxn ang="0">
                      <a:pos x="545" y="0"/>
                    </a:cxn>
                  </a:cxnLst>
                  <a:rect l="0" t="0" r="r" b="b"/>
                  <a:pathLst>
                    <a:path w="545" h="85">
                      <a:moveTo>
                        <a:pt x="0" y="12"/>
                      </a:moveTo>
                      <a:cubicBezTo>
                        <a:pt x="8" y="20"/>
                        <a:pt x="17" y="29"/>
                        <a:pt x="31" y="36"/>
                      </a:cubicBezTo>
                      <a:cubicBezTo>
                        <a:pt x="45" y="43"/>
                        <a:pt x="55" y="46"/>
                        <a:pt x="84" y="53"/>
                      </a:cubicBezTo>
                      <a:cubicBezTo>
                        <a:pt x="113" y="60"/>
                        <a:pt x="167" y="74"/>
                        <a:pt x="207" y="79"/>
                      </a:cubicBezTo>
                      <a:cubicBezTo>
                        <a:pt x="247" y="84"/>
                        <a:pt x="283" y="85"/>
                        <a:pt x="324" y="82"/>
                      </a:cubicBezTo>
                      <a:cubicBezTo>
                        <a:pt x="365" y="79"/>
                        <a:pt x="417" y="76"/>
                        <a:pt x="454" y="62"/>
                      </a:cubicBezTo>
                      <a:cubicBezTo>
                        <a:pt x="491" y="48"/>
                        <a:pt x="528" y="12"/>
                        <a:pt x="545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pic>
              <p:nvPicPr>
                <p:cNvPr id="2397" name="Picture 44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2535" y="1576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1113" name="Arc 441"/>
                <p:cNvSpPr>
                  <a:spLocks/>
                </p:cNvSpPr>
                <p:nvPr/>
              </p:nvSpPr>
              <p:spPr bwMode="auto">
                <a:xfrm flipV="1">
                  <a:off x="2338" y="1754"/>
                  <a:ext cx="609" cy="4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4" name="Arc 442"/>
                <p:cNvSpPr>
                  <a:spLocks/>
                </p:cNvSpPr>
                <p:nvPr/>
              </p:nvSpPr>
              <p:spPr bwMode="auto">
                <a:xfrm flipV="1">
                  <a:off x="2141" y="1780"/>
                  <a:ext cx="609" cy="4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5" name="Arc 443"/>
                <p:cNvSpPr>
                  <a:spLocks/>
                </p:cNvSpPr>
                <p:nvPr/>
              </p:nvSpPr>
              <p:spPr bwMode="auto">
                <a:xfrm flipV="1">
                  <a:off x="1951" y="1744"/>
                  <a:ext cx="609" cy="4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pic>
              <p:nvPicPr>
                <p:cNvPr id="2401" name="Picture 44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1923" y="2060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1117" name="Arc 445"/>
                <p:cNvSpPr>
                  <a:spLocks/>
                </p:cNvSpPr>
                <p:nvPr/>
              </p:nvSpPr>
              <p:spPr bwMode="auto">
                <a:xfrm flipV="1">
                  <a:off x="1781" y="2220"/>
                  <a:ext cx="177" cy="3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8" name="Arc 446"/>
                <p:cNvSpPr>
                  <a:spLocks/>
                </p:cNvSpPr>
                <p:nvPr/>
              </p:nvSpPr>
              <p:spPr bwMode="auto">
                <a:xfrm flipV="1">
                  <a:off x="1954" y="2268"/>
                  <a:ext cx="182" cy="29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9" name="Arc 447"/>
                <p:cNvSpPr>
                  <a:spLocks/>
                </p:cNvSpPr>
                <p:nvPr/>
              </p:nvSpPr>
              <p:spPr bwMode="auto">
                <a:xfrm flipV="1">
                  <a:off x="2141" y="2242"/>
                  <a:ext cx="189" cy="32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678" name="Group 448"/>
              <p:cNvGrpSpPr>
                <a:grpSpLocks/>
              </p:cNvGrpSpPr>
              <p:nvPr/>
            </p:nvGrpSpPr>
            <p:grpSpPr bwMode="auto">
              <a:xfrm>
                <a:off x="2965" y="1706"/>
                <a:ext cx="729" cy="526"/>
                <a:chOff x="2276" y="1536"/>
                <a:chExt cx="922" cy="732"/>
              </a:xfrm>
            </p:grpSpPr>
            <p:grpSp>
              <p:nvGrpSpPr>
                <p:cNvPr id="540679" name="Group 449"/>
                <p:cNvGrpSpPr>
                  <a:grpSpLocks noChangeAspect="1"/>
                </p:cNvGrpSpPr>
                <p:nvPr/>
              </p:nvGrpSpPr>
              <p:grpSpPr bwMode="auto">
                <a:xfrm>
                  <a:off x="2379" y="1536"/>
                  <a:ext cx="726" cy="683"/>
                  <a:chOff x="2324" y="1334"/>
                  <a:chExt cx="584" cy="550"/>
                </a:xfrm>
              </p:grpSpPr>
              <p:grpSp>
                <p:nvGrpSpPr>
                  <p:cNvPr id="540680" name="Group 4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0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540690" name="Group 4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1124" name="Line 4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25" name="Line 4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91" name="Group 4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27" name="Line 4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28" name="Line 4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95" name="Group 4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0" name="Line 4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31" name="Line 4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96" name="Group 4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3" name="Line 4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34" name="Line 4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97" name="Group 4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6" name="Line 4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37" name="Line 4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98" name="Group 4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9" name="Line 4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40" name="Line 4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699" name="Group 4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42" name="Line 4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43" name="Line 4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40710" name="Group 47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826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540711" name="Group 4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1146" name="Line 4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59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47" name="Line 4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13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12" name="Group 47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49" name="Line 4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0" name="Line 4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13" name="Group 4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52" name="Line 4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3" name="Line 4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14" name="Group 4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55" name="Line 4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6" name="Line 4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15" name="Group 4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58" name="Line 4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9" name="Line 4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16" name="Group 4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61" name="Line 4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62" name="Line 4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17" name="Group 4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64" name="Line 4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65" name="Line 4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40718" name="Group 494"/>
                  <p:cNvGrpSpPr>
                    <a:grpSpLocks noChangeAspect="1"/>
                  </p:cNvGrpSpPr>
                  <p:nvPr/>
                </p:nvGrpSpPr>
                <p:grpSpPr bwMode="auto">
                  <a:xfrm rot="16200000" flipH="1">
                    <a:off x="2590" y="1090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540719" name="Group 49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1168" name="Line 4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8"/>
                        <a:ext cx="0" cy="60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69" name="Line 4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8"/>
                        <a:ext cx="0" cy="60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20" name="Group 4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71" name="Line 4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3" y="1817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72" name="Line 5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3" y="1769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21" name="Group 5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74" name="Line 5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3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75" name="Line 5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3" y="1769"/>
                        <a:ext cx="48" cy="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22" name="Group 5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77" name="Line 5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17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78" name="Line 5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69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23" name="Group 5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80" name="Line 5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81" name="Line 5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24" name="Group 5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83" name="Line 5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84" name="Line 5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69"/>
                        <a:ext cx="48" cy="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725" name="Group 5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86" name="Line 5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87" name="Line 5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40726" name="Group 5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2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541189" name="Rectangle 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84" y="1632"/>
                      <a:ext cx="120" cy="224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0" name="Rectangle 5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2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1" name="Line 5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37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2" name="Rectangle 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4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3" name="Line 5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2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727" name="Group 5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6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541195" name="Rectangle 5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71" y="1632"/>
                      <a:ext cx="120" cy="224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6" name="Rectangle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2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7" name="Line 5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37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8" name="Rectangle 5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11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9" name="Line 5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2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728" name="Group 5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4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01" name="Oval 5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5" y="1993"/>
                      <a:ext cx="53" cy="36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2" name="Oval 5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5" y="2011"/>
                      <a:ext cx="53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3" name="Oval 5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5" y="2029"/>
                      <a:ext cx="53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729" name="Group 5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60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05" name="Oval 5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93"/>
                      <a:ext cx="40" cy="36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6" name="Oval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11"/>
                      <a:ext cx="40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7" name="Oval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9"/>
                      <a:ext cx="40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730" name="Group 5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12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09" name="Oval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0" name="Oval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11"/>
                      <a:ext cx="40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1" name="Oval 5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9"/>
                      <a:ext cx="40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731" name="Group 5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88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13" name="Oval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4" name="Oval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11"/>
                      <a:ext cx="40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5" name="Oval 5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9"/>
                      <a:ext cx="40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41216" name="Arc 54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423" y="1448"/>
                    <a:ext cx="108" cy="142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217" name="Arc 545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2696" y="1452"/>
                    <a:ext cx="108" cy="143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aphicFrame>
              <p:nvGraphicFramePr>
                <p:cNvPr id="2050" name="Object 546"/>
                <p:cNvGraphicFramePr>
                  <a:graphicFrameLocks noChangeAspect="1"/>
                </p:cNvGraphicFramePr>
                <p:nvPr/>
              </p:nvGraphicFramePr>
              <p:xfrm>
                <a:off x="2276" y="1730"/>
                <a:ext cx="922" cy="538"/>
              </p:xfrm>
              <a:graphic>
                <a:graphicData uri="http://schemas.openxmlformats.org/presentationml/2006/ole">
                  <p:oleObj spid="_x0000_s261123" name="Clip" r:id="rId7" imgW="7421563" imgH="4327525" progId="">
                    <p:embed/>
                  </p:oleObj>
                </a:graphicData>
              </a:graphic>
            </p:graphicFrame>
          </p:grpSp>
        </p:grpSp>
        <p:sp>
          <p:nvSpPr>
            <p:cNvPr id="541219" name="Arc 547"/>
            <p:cNvSpPr>
              <a:spLocks noChangeAspect="1"/>
            </p:cNvSpPr>
            <p:nvPr/>
          </p:nvSpPr>
          <p:spPr bwMode="auto">
            <a:xfrm rot="16872982" flipH="1">
              <a:off x="3524" y="1476"/>
              <a:ext cx="295" cy="146"/>
            </a:xfrm>
            <a:custGeom>
              <a:avLst/>
              <a:gdLst>
                <a:gd name="G0" fmla="+- 154 0 0"/>
                <a:gd name="G1" fmla="+- 0 0 0"/>
                <a:gd name="G2" fmla="+- 21600 0 0"/>
                <a:gd name="T0" fmla="*/ 21554 w 21554"/>
                <a:gd name="T1" fmla="*/ 2936 h 21600"/>
                <a:gd name="T2" fmla="*/ 0 w 21554"/>
                <a:gd name="T3" fmla="*/ 21599 h 21600"/>
                <a:gd name="T4" fmla="*/ 154 w 215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54" h="21600" fill="none" extrusionOk="0">
                  <a:moveTo>
                    <a:pt x="21553" y="2935"/>
                  </a:moveTo>
                  <a:cubicBezTo>
                    <a:pt x="20086" y="13630"/>
                    <a:pt x="10948" y="21599"/>
                    <a:pt x="154" y="21600"/>
                  </a:cubicBezTo>
                  <a:cubicBezTo>
                    <a:pt x="102" y="21600"/>
                    <a:pt x="51" y="21599"/>
                    <a:pt x="-1" y="21599"/>
                  </a:cubicBezTo>
                </a:path>
                <a:path w="21554" h="21600" stroke="0" extrusionOk="0">
                  <a:moveTo>
                    <a:pt x="21553" y="2935"/>
                  </a:moveTo>
                  <a:cubicBezTo>
                    <a:pt x="20086" y="13630"/>
                    <a:pt x="10948" y="21599"/>
                    <a:pt x="154" y="21600"/>
                  </a:cubicBezTo>
                  <a:cubicBezTo>
                    <a:pt x="102" y="21600"/>
                    <a:pt x="51" y="21599"/>
                    <a:pt x="-1" y="21599"/>
                  </a:cubicBezTo>
                  <a:lnTo>
                    <a:pt x="154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1220" name="Arc 548"/>
            <p:cNvSpPr>
              <a:spLocks noChangeAspect="1"/>
            </p:cNvSpPr>
            <p:nvPr/>
          </p:nvSpPr>
          <p:spPr bwMode="auto">
            <a:xfrm rot="16106056" flipH="1">
              <a:off x="3353" y="1499"/>
              <a:ext cx="246" cy="182"/>
            </a:xfrm>
            <a:custGeom>
              <a:avLst/>
              <a:gdLst>
                <a:gd name="G0" fmla="+- 0 0 0"/>
                <a:gd name="G1" fmla="+- 12 0 0"/>
                <a:gd name="G2" fmla="+- 21600 0 0"/>
                <a:gd name="T0" fmla="*/ 21600 w 21600"/>
                <a:gd name="T1" fmla="*/ 0 h 21612"/>
                <a:gd name="T2" fmla="*/ 0 w 21600"/>
                <a:gd name="T3" fmla="*/ 21612 h 21612"/>
                <a:gd name="T4" fmla="*/ 0 w 21600"/>
                <a:gd name="T5" fmla="*/ 12 h 2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12" fill="none" extrusionOk="0">
                  <a:moveTo>
                    <a:pt x="21599" y="0"/>
                  </a:moveTo>
                  <a:cubicBezTo>
                    <a:pt x="21599" y="4"/>
                    <a:pt x="21600" y="8"/>
                    <a:pt x="21600" y="12"/>
                  </a:cubicBezTo>
                  <a:cubicBezTo>
                    <a:pt x="21600" y="11941"/>
                    <a:pt x="11929" y="21611"/>
                    <a:pt x="0" y="21612"/>
                  </a:cubicBezTo>
                </a:path>
                <a:path w="21600" h="21612" stroke="0" extrusionOk="0">
                  <a:moveTo>
                    <a:pt x="21599" y="0"/>
                  </a:moveTo>
                  <a:cubicBezTo>
                    <a:pt x="21599" y="4"/>
                    <a:pt x="21600" y="8"/>
                    <a:pt x="21600" y="12"/>
                  </a:cubicBezTo>
                  <a:cubicBezTo>
                    <a:pt x="21600" y="11941"/>
                    <a:pt x="11929" y="21611"/>
                    <a:pt x="0" y="21612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grpSp>
        <p:nvGrpSpPr>
          <p:cNvPr id="540732" name="Group 3"/>
          <p:cNvGrpSpPr>
            <a:grpSpLocks/>
          </p:cNvGrpSpPr>
          <p:nvPr/>
        </p:nvGrpSpPr>
        <p:grpSpPr bwMode="auto">
          <a:xfrm>
            <a:off x="5991225" y="1455738"/>
            <a:ext cx="2552700" cy="1279525"/>
            <a:chOff x="3355" y="1276"/>
            <a:chExt cx="1608" cy="806"/>
          </a:xfrm>
        </p:grpSpPr>
        <p:grpSp>
          <p:nvGrpSpPr>
            <p:cNvPr id="540733" name="Group 4"/>
            <p:cNvGrpSpPr>
              <a:grpSpLocks/>
            </p:cNvGrpSpPr>
            <p:nvPr/>
          </p:nvGrpSpPr>
          <p:grpSpPr bwMode="auto">
            <a:xfrm>
              <a:off x="3355" y="1276"/>
              <a:ext cx="994" cy="806"/>
              <a:chOff x="3355" y="1276"/>
              <a:chExt cx="994" cy="806"/>
            </a:xfrm>
          </p:grpSpPr>
          <p:grpSp>
            <p:nvGrpSpPr>
              <p:cNvPr id="540734" name="Group 5"/>
              <p:cNvGrpSpPr>
                <a:grpSpLocks/>
              </p:cNvGrpSpPr>
              <p:nvPr/>
            </p:nvGrpSpPr>
            <p:grpSpPr bwMode="auto">
              <a:xfrm>
                <a:off x="3862" y="1545"/>
                <a:ext cx="487" cy="445"/>
                <a:chOff x="3862" y="1545"/>
                <a:chExt cx="487" cy="445"/>
              </a:xfrm>
            </p:grpSpPr>
            <p:pic>
              <p:nvPicPr>
                <p:cNvPr id="2278" name="Picture 6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4245" y="1723"/>
                  <a:ext cx="104" cy="20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79" name="Picture 7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4112" y="1635"/>
                  <a:ext cx="163" cy="31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80" name="Picture 8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3925" y="1548"/>
                  <a:ext cx="229" cy="4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0681" name="Arc 9"/>
                <p:cNvSpPr>
                  <a:spLocks/>
                </p:cNvSpPr>
                <p:nvPr/>
              </p:nvSpPr>
              <p:spPr bwMode="auto">
                <a:xfrm flipH="1">
                  <a:off x="4153" y="1638"/>
                  <a:ext cx="122" cy="60"/>
                </a:xfrm>
                <a:custGeom>
                  <a:avLst/>
                  <a:gdLst>
                    <a:gd name="G0" fmla="+- 0 0 0"/>
                    <a:gd name="G1" fmla="+- 241 0 0"/>
                    <a:gd name="G2" fmla="+- 21600 0 0"/>
                    <a:gd name="T0" fmla="*/ 21599 w 21600"/>
                    <a:gd name="T1" fmla="*/ 0 h 21841"/>
                    <a:gd name="T2" fmla="*/ 0 w 21600"/>
                    <a:gd name="T3" fmla="*/ 21841 h 21841"/>
                    <a:gd name="T4" fmla="*/ 0 w 21600"/>
                    <a:gd name="T5" fmla="*/ 241 h 21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1" fill="none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</a:path>
                    <a:path w="21600" h="21841" stroke="0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  <a:lnTo>
                        <a:pt x="0" y="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2" name="Arc 10"/>
                <p:cNvSpPr>
                  <a:spLocks/>
                </p:cNvSpPr>
                <p:nvPr/>
              </p:nvSpPr>
              <p:spPr bwMode="auto">
                <a:xfrm flipH="1">
                  <a:off x="4276" y="1702"/>
                  <a:ext cx="71" cy="61"/>
                </a:xfrm>
                <a:custGeom>
                  <a:avLst/>
                  <a:gdLst>
                    <a:gd name="G0" fmla="+- 208 0 0"/>
                    <a:gd name="G1" fmla="+- 242 0 0"/>
                    <a:gd name="G2" fmla="+- 21600 0 0"/>
                    <a:gd name="T0" fmla="*/ 21807 w 21808"/>
                    <a:gd name="T1" fmla="*/ 0 h 21842"/>
                    <a:gd name="T2" fmla="*/ 0 w 21808"/>
                    <a:gd name="T3" fmla="*/ 21841 h 21842"/>
                    <a:gd name="T4" fmla="*/ 208 w 21808"/>
                    <a:gd name="T5" fmla="*/ 242 h 2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08" h="21842" fill="none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</a:path>
                    <a:path w="21808" h="21842" stroke="0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  <a:lnTo>
                        <a:pt x="208" y="24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3" name="Arc 11"/>
                <p:cNvSpPr>
                  <a:spLocks/>
                </p:cNvSpPr>
                <p:nvPr/>
              </p:nvSpPr>
              <p:spPr bwMode="auto">
                <a:xfrm flipH="1">
                  <a:off x="4197" y="1713"/>
                  <a:ext cx="102" cy="61"/>
                </a:xfrm>
                <a:custGeom>
                  <a:avLst/>
                  <a:gdLst>
                    <a:gd name="G0" fmla="+- 143 0 0"/>
                    <a:gd name="G1" fmla="+- 0 0 0"/>
                    <a:gd name="G2" fmla="+- 21600 0 0"/>
                    <a:gd name="T0" fmla="*/ 21743 w 21743"/>
                    <a:gd name="T1" fmla="*/ 0 h 21600"/>
                    <a:gd name="T2" fmla="*/ 0 w 21743"/>
                    <a:gd name="T3" fmla="*/ 21600 h 21600"/>
                    <a:gd name="T4" fmla="*/ 143 w 2174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43" h="21600" fill="none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</a:path>
                    <a:path w="21743" h="21600" stroke="0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4" name="Arc 12"/>
                <p:cNvSpPr>
                  <a:spLocks/>
                </p:cNvSpPr>
                <p:nvPr/>
              </p:nvSpPr>
              <p:spPr bwMode="auto">
                <a:xfrm flipH="1">
                  <a:off x="4046" y="1662"/>
                  <a:ext cx="150" cy="5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5" name="Arc 13"/>
                <p:cNvSpPr>
                  <a:spLocks/>
                </p:cNvSpPr>
                <p:nvPr/>
              </p:nvSpPr>
              <p:spPr bwMode="auto">
                <a:xfrm flipH="1">
                  <a:off x="4123" y="1704"/>
                  <a:ext cx="128" cy="61"/>
                </a:xfrm>
                <a:custGeom>
                  <a:avLst/>
                  <a:gdLst>
                    <a:gd name="G0" fmla="+- 0 0 0"/>
                    <a:gd name="G1" fmla="+- 239 0 0"/>
                    <a:gd name="G2" fmla="+- 21600 0 0"/>
                    <a:gd name="T0" fmla="*/ 21599 w 21600"/>
                    <a:gd name="T1" fmla="*/ 0 h 21839"/>
                    <a:gd name="T2" fmla="*/ 0 w 21600"/>
                    <a:gd name="T3" fmla="*/ 21839 h 21839"/>
                    <a:gd name="T4" fmla="*/ 0 w 21600"/>
                    <a:gd name="T5" fmla="*/ 239 h 21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39" fill="none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</a:path>
                    <a:path w="21600" h="21839" stroke="0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  <a:lnTo>
                        <a:pt x="0" y="23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6" name="Arc 14"/>
                <p:cNvSpPr>
                  <a:spLocks/>
                </p:cNvSpPr>
                <p:nvPr/>
              </p:nvSpPr>
              <p:spPr bwMode="auto">
                <a:xfrm flipH="1">
                  <a:off x="3941" y="1643"/>
                  <a:ext cx="180" cy="59"/>
                </a:xfrm>
                <a:custGeom>
                  <a:avLst/>
                  <a:gdLst>
                    <a:gd name="G0" fmla="+- 0 0 0"/>
                    <a:gd name="G1" fmla="+- 247 0 0"/>
                    <a:gd name="G2" fmla="+- 21600 0 0"/>
                    <a:gd name="T0" fmla="*/ 21599 w 21600"/>
                    <a:gd name="T1" fmla="*/ 0 h 21847"/>
                    <a:gd name="T2" fmla="*/ 0 w 21600"/>
                    <a:gd name="T3" fmla="*/ 21847 h 21847"/>
                    <a:gd name="T4" fmla="*/ 0 w 21600"/>
                    <a:gd name="T5" fmla="*/ 247 h 21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7" fill="none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</a:path>
                    <a:path w="21600" h="21847" stroke="0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7" name="Arc 15"/>
                <p:cNvSpPr>
                  <a:spLocks/>
                </p:cNvSpPr>
                <p:nvPr/>
              </p:nvSpPr>
              <p:spPr bwMode="auto">
                <a:xfrm flipH="1">
                  <a:off x="4055" y="1548"/>
                  <a:ext cx="95" cy="88"/>
                </a:xfrm>
                <a:custGeom>
                  <a:avLst/>
                  <a:gdLst>
                    <a:gd name="G0" fmla="+- 154 0 0"/>
                    <a:gd name="G1" fmla="+- 166 0 0"/>
                    <a:gd name="G2" fmla="+- 21600 0 0"/>
                    <a:gd name="T0" fmla="*/ 21753 w 21754"/>
                    <a:gd name="T1" fmla="*/ 0 h 21766"/>
                    <a:gd name="T2" fmla="*/ 0 w 21754"/>
                    <a:gd name="T3" fmla="*/ 21765 h 21766"/>
                    <a:gd name="T4" fmla="*/ 154 w 21754"/>
                    <a:gd name="T5" fmla="*/ 166 h 21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4" h="21766" fill="none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</a:path>
                    <a:path w="21754" h="21766" stroke="0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  <a:lnTo>
                        <a:pt x="154" y="16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8" name="Arc 16"/>
                <p:cNvSpPr>
                  <a:spLocks/>
                </p:cNvSpPr>
                <p:nvPr/>
              </p:nvSpPr>
              <p:spPr bwMode="auto">
                <a:xfrm flipH="1">
                  <a:off x="3940" y="1545"/>
                  <a:ext cx="104" cy="111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89" name="Arc 17"/>
                <p:cNvSpPr>
                  <a:spLocks/>
                </p:cNvSpPr>
                <p:nvPr/>
              </p:nvSpPr>
              <p:spPr bwMode="auto">
                <a:xfrm flipH="1">
                  <a:off x="3862" y="1550"/>
                  <a:ext cx="74" cy="92"/>
                </a:xfrm>
                <a:custGeom>
                  <a:avLst/>
                  <a:gdLst>
                    <a:gd name="G0" fmla="+- 0 0 0"/>
                    <a:gd name="G1" fmla="+- 161 0 0"/>
                    <a:gd name="G2" fmla="+- 21600 0 0"/>
                    <a:gd name="T0" fmla="*/ 21599 w 21600"/>
                    <a:gd name="T1" fmla="*/ 0 h 21761"/>
                    <a:gd name="T2" fmla="*/ 0 w 21600"/>
                    <a:gd name="T3" fmla="*/ 21761 h 21761"/>
                    <a:gd name="T4" fmla="*/ 0 w 21600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61" fill="none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</a:path>
                    <a:path w="21600" h="21761" stroke="0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  <a:lnTo>
                        <a:pt x="0" y="16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40735" name="Group 18"/>
              <p:cNvGrpSpPr>
                <a:grpSpLocks/>
              </p:cNvGrpSpPr>
              <p:nvPr/>
            </p:nvGrpSpPr>
            <p:grpSpPr bwMode="auto">
              <a:xfrm>
                <a:off x="3355" y="1276"/>
                <a:ext cx="601" cy="806"/>
                <a:chOff x="3355" y="1276"/>
                <a:chExt cx="601" cy="806"/>
              </a:xfrm>
            </p:grpSpPr>
            <p:grpSp>
              <p:nvGrpSpPr>
                <p:cNvPr id="540736" name="Group 19"/>
                <p:cNvGrpSpPr>
                  <a:grpSpLocks/>
                </p:cNvGrpSpPr>
                <p:nvPr/>
              </p:nvGrpSpPr>
              <p:grpSpPr bwMode="auto">
                <a:xfrm>
                  <a:off x="3384" y="1445"/>
                  <a:ext cx="572" cy="185"/>
                  <a:chOff x="3384" y="1445"/>
                  <a:chExt cx="572" cy="185"/>
                </a:xfrm>
              </p:grpSpPr>
              <p:sp>
                <p:nvSpPr>
                  <p:cNvPr id="540692" name="Arc 2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774" y="1445"/>
                    <a:ext cx="182" cy="156"/>
                  </a:xfrm>
                  <a:custGeom>
                    <a:avLst/>
                    <a:gdLst>
                      <a:gd name="G0" fmla="+- 208 0 0"/>
                      <a:gd name="G1" fmla="+- 242 0 0"/>
                      <a:gd name="G2" fmla="+- 21600 0 0"/>
                      <a:gd name="T0" fmla="*/ 21807 w 21808"/>
                      <a:gd name="T1" fmla="*/ 0 h 21842"/>
                      <a:gd name="T2" fmla="*/ 0 w 21808"/>
                      <a:gd name="T3" fmla="*/ 21841 h 21842"/>
                      <a:gd name="T4" fmla="*/ 208 w 21808"/>
                      <a:gd name="T5" fmla="*/ 242 h 21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808" h="21842" fill="none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</a:path>
                      <a:path w="21808" h="21842" stroke="0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  <a:lnTo>
                          <a:pt x="208" y="24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693" name="Arc 2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573" y="1476"/>
                    <a:ext cx="261" cy="154"/>
                  </a:xfrm>
                  <a:custGeom>
                    <a:avLst/>
                    <a:gdLst>
                      <a:gd name="G0" fmla="+- 143 0 0"/>
                      <a:gd name="G1" fmla="+- 0 0 0"/>
                      <a:gd name="G2" fmla="+- 21600 0 0"/>
                      <a:gd name="T0" fmla="*/ 21743 w 21743"/>
                      <a:gd name="T1" fmla="*/ 0 h 21600"/>
                      <a:gd name="T2" fmla="*/ 0 w 21743"/>
                      <a:gd name="T3" fmla="*/ 21600 h 21600"/>
                      <a:gd name="T4" fmla="*/ 143 w 21743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43" h="21600" fill="none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</a:path>
                      <a:path w="21743" h="21600" stroke="0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  <a:lnTo>
                          <a:pt x="143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694" name="Arc 2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384" y="1452"/>
                    <a:ext cx="325" cy="158"/>
                  </a:xfrm>
                  <a:custGeom>
                    <a:avLst/>
                    <a:gdLst>
                      <a:gd name="G0" fmla="+- 0 0 0"/>
                      <a:gd name="G1" fmla="+- 239 0 0"/>
                      <a:gd name="G2" fmla="+- 21600 0 0"/>
                      <a:gd name="T0" fmla="*/ 21599 w 21600"/>
                      <a:gd name="T1" fmla="*/ 0 h 21839"/>
                      <a:gd name="T2" fmla="*/ 0 w 21600"/>
                      <a:gd name="T3" fmla="*/ 21839 h 21839"/>
                      <a:gd name="T4" fmla="*/ 0 w 21600"/>
                      <a:gd name="T5" fmla="*/ 239 h 21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839" fill="none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</a:path>
                      <a:path w="21600" h="21839" stroke="0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  <a:lnTo>
                          <a:pt x="0" y="23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pic>
              <p:nvPicPr>
                <p:cNvPr id="2274" name="Picture 2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3355" y="1276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540739" name="Group 24"/>
            <p:cNvGrpSpPr>
              <a:grpSpLocks/>
            </p:cNvGrpSpPr>
            <p:nvPr/>
          </p:nvGrpSpPr>
          <p:grpSpPr bwMode="auto">
            <a:xfrm>
              <a:off x="3696" y="1442"/>
              <a:ext cx="1267" cy="573"/>
              <a:chOff x="3696" y="1442"/>
              <a:chExt cx="1267" cy="573"/>
            </a:xfrm>
          </p:grpSpPr>
          <p:pic>
            <p:nvPicPr>
              <p:cNvPr id="2064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3696" y="1502"/>
                <a:ext cx="265" cy="5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540742" name="Group 26"/>
              <p:cNvGrpSpPr>
                <a:grpSpLocks/>
              </p:cNvGrpSpPr>
              <p:nvPr/>
            </p:nvGrpSpPr>
            <p:grpSpPr bwMode="auto">
              <a:xfrm>
                <a:off x="4272" y="1442"/>
                <a:ext cx="691" cy="487"/>
                <a:chOff x="4272" y="1442"/>
                <a:chExt cx="691" cy="487"/>
              </a:xfrm>
            </p:grpSpPr>
            <p:grpSp>
              <p:nvGrpSpPr>
                <p:cNvPr id="540745" name="Group 27"/>
                <p:cNvGrpSpPr>
                  <a:grpSpLocks/>
                </p:cNvGrpSpPr>
                <p:nvPr/>
              </p:nvGrpSpPr>
              <p:grpSpPr bwMode="auto">
                <a:xfrm>
                  <a:off x="4454" y="1442"/>
                  <a:ext cx="509" cy="448"/>
                  <a:chOff x="4454" y="1442"/>
                  <a:chExt cx="509" cy="448"/>
                </a:xfrm>
              </p:grpSpPr>
              <p:sp>
                <p:nvSpPr>
                  <p:cNvPr id="540700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4764" y="1584"/>
                    <a:ext cx="56" cy="18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1628"/>
                    <a:ext cx="34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682" y="1598"/>
                    <a:ext cx="34" cy="17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592" y="1584"/>
                    <a:ext cx="48" cy="19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42" y="168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168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718" y="1716"/>
                    <a:ext cx="96" cy="6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1682"/>
                    <a:ext cx="60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742"/>
                    <a:ext cx="80" cy="3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70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556" y="1584"/>
                    <a:ext cx="48" cy="19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2248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8" y="1538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49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0" y="1506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0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6" y="1474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6" y="144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2" y="147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3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" y="1564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4" y="1576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1526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8" y="155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2" y="1578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4" y="158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59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2" y="155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0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0" y="1518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55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2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8" y="1454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3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2" y="153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4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0" y="1586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5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18" y="164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8" y="157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7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8" y="150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2" y="1530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6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4" y="1584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  <p:sp>
                <p:nvSpPr>
                  <p:cNvPr id="2270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8" y="1552"/>
                    <a:ext cx="1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540748" name="Group 61"/>
                <p:cNvGrpSpPr>
                  <a:grpSpLocks/>
                </p:cNvGrpSpPr>
                <p:nvPr/>
              </p:nvGrpSpPr>
              <p:grpSpPr bwMode="auto">
                <a:xfrm>
                  <a:off x="4272" y="1776"/>
                  <a:ext cx="192" cy="153"/>
                  <a:chOff x="2276" y="1536"/>
                  <a:chExt cx="922" cy="732"/>
                </a:xfrm>
              </p:grpSpPr>
              <p:grpSp>
                <p:nvGrpSpPr>
                  <p:cNvPr id="540751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79" y="1536"/>
                    <a:ext cx="726" cy="683"/>
                    <a:chOff x="2324" y="1334"/>
                    <a:chExt cx="584" cy="550"/>
                  </a:xfrm>
                </p:grpSpPr>
                <p:grpSp>
                  <p:nvGrpSpPr>
                    <p:cNvPr id="540754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0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0757" name="Group 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073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5" y="1278"/>
                          <a:ext cx="0" cy="60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38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99" y="1278"/>
                          <a:ext cx="0" cy="60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58" name="Group 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0" name="Line 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3" y="1831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41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3" y="1781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61" name="Group 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3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3" y="1881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44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3" y="1831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64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6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47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67" name="Group 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49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1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50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1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70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52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3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53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73" name="Group 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55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56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0776" name="Group 85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826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0779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0759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297" y="1278"/>
                          <a:ext cx="0" cy="60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0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75" y="1278"/>
                          <a:ext cx="0" cy="60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80" name="Group 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62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31"/>
                          <a:ext cx="12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3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781"/>
                          <a:ext cx="12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83" name="Group 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65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1" y="1881"/>
                          <a:ext cx="12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6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1" y="1831"/>
                          <a:ext cx="12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86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68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2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69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2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89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71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1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72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1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92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74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3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75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2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795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7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23" y="1832"/>
                          <a:ext cx="27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7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23" y="1782"/>
                          <a:ext cx="27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0798" name="Group 1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 flipH="1">
                      <a:off x="2590" y="1090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0801" name="Group 1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078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7"/>
                          <a:ext cx="0" cy="60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8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7"/>
                          <a:ext cx="0" cy="60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807" name="Group 1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84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4" y="1832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8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4" y="1782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813" name="Group 1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87" name="Line 1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4" y="1881"/>
                          <a:ext cx="46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88" name="Line 1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4" y="1831"/>
                          <a:ext cx="46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81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9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821" name="Group 1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1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94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1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825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2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79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2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0831" name="Group 1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0799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8" y="1831"/>
                          <a:ext cx="39" cy="4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0800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8" y="1781"/>
                          <a:ext cx="39" cy="5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0832" name="Group 1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2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0802" name="Rectangle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3"/>
                        <a:ext cx="120" cy="22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3" name="Rectangle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2" y="1649"/>
                        <a:ext cx="73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2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5" name="Rectangle 1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15" y="1649"/>
                        <a:ext cx="66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6" name="Line 1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49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833" name="Group 1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6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0808" name="Rectangle 1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3"/>
                        <a:ext cx="120" cy="22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9" name="Rectangl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1" y="1649"/>
                        <a:ext cx="58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2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1" name="Rectangle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11" y="1649"/>
                        <a:ext cx="70" cy="19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49" y="1649"/>
                        <a:ext cx="0" cy="19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837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4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14" name="Oval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1989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5" name="Oval 1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08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6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31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840" name="Group 1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60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18" name="Oval 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1989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19" name="Oval 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08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0" name="Oval 1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2031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843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12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22" name="Oval 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88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3" name="Oval 1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07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4" name="Oval 1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30"/>
                        <a:ext cx="39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846" name="Group 1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88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0826" name="Oval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9" y="1988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7" name="Oval 1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9" y="2007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28" name="Oval 1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9" y="2030"/>
                        <a:ext cx="39" cy="39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29" name="Arc 15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434" y="1450"/>
                      <a:ext cx="108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0" name="Arc 158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2697" y="1453"/>
                      <a:ext cx="108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aphicFrame>
                <p:nvGraphicFramePr>
                  <p:cNvPr id="2052" name="Object 159"/>
                  <p:cNvGraphicFramePr>
                    <a:graphicFrameLocks noChangeAspect="1"/>
                  </p:cNvGraphicFramePr>
                  <p:nvPr/>
                </p:nvGraphicFramePr>
                <p:xfrm>
                  <a:off x="2276" y="1730"/>
                  <a:ext cx="922" cy="538"/>
                </p:xfrm>
                <a:graphic>
                  <a:graphicData uri="http://schemas.openxmlformats.org/presentationml/2006/ole">
                    <p:oleObj spid="_x0000_s261122" name="Clip" r:id="rId8" imgW="7421563" imgH="4327525" progId="">
                      <p:embed/>
                    </p:oleObj>
                  </a:graphicData>
                </a:graphic>
              </p:graphicFrame>
            </p:grpSp>
            <p:grpSp>
              <p:nvGrpSpPr>
                <p:cNvPr id="540857" name="Group 160"/>
                <p:cNvGrpSpPr>
                  <a:grpSpLocks/>
                </p:cNvGrpSpPr>
                <p:nvPr/>
              </p:nvGrpSpPr>
              <p:grpSpPr bwMode="auto">
                <a:xfrm>
                  <a:off x="4320" y="1680"/>
                  <a:ext cx="238" cy="247"/>
                  <a:chOff x="3148" y="2507"/>
                  <a:chExt cx="1155" cy="1199"/>
                </a:xfrm>
              </p:grpSpPr>
              <p:grpSp>
                <p:nvGrpSpPr>
                  <p:cNvPr id="540861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834" y="2507"/>
                    <a:ext cx="469" cy="705"/>
                    <a:chOff x="3834" y="2507"/>
                    <a:chExt cx="469" cy="705"/>
                  </a:xfrm>
                </p:grpSpPr>
                <p:sp>
                  <p:nvSpPr>
                    <p:cNvPr id="54083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2507"/>
                      <a:ext cx="29" cy="704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5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9" y="2565"/>
                      <a:ext cx="73" cy="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6" name="Line 1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82" y="2556"/>
                      <a:ext cx="73" cy="7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grpSp>
                  <p:nvGrpSpPr>
                    <p:cNvPr id="344064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2" y="2525"/>
                      <a:ext cx="21" cy="23"/>
                      <a:chOff x="4262" y="2525"/>
                      <a:chExt cx="21" cy="23"/>
                    </a:xfrm>
                  </p:grpSpPr>
                  <p:sp>
                    <p:nvSpPr>
                      <p:cNvPr id="540838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9" y="2531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5" y="17"/>
                          </a:cxn>
                          <a:cxn ang="0">
                            <a:pos x="10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6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5" y="17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39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4" y="2526"/>
                        <a:ext cx="1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0" y="22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0" y="22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44065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0" y="2525"/>
                      <a:ext cx="22" cy="23"/>
                      <a:chOff x="4220" y="2525"/>
                      <a:chExt cx="22" cy="23"/>
                    </a:xfrm>
                  </p:grpSpPr>
                  <p:sp>
                    <p:nvSpPr>
                      <p:cNvPr id="540841" name="Freeform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5" y="2531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6" y="17"/>
                          </a:cxn>
                          <a:cxn ang="0">
                            <a:pos x="11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6" y="17"/>
                            </a:lnTo>
                            <a:lnTo>
                              <a:pt x="11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42" name="Freeform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0" y="2526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1" y="22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3" y="6"/>
                          </a:cxn>
                          <a:cxn ang="0">
                            <a:pos x="15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2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1" y="22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3" y="6"/>
                            </a:lnTo>
                            <a:lnTo>
                              <a:pt x="15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44066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4" y="2527"/>
                      <a:ext cx="24" cy="24"/>
                      <a:chOff x="4094" y="2527"/>
                      <a:chExt cx="24" cy="24"/>
                    </a:xfrm>
                  </p:grpSpPr>
                  <p:sp>
                    <p:nvSpPr>
                      <p:cNvPr id="540844" name="Freeform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9" y="2531"/>
                        <a:ext cx="19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7" y="20"/>
                          </a:cxn>
                          <a:cxn ang="0">
                            <a:pos x="12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18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7" y="20"/>
                            </a:lnTo>
                            <a:lnTo>
                              <a:pt x="12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45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4" y="2526"/>
                        <a:ext cx="24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3" y="20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10" y="6"/>
                          </a:cxn>
                          <a:cxn ang="0">
                            <a:pos x="13" y="6"/>
                          </a:cxn>
                          <a:cxn ang="0">
                            <a:pos x="15" y="14"/>
                          </a:cxn>
                          <a:cxn ang="0">
                            <a:pos x="8" y="14"/>
                          </a:cxn>
                          <a:cxn ang="0">
                            <a:pos x="10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4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3" y="20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10" y="6"/>
                            </a:lnTo>
                            <a:lnTo>
                              <a:pt x="13" y="6"/>
                            </a:lnTo>
                            <a:lnTo>
                              <a:pt x="15" y="14"/>
                            </a:lnTo>
                            <a:lnTo>
                              <a:pt x="8" y="14"/>
                            </a:lnTo>
                            <a:lnTo>
                              <a:pt x="10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44067" name="Group 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7" y="2527"/>
                      <a:ext cx="21" cy="24"/>
                      <a:chOff x="4057" y="2527"/>
                      <a:chExt cx="21" cy="24"/>
                    </a:xfrm>
                  </p:grpSpPr>
                  <p:sp>
                    <p:nvSpPr>
                      <p:cNvPr id="540847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0" y="2531"/>
                        <a:ext cx="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20"/>
                          </a:cxn>
                          <a:cxn ang="0">
                            <a:pos x="16" y="20"/>
                          </a:cxn>
                          <a:cxn ang="0">
                            <a:pos x="13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21">
                            <a:moveTo>
                              <a:pt x="3" y="0"/>
                            </a:moveTo>
                            <a:lnTo>
                              <a:pt x="0" y="20"/>
                            </a:lnTo>
                            <a:lnTo>
                              <a:pt x="16" y="20"/>
                            </a:lnTo>
                            <a:lnTo>
                              <a:pt x="13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48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5" y="2526"/>
                        <a:ext cx="10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4"/>
                          </a:cxn>
                          <a:cxn ang="0">
                            <a:pos x="6" y="14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4"/>
                            </a:lnTo>
                            <a:lnTo>
                              <a:pt x="6" y="14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49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2551"/>
                      <a:ext cx="262" cy="1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0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2575"/>
                      <a:ext cx="39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1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7" y="2546"/>
                      <a:ext cx="2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2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6" y="2604"/>
                      <a:ext cx="0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3" name="Arc 181"/>
                    <p:cNvSpPr>
                      <a:spLocks/>
                    </p:cNvSpPr>
                    <p:nvPr/>
                  </p:nvSpPr>
                  <p:spPr bwMode="auto">
                    <a:xfrm>
                      <a:off x="3832" y="2531"/>
                      <a:ext cx="233" cy="107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4" name="Arc 182"/>
                    <p:cNvSpPr>
                      <a:spLocks/>
                    </p:cNvSpPr>
                    <p:nvPr/>
                  </p:nvSpPr>
                  <p:spPr bwMode="auto">
                    <a:xfrm>
                      <a:off x="3866" y="2526"/>
                      <a:ext cx="233" cy="112"/>
                    </a:xfrm>
                    <a:custGeom>
                      <a:avLst/>
                      <a:gdLst>
                        <a:gd name="G0" fmla="+- 0 0 0"/>
                        <a:gd name="G1" fmla="+- 197 0 0"/>
                        <a:gd name="G2" fmla="+- 21600 0 0"/>
                        <a:gd name="T0" fmla="*/ 21599 w 21600"/>
                        <a:gd name="T1" fmla="*/ 0 h 21794"/>
                        <a:gd name="T2" fmla="*/ 378 w 21600"/>
                        <a:gd name="T3" fmla="*/ 21794 h 21794"/>
                        <a:gd name="T4" fmla="*/ 0 w 21600"/>
                        <a:gd name="T5" fmla="*/ 197 h 21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4" fill="none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</a:path>
                        <a:path w="21600" h="21794" stroke="0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  <a:lnTo>
                            <a:pt x="0" y="19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5" name="Arc 183"/>
                    <p:cNvSpPr>
                      <a:spLocks/>
                    </p:cNvSpPr>
                    <p:nvPr/>
                  </p:nvSpPr>
                  <p:spPr bwMode="auto">
                    <a:xfrm>
                      <a:off x="4041" y="2531"/>
                      <a:ext cx="228" cy="107"/>
                    </a:xfrm>
                    <a:custGeom>
                      <a:avLst/>
                      <a:gdLst>
                        <a:gd name="G0" fmla="+- 0 0 0"/>
                        <a:gd name="G1" fmla="+- 199 0 0"/>
                        <a:gd name="G2" fmla="+- 21600 0 0"/>
                        <a:gd name="T0" fmla="*/ 21599 w 21600"/>
                        <a:gd name="T1" fmla="*/ 0 h 21799"/>
                        <a:gd name="T2" fmla="*/ 0 w 21600"/>
                        <a:gd name="T3" fmla="*/ 21799 h 21799"/>
                        <a:gd name="T4" fmla="*/ 0 w 21600"/>
                        <a:gd name="T5" fmla="*/ 199 h 217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9" fill="none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</a:path>
                        <a:path w="21600" h="21799" stroke="0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  <a:lnTo>
                            <a:pt x="0" y="199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6" name="Arc 184"/>
                    <p:cNvSpPr>
                      <a:spLocks/>
                    </p:cNvSpPr>
                    <p:nvPr/>
                  </p:nvSpPr>
                  <p:spPr bwMode="auto">
                    <a:xfrm>
                      <a:off x="3997" y="2522"/>
                      <a:ext cx="228" cy="112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4068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3514" y="2605"/>
                    <a:ext cx="533" cy="798"/>
                    <a:chOff x="3514" y="2605"/>
                    <a:chExt cx="533" cy="798"/>
                  </a:xfrm>
                </p:grpSpPr>
                <p:sp>
                  <p:nvSpPr>
                    <p:cNvPr id="540858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6" y="2604"/>
                      <a:ext cx="39" cy="80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59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3" y="2667"/>
                      <a:ext cx="78" cy="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60" name="Line 1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10" y="2662"/>
                      <a:ext cx="83" cy="8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grpSp>
                  <p:nvGrpSpPr>
                    <p:cNvPr id="344069" name="Group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1" y="2627"/>
                      <a:ext cx="23" cy="23"/>
                      <a:chOff x="4001" y="2627"/>
                      <a:chExt cx="23" cy="23"/>
                    </a:xfrm>
                  </p:grpSpPr>
                  <p:sp>
                    <p:nvSpPr>
                      <p:cNvPr id="540862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7" y="2628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9" y="20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9" y="20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63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2628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5" y="0"/>
                          </a:cxn>
                          <a:cxn ang="0">
                            <a:pos x="4" y="0"/>
                          </a:cxn>
                          <a:cxn ang="0">
                            <a:pos x="9" y="7"/>
                          </a:cxn>
                          <a:cxn ang="0">
                            <a:pos x="11" y="7"/>
                          </a:cxn>
                          <a:cxn ang="0">
                            <a:pos x="13" y="15"/>
                          </a:cxn>
                          <a:cxn ang="0">
                            <a:pos x="7" y="15"/>
                          </a:cxn>
                          <a:cxn ang="0">
                            <a:pos x="9" y="7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4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5" y="0"/>
                            </a:lnTo>
                            <a:lnTo>
                              <a:pt x="4" y="0"/>
                            </a:lnTo>
                            <a:lnTo>
                              <a:pt x="9" y="7"/>
                            </a:lnTo>
                            <a:lnTo>
                              <a:pt x="11" y="7"/>
                            </a:lnTo>
                            <a:lnTo>
                              <a:pt x="13" y="15"/>
                            </a:lnTo>
                            <a:lnTo>
                              <a:pt x="7" y="15"/>
                            </a:lnTo>
                            <a:lnTo>
                              <a:pt x="9" y="7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44070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51" y="2627"/>
                      <a:ext cx="26" cy="23"/>
                      <a:chOff x="3951" y="2627"/>
                      <a:chExt cx="26" cy="23"/>
                    </a:xfrm>
                  </p:grpSpPr>
                  <p:sp>
                    <p:nvSpPr>
                      <p:cNvPr id="540865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4" y="2628"/>
                        <a:ext cx="2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4" y="0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4" y="0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66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9" y="2628"/>
                        <a:ext cx="29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44071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0" y="2627"/>
                      <a:ext cx="26" cy="26"/>
                      <a:chOff x="3810" y="2627"/>
                      <a:chExt cx="26" cy="26"/>
                    </a:xfrm>
                  </p:grpSpPr>
                  <p:sp>
                    <p:nvSpPr>
                      <p:cNvPr id="540868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3" y="2633"/>
                        <a:ext cx="10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69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2628"/>
                        <a:ext cx="1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3" y="7"/>
                          </a:cxn>
                          <a:cxn ang="0">
                            <a:pos x="15" y="15"/>
                          </a:cxn>
                          <a:cxn ang="0">
                            <a:pos x="7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3" y="7"/>
                            </a:lnTo>
                            <a:lnTo>
                              <a:pt x="15" y="15"/>
                            </a:lnTo>
                            <a:lnTo>
                              <a:pt x="7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44073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5" y="2627"/>
                      <a:ext cx="26" cy="26"/>
                      <a:chOff x="3765" y="2627"/>
                      <a:chExt cx="26" cy="26"/>
                    </a:xfrm>
                  </p:grpSpPr>
                  <p:sp>
                    <p:nvSpPr>
                      <p:cNvPr id="540871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9" y="2633"/>
                        <a:ext cx="1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72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4" y="2628"/>
                        <a:ext cx="15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73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0" y="2653"/>
                      <a:ext cx="296" cy="1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4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6" y="2682"/>
                      <a:ext cx="4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5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1" y="2653"/>
                      <a:ext cx="3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6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4" y="2716"/>
                      <a:ext cx="0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7" name="Arc 205"/>
                    <p:cNvSpPr>
                      <a:spLocks/>
                    </p:cNvSpPr>
                    <p:nvPr/>
                  </p:nvSpPr>
                  <p:spPr bwMode="auto">
                    <a:xfrm>
                      <a:off x="3512" y="2628"/>
                      <a:ext cx="262" cy="126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597"/>
                        <a:gd name="T2" fmla="*/ 330 w 21600"/>
                        <a:gd name="T3" fmla="*/ 21597 h 21597"/>
                        <a:gd name="T4" fmla="*/ 0 w 21600"/>
                        <a:gd name="T5" fmla="*/ 0 h 21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97" fill="none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</a:path>
                        <a:path w="21600" h="21597" stroke="0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8" name="Arc 206"/>
                    <p:cNvSpPr>
                      <a:spLocks/>
                    </p:cNvSpPr>
                    <p:nvPr/>
                  </p:nvSpPr>
                  <p:spPr bwMode="auto">
                    <a:xfrm>
                      <a:off x="3556" y="2628"/>
                      <a:ext cx="262" cy="126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9" name="Arc 207"/>
                    <p:cNvSpPr>
                      <a:spLocks/>
                    </p:cNvSpPr>
                    <p:nvPr/>
                  </p:nvSpPr>
                  <p:spPr bwMode="auto">
                    <a:xfrm>
                      <a:off x="3745" y="2628"/>
                      <a:ext cx="267" cy="126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0" name="Arc 208"/>
                    <p:cNvSpPr>
                      <a:spLocks/>
                    </p:cNvSpPr>
                    <p:nvPr/>
                  </p:nvSpPr>
                  <p:spPr bwMode="auto">
                    <a:xfrm>
                      <a:off x="3696" y="2624"/>
                      <a:ext cx="262" cy="126"/>
                    </a:xfrm>
                    <a:custGeom>
                      <a:avLst/>
                      <a:gdLst>
                        <a:gd name="G0" fmla="+- 0 0 0"/>
                        <a:gd name="G1" fmla="+- 172 0 0"/>
                        <a:gd name="G2" fmla="+- 21600 0 0"/>
                        <a:gd name="T0" fmla="*/ 21599 w 21600"/>
                        <a:gd name="T1" fmla="*/ 0 h 21772"/>
                        <a:gd name="T2" fmla="*/ 0 w 21600"/>
                        <a:gd name="T3" fmla="*/ 21772 h 21772"/>
                        <a:gd name="T4" fmla="*/ 0 w 21600"/>
                        <a:gd name="T5" fmla="*/ 172 h 217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72" fill="none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</a:path>
                        <a:path w="21600" h="21772" stroke="0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  <a:lnTo>
                            <a:pt x="0" y="17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407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148" y="2735"/>
                    <a:ext cx="645" cy="971"/>
                    <a:chOff x="3148" y="2735"/>
                    <a:chExt cx="645" cy="971"/>
                  </a:xfrm>
                </p:grpSpPr>
                <p:sp>
                  <p:nvSpPr>
                    <p:cNvPr id="54088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0" y="2735"/>
                      <a:ext cx="49" cy="97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3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7" y="2818"/>
                      <a:ext cx="102" cy="7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4" name="Line 2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4" y="2808"/>
                      <a:ext cx="107" cy="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grpSp>
                  <p:nvGrpSpPr>
                    <p:cNvPr id="344075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6" y="2761"/>
                      <a:ext cx="28" cy="32"/>
                      <a:chOff x="3736" y="2761"/>
                      <a:chExt cx="28" cy="32"/>
                    </a:xfrm>
                  </p:grpSpPr>
                  <p:sp>
                    <p:nvSpPr>
                      <p:cNvPr id="540886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0" y="2769"/>
                        <a:ext cx="24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4" y="24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4" y="24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87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5" y="2759"/>
                        <a:ext cx="29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22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6" y="8"/>
                          </a:cxn>
                          <a:cxn ang="0">
                            <a:pos x="19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22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6" y="8"/>
                            </a:lnTo>
                            <a:lnTo>
                              <a:pt x="19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44076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8" y="2761"/>
                      <a:ext cx="28" cy="32"/>
                      <a:chOff x="3678" y="2761"/>
                      <a:chExt cx="28" cy="32"/>
                    </a:xfrm>
                  </p:grpSpPr>
                  <p:sp>
                    <p:nvSpPr>
                      <p:cNvPr id="540889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2" y="2769"/>
                        <a:ext cx="24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3" y="24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3" y="24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90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7" y="2759"/>
                        <a:ext cx="29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44077" name="Group 2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" y="2765"/>
                      <a:ext cx="31" cy="31"/>
                      <a:chOff x="3505" y="2765"/>
                      <a:chExt cx="31" cy="31"/>
                    </a:xfrm>
                  </p:grpSpPr>
                  <p:sp>
                    <p:nvSpPr>
                      <p:cNvPr id="540892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2" y="2769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3" y="27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3" y="27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93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7" y="2764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22" y="0"/>
                          </a:cxn>
                          <a:cxn ang="0">
                            <a:pos x="8" y="0"/>
                          </a:cxn>
                          <a:cxn ang="0">
                            <a:pos x="14" y="8"/>
                          </a:cxn>
                          <a:cxn ang="0">
                            <a:pos x="16" y="8"/>
                          </a:cxn>
                          <a:cxn ang="0">
                            <a:pos x="19" y="19"/>
                          </a:cxn>
                          <a:cxn ang="0">
                            <a:pos x="11" y="19"/>
                          </a:cxn>
                          <a:cxn ang="0">
                            <a:pos x="14" y="8"/>
                          </a:cxn>
                          <a:cxn ang="0">
                            <a:pos x="8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8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22" y="0"/>
                            </a:lnTo>
                            <a:lnTo>
                              <a:pt x="8" y="0"/>
                            </a:lnTo>
                            <a:lnTo>
                              <a:pt x="14" y="8"/>
                            </a:lnTo>
                            <a:lnTo>
                              <a:pt x="16" y="8"/>
                            </a:lnTo>
                            <a:lnTo>
                              <a:pt x="19" y="19"/>
                            </a:lnTo>
                            <a:lnTo>
                              <a:pt x="11" y="19"/>
                            </a:lnTo>
                            <a:lnTo>
                              <a:pt x="14" y="8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44078" name="Group 2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4" y="2765"/>
                      <a:ext cx="28" cy="31"/>
                      <a:chOff x="3454" y="2765"/>
                      <a:chExt cx="28" cy="31"/>
                    </a:xfrm>
                  </p:grpSpPr>
                  <p:sp>
                    <p:nvSpPr>
                      <p:cNvPr id="54089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9" y="2769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4" y="27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4" y="27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9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4" y="2764"/>
                        <a:ext cx="29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19"/>
                          </a:cxn>
                          <a:cxn ang="0">
                            <a:pos x="8" y="19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5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19"/>
                            </a:lnTo>
                            <a:lnTo>
                              <a:pt x="8" y="19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0897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9" y="2798"/>
                      <a:ext cx="364" cy="24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98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5" y="2832"/>
                      <a:ext cx="5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99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0" y="2793"/>
                      <a:ext cx="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0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3" y="2876"/>
                      <a:ext cx="0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1" name="Arc 229"/>
                    <p:cNvSpPr>
                      <a:spLocks/>
                    </p:cNvSpPr>
                    <p:nvPr/>
                  </p:nvSpPr>
                  <p:spPr bwMode="auto">
                    <a:xfrm>
                      <a:off x="3148" y="2769"/>
                      <a:ext cx="320" cy="150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2" name="Arc 230"/>
                    <p:cNvSpPr>
                      <a:spLocks/>
                    </p:cNvSpPr>
                    <p:nvPr/>
                  </p:nvSpPr>
                  <p:spPr bwMode="auto">
                    <a:xfrm>
                      <a:off x="3197" y="2764"/>
                      <a:ext cx="325" cy="155"/>
                    </a:xfrm>
                    <a:custGeom>
                      <a:avLst/>
                      <a:gdLst>
                        <a:gd name="G0" fmla="+- 0 0 0"/>
                        <a:gd name="G1" fmla="+- 142 0 0"/>
                        <a:gd name="G2" fmla="+- 21600 0 0"/>
                        <a:gd name="T0" fmla="*/ 21600 w 21600"/>
                        <a:gd name="T1" fmla="*/ 0 h 21739"/>
                        <a:gd name="T2" fmla="*/ 340 w 21600"/>
                        <a:gd name="T3" fmla="*/ 21739 h 21739"/>
                        <a:gd name="T4" fmla="*/ 0 w 21600"/>
                        <a:gd name="T5" fmla="*/ 142 h 217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39" fill="none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</a:path>
                        <a:path w="21600" h="21739" stroke="0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3" name="Arc 231"/>
                    <p:cNvSpPr>
                      <a:spLocks/>
                    </p:cNvSpPr>
                    <p:nvPr/>
                  </p:nvSpPr>
                  <p:spPr bwMode="auto">
                    <a:xfrm>
                      <a:off x="3429" y="2769"/>
                      <a:ext cx="320" cy="150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598 w 21598"/>
                        <a:gd name="T1" fmla="*/ 288 h 21600"/>
                        <a:gd name="T2" fmla="*/ 0 w 21598"/>
                        <a:gd name="T3" fmla="*/ 21600 h 21600"/>
                        <a:gd name="T4" fmla="*/ 0 w 2159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8" h="21600" fill="none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</a:path>
                        <a:path w="21598" h="21600" stroke="0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904" name="Arc 232"/>
                    <p:cNvSpPr>
                      <a:spLocks/>
                    </p:cNvSpPr>
                    <p:nvPr/>
                  </p:nvSpPr>
                  <p:spPr bwMode="auto">
                    <a:xfrm>
                      <a:off x="3371" y="2759"/>
                      <a:ext cx="315" cy="150"/>
                    </a:xfrm>
                    <a:custGeom>
                      <a:avLst/>
                      <a:gdLst>
                        <a:gd name="G0" fmla="+- 0 0 0"/>
                        <a:gd name="G1" fmla="+- 144 0 0"/>
                        <a:gd name="G2" fmla="+- 21600 0 0"/>
                        <a:gd name="T0" fmla="*/ 21600 w 21600"/>
                        <a:gd name="T1" fmla="*/ 0 h 21744"/>
                        <a:gd name="T2" fmla="*/ 0 w 21600"/>
                        <a:gd name="T3" fmla="*/ 21744 h 21744"/>
                        <a:gd name="T4" fmla="*/ 0 w 21600"/>
                        <a:gd name="T5" fmla="*/ 144 h 2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44" fill="none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</a:path>
                        <a:path w="21600" h="21744" stroke="0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  <a:lnTo>
                            <a:pt x="0" y="144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344072" name="Picture 8" descr="C:\Users\mbrown\AppData\Local\Microsoft\Windows\Temporary Internet Files\Low\Content.IE5\AAN8GOBR\MC90043382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920000">
            <a:off x="6642959" y="1609277"/>
            <a:ext cx="2442769" cy="2442769"/>
          </a:xfrm>
          <a:prstGeom prst="rect">
            <a:avLst/>
          </a:prstGeom>
          <a:noFill/>
        </p:spPr>
      </p:pic>
      <p:grpSp>
        <p:nvGrpSpPr>
          <p:cNvPr id="344079" name="Group 832"/>
          <p:cNvGrpSpPr/>
          <p:nvPr/>
        </p:nvGrpSpPr>
        <p:grpSpPr>
          <a:xfrm>
            <a:off x="286874" y="1030943"/>
            <a:ext cx="8606117" cy="5208494"/>
            <a:chOff x="349624" y="1021976"/>
            <a:chExt cx="8606117" cy="5208494"/>
          </a:xfrm>
        </p:grpSpPr>
        <p:sp>
          <p:nvSpPr>
            <p:cNvPr id="831" name="Rectangle 830"/>
            <p:cNvSpPr/>
            <p:nvPr/>
          </p:nvSpPr>
          <p:spPr bwMode="auto">
            <a:xfrm>
              <a:off x="349624" y="1021976"/>
              <a:ext cx="8606117" cy="52084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0" charset="-128"/>
              </a:endParaRPr>
            </a:p>
          </p:txBody>
        </p:sp>
        <p:grpSp>
          <p:nvGrpSpPr>
            <p:cNvPr id="344080" name="Group 555"/>
            <p:cNvGrpSpPr/>
            <p:nvPr/>
          </p:nvGrpSpPr>
          <p:grpSpPr>
            <a:xfrm>
              <a:off x="1434350" y="1145973"/>
              <a:ext cx="6400803" cy="4890705"/>
              <a:chOff x="2008091" y="957714"/>
              <a:chExt cx="6400803" cy="4890705"/>
            </a:xfrm>
          </p:grpSpPr>
          <p:grpSp>
            <p:nvGrpSpPr>
              <p:cNvPr id="344081" name="Group 462"/>
              <p:cNvGrpSpPr/>
              <p:nvPr/>
            </p:nvGrpSpPr>
            <p:grpSpPr>
              <a:xfrm>
                <a:off x="6455198" y="3019744"/>
                <a:ext cx="1953696" cy="1780627"/>
                <a:chOff x="4266397" y="1462594"/>
                <a:chExt cx="1050588" cy="1094174"/>
              </a:xfrm>
            </p:grpSpPr>
            <p:grpSp>
              <p:nvGrpSpPr>
                <p:cNvPr id="344082" name="Group 458"/>
                <p:cNvGrpSpPr/>
                <p:nvPr/>
              </p:nvGrpSpPr>
              <p:grpSpPr>
                <a:xfrm>
                  <a:off x="4549809" y="1462594"/>
                  <a:ext cx="767176" cy="855957"/>
                  <a:chOff x="4210978" y="1700811"/>
                  <a:chExt cx="767176" cy="855957"/>
                </a:xfrm>
              </p:grpSpPr>
              <p:pic>
                <p:nvPicPr>
                  <p:cNvPr id="828" name="Picture 7" descr="C:\Documents and Settings\localmbrown\Local Settings\Temporary Internet Files\Content.IE5\3Q2E570A\j0438057[1]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210978" y="1700811"/>
                    <a:ext cx="565952" cy="56595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29" name="Picture 7" descr="C:\Documents and Settings\localmbrown\Local Settings\Temporary Internet Files\Content.IE5\3Q2E570A\j0438057[1]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307152" y="1832497"/>
                    <a:ext cx="565952" cy="56595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30" name="Picture 7" descr="C:\Documents and Settings\localmbrown\Local Settings\Temporary Internet Files\Content.IE5\3Q2E570A\j0438057[1]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412202" y="1990816"/>
                    <a:ext cx="565952" cy="56595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44083" name="Group 457"/>
                <p:cNvGrpSpPr/>
                <p:nvPr/>
              </p:nvGrpSpPr>
              <p:grpSpPr>
                <a:xfrm>
                  <a:off x="4266397" y="1700811"/>
                  <a:ext cx="767176" cy="855957"/>
                  <a:chOff x="4210978" y="1700811"/>
                  <a:chExt cx="767176" cy="855957"/>
                </a:xfrm>
              </p:grpSpPr>
              <p:pic>
                <p:nvPicPr>
                  <p:cNvPr id="825" name="Picture 7" descr="C:\Documents and Settings\localmbrown\Local Settings\Temporary Internet Files\Content.IE5\3Q2E570A\j0438057[1]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210978" y="1700811"/>
                    <a:ext cx="565952" cy="56595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26" name="Picture 7" descr="C:\Documents and Settings\localmbrown\Local Settings\Temporary Internet Files\Content.IE5\3Q2E570A\j0438057[1]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307152" y="1832497"/>
                    <a:ext cx="565952" cy="56595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27" name="Picture 7" descr="C:\Documents and Settings\localmbrown\Local Settings\Temporary Internet Files\Content.IE5\3Q2E570A\j0438057[1]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412202" y="1990816"/>
                    <a:ext cx="565952" cy="565952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344084" name="Group 257"/>
              <p:cNvGrpSpPr>
                <a:grpSpLocks/>
              </p:cNvGrpSpPr>
              <p:nvPr/>
            </p:nvGrpSpPr>
            <p:grpSpPr bwMode="auto">
              <a:xfrm>
                <a:off x="2073569" y="957714"/>
                <a:ext cx="4272993" cy="538555"/>
                <a:chOff x="1210" y="872"/>
                <a:chExt cx="1711" cy="218"/>
              </a:xfrm>
            </p:grpSpPr>
            <p:sp>
              <p:nvSpPr>
                <p:cNvPr id="816" name="Freeform 264"/>
                <p:cNvSpPr>
                  <a:spLocks/>
                </p:cNvSpPr>
                <p:nvPr/>
              </p:nvSpPr>
              <p:spPr bwMode="auto">
                <a:xfrm>
                  <a:off x="1210" y="912"/>
                  <a:ext cx="307" cy="106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115" y="101"/>
                    </a:cxn>
                    <a:cxn ang="0">
                      <a:pos x="139" y="86"/>
                    </a:cxn>
                    <a:cxn ang="0">
                      <a:pos x="153" y="82"/>
                    </a:cxn>
                    <a:cxn ang="0">
                      <a:pos x="177" y="72"/>
                    </a:cxn>
                    <a:cxn ang="0">
                      <a:pos x="249" y="29"/>
                    </a:cxn>
                    <a:cxn ang="0">
                      <a:pos x="307" y="0"/>
                    </a:cxn>
                  </a:cxnLst>
                  <a:rect l="0" t="0" r="r" b="b"/>
                  <a:pathLst>
                    <a:path w="307" h="106">
                      <a:moveTo>
                        <a:pt x="0" y="106"/>
                      </a:moveTo>
                      <a:cubicBezTo>
                        <a:pt x="38" y="104"/>
                        <a:pt x="77" y="106"/>
                        <a:pt x="115" y="101"/>
                      </a:cubicBezTo>
                      <a:cubicBezTo>
                        <a:pt x="124" y="100"/>
                        <a:pt x="131" y="90"/>
                        <a:pt x="139" y="86"/>
                      </a:cubicBezTo>
                      <a:cubicBezTo>
                        <a:pt x="143" y="84"/>
                        <a:pt x="148" y="84"/>
                        <a:pt x="153" y="82"/>
                      </a:cubicBezTo>
                      <a:cubicBezTo>
                        <a:pt x="161" y="79"/>
                        <a:pt x="169" y="76"/>
                        <a:pt x="177" y="72"/>
                      </a:cubicBezTo>
                      <a:cubicBezTo>
                        <a:pt x="205" y="57"/>
                        <a:pt x="219" y="40"/>
                        <a:pt x="249" y="29"/>
                      </a:cubicBezTo>
                      <a:cubicBezTo>
                        <a:pt x="265" y="5"/>
                        <a:pt x="283" y="12"/>
                        <a:pt x="307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7" name="Freeform 263"/>
                <p:cNvSpPr>
                  <a:spLocks/>
                </p:cNvSpPr>
                <p:nvPr/>
              </p:nvSpPr>
              <p:spPr bwMode="auto">
                <a:xfrm>
                  <a:off x="1507" y="912"/>
                  <a:ext cx="144" cy="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7" y="29"/>
                    </a:cxn>
                    <a:cxn ang="0">
                      <a:pos x="144" y="62"/>
                    </a:cxn>
                  </a:cxnLst>
                  <a:rect l="0" t="0" r="r" b="b"/>
                  <a:pathLst>
                    <a:path w="144" h="62">
                      <a:moveTo>
                        <a:pt x="0" y="0"/>
                      </a:moveTo>
                      <a:cubicBezTo>
                        <a:pt x="27" y="9"/>
                        <a:pt x="51" y="20"/>
                        <a:pt x="77" y="29"/>
                      </a:cubicBezTo>
                      <a:cubicBezTo>
                        <a:pt x="85" y="61"/>
                        <a:pt x="113" y="62"/>
                        <a:pt x="144" y="6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8" name="Freeform 262"/>
                <p:cNvSpPr>
                  <a:spLocks/>
                </p:cNvSpPr>
                <p:nvPr/>
              </p:nvSpPr>
              <p:spPr bwMode="auto">
                <a:xfrm>
                  <a:off x="1534" y="878"/>
                  <a:ext cx="264" cy="154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77" y="38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101" h="106">
                      <a:moveTo>
                        <a:pt x="0" y="106"/>
                      </a:moveTo>
                      <a:cubicBezTo>
                        <a:pt x="29" y="86"/>
                        <a:pt x="49" y="57"/>
                        <a:pt x="77" y="38"/>
                      </a:cubicBezTo>
                      <a:cubicBezTo>
                        <a:pt x="83" y="22"/>
                        <a:pt x="89" y="12"/>
                        <a:pt x="101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9" name="Freeform 261"/>
                <p:cNvSpPr>
                  <a:spLocks/>
                </p:cNvSpPr>
                <p:nvPr/>
              </p:nvSpPr>
              <p:spPr bwMode="auto">
                <a:xfrm>
                  <a:off x="1800" y="888"/>
                  <a:ext cx="514" cy="2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5"/>
                    </a:cxn>
                    <a:cxn ang="0">
                      <a:pos x="72" y="34"/>
                    </a:cxn>
                    <a:cxn ang="0">
                      <a:pos x="264" y="91"/>
                    </a:cxn>
                    <a:cxn ang="0">
                      <a:pos x="278" y="125"/>
                    </a:cxn>
                    <a:cxn ang="0">
                      <a:pos x="298" y="130"/>
                    </a:cxn>
                    <a:cxn ang="0">
                      <a:pos x="398" y="134"/>
                    </a:cxn>
                    <a:cxn ang="0">
                      <a:pos x="514" y="202"/>
                    </a:cxn>
                  </a:cxnLst>
                  <a:rect l="0" t="0" r="r" b="b"/>
                  <a:pathLst>
                    <a:path w="514" h="202">
                      <a:moveTo>
                        <a:pt x="0" y="0"/>
                      </a:moveTo>
                      <a:cubicBezTo>
                        <a:pt x="10" y="2"/>
                        <a:pt x="20" y="1"/>
                        <a:pt x="29" y="5"/>
                      </a:cubicBezTo>
                      <a:cubicBezTo>
                        <a:pt x="45" y="12"/>
                        <a:pt x="55" y="29"/>
                        <a:pt x="72" y="34"/>
                      </a:cubicBezTo>
                      <a:cubicBezTo>
                        <a:pt x="137" y="53"/>
                        <a:pt x="198" y="77"/>
                        <a:pt x="264" y="91"/>
                      </a:cubicBezTo>
                      <a:cubicBezTo>
                        <a:pt x="271" y="101"/>
                        <a:pt x="269" y="116"/>
                        <a:pt x="278" y="125"/>
                      </a:cubicBezTo>
                      <a:cubicBezTo>
                        <a:pt x="283" y="130"/>
                        <a:pt x="291" y="129"/>
                        <a:pt x="298" y="130"/>
                      </a:cubicBezTo>
                      <a:cubicBezTo>
                        <a:pt x="331" y="132"/>
                        <a:pt x="365" y="133"/>
                        <a:pt x="398" y="134"/>
                      </a:cubicBezTo>
                      <a:cubicBezTo>
                        <a:pt x="434" y="158"/>
                        <a:pt x="467" y="202"/>
                        <a:pt x="514" y="20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0" name="Freeform 260"/>
                <p:cNvSpPr>
                  <a:spLocks/>
                </p:cNvSpPr>
                <p:nvPr/>
              </p:nvSpPr>
              <p:spPr bwMode="auto">
                <a:xfrm>
                  <a:off x="2006" y="872"/>
                  <a:ext cx="452" cy="8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106" y="69"/>
                    </a:cxn>
                    <a:cxn ang="0">
                      <a:pos x="212" y="40"/>
                    </a:cxn>
                    <a:cxn ang="0">
                      <a:pos x="255" y="16"/>
                    </a:cxn>
                    <a:cxn ang="0">
                      <a:pos x="413" y="21"/>
                    </a:cxn>
                    <a:cxn ang="0">
                      <a:pos x="452" y="6"/>
                    </a:cxn>
                  </a:cxnLst>
                  <a:rect l="0" t="0" r="r" b="b"/>
                  <a:pathLst>
                    <a:path w="452" h="88">
                      <a:moveTo>
                        <a:pt x="0" y="88"/>
                      </a:moveTo>
                      <a:cubicBezTo>
                        <a:pt x="30" y="68"/>
                        <a:pt x="70" y="74"/>
                        <a:pt x="106" y="69"/>
                      </a:cubicBezTo>
                      <a:cubicBezTo>
                        <a:pt x="140" y="51"/>
                        <a:pt x="177" y="53"/>
                        <a:pt x="212" y="40"/>
                      </a:cubicBezTo>
                      <a:cubicBezTo>
                        <a:pt x="227" y="34"/>
                        <a:pt x="255" y="16"/>
                        <a:pt x="255" y="16"/>
                      </a:cubicBezTo>
                      <a:cubicBezTo>
                        <a:pt x="326" y="21"/>
                        <a:pt x="344" y="26"/>
                        <a:pt x="413" y="21"/>
                      </a:cubicBezTo>
                      <a:cubicBezTo>
                        <a:pt x="434" y="0"/>
                        <a:pt x="421" y="6"/>
                        <a:pt x="452" y="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1" name="Freeform 259"/>
                <p:cNvSpPr>
                  <a:spLocks/>
                </p:cNvSpPr>
                <p:nvPr/>
              </p:nvSpPr>
              <p:spPr bwMode="auto">
                <a:xfrm>
                  <a:off x="2448" y="878"/>
                  <a:ext cx="287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20"/>
                    </a:cxn>
                    <a:cxn ang="0">
                      <a:pos x="158" y="48"/>
                    </a:cxn>
                    <a:cxn ang="0">
                      <a:pos x="226" y="106"/>
                    </a:cxn>
                    <a:cxn ang="0">
                      <a:pos x="240" y="116"/>
                    </a:cxn>
                    <a:cxn ang="0">
                      <a:pos x="250" y="130"/>
                    </a:cxn>
                    <a:cxn ang="0">
                      <a:pos x="350" y="144"/>
                    </a:cxn>
                    <a:cxn ang="0">
                      <a:pos x="374" y="149"/>
                    </a:cxn>
                  </a:cxnLst>
                  <a:rect l="0" t="0" r="r" b="b"/>
                  <a:pathLst>
                    <a:path w="374" h="149">
                      <a:moveTo>
                        <a:pt x="0" y="0"/>
                      </a:moveTo>
                      <a:cubicBezTo>
                        <a:pt x="41" y="4"/>
                        <a:pt x="56" y="8"/>
                        <a:pt x="91" y="20"/>
                      </a:cubicBezTo>
                      <a:cubicBezTo>
                        <a:pt x="108" y="44"/>
                        <a:pt x="131" y="40"/>
                        <a:pt x="158" y="48"/>
                      </a:cubicBezTo>
                      <a:cubicBezTo>
                        <a:pt x="184" y="65"/>
                        <a:pt x="196" y="96"/>
                        <a:pt x="226" y="106"/>
                      </a:cubicBezTo>
                      <a:cubicBezTo>
                        <a:pt x="231" y="109"/>
                        <a:pt x="236" y="112"/>
                        <a:pt x="240" y="116"/>
                      </a:cubicBezTo>
                      <a:cubicBezTo>
                        <a:pt x="244" y="120"/>
                        <a:pt x="246" y="126"/>
                        <a:pt x="250" y="130"/>
                      </a:cubicBezTo>
                      <a:cubicBezTo>
                        <a:pt x="270" y="146"/>
                        <a:pt x="328" y="142"/>
                        <a:pt x="350" y="144"/>
                      </a:cubicBezTo>
                      <a:cubicBezTo>
                        <a:pt x="371" y="149"/>
                        <a:pt x="363" y="149"/>
                        <a:pt x="374" y="14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2" name="Freeform 258"/>
                <p:cNvSpPr>
                  <a:spLocks/>
                </p:cNvSpPr>
                <p:nvPr/>
              </p:nvSpPr>
              <p:spPr bwMode="auto">
                <a:xfrm>
                  <a:off x="2251" y="937"/>
                  <a:ext cx="670" cy="110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86" y="85"/>
                    </a:cxn>
                    <a:cxn ang="0">
                      <a:pos x="129" y="61"/>
                    </a:cxn>
                    <a:cxn ang="0">
                      <a:pos x="206" y="57"/>
                    </a:cxn>
                    <a:cxn ang="0">
                      <a:pos x="259" y="9"/>
                    </a:cxn>
                    <a:cxn ang="0">
                      <a:pos x="297" y="23"/>
                    </a:cxn>
                  </a:cxnLst>
                  <a:rect l="0" t="0" r="r" b="b"/>
                  <a:pathLst>
                    <a:path w="300" h="100">
                      <a:moveTo>
                        <a:pt x="0" y="100"/>
                      </a:moveTo>
                      <a:cubicBezTo>
                        <a:pt x="28" y="97"/>
                        <a:pt x="60" y="98"/>
                        <a:pt x="86" y="85"/>
                      </a:cubicBezTo>
                      <a:cubicBezTo>
                        <a:pt x="100" y="78"/>
                        <a:pt x="113" y="63"/>
                        <a:pt x="129" y="61"/>
                      </a:cubicBezTo>
                      <a:cubicBezTo>
                        <a:pt x="155" y="58"/>
                        <a:pt x="180" y="58"/>
                        <a:pt x="206" y="57"/>
                      </a:cubicBezTo>
                      <a:cubicBezTo>
                        <a:pt x="232" y="39"/>
                        <a:pt x="238" y="30"/>
                        <a:pt x="259" y="9"/>
                      </a:cubicBezTo>
                      <a:cubicBezTo>
                        <a:pt x="300" y="13"/>
                        <a:pt x="297" y="0"/>
                        <a:pt x="297" y="2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4085" name="Group 249"/>
              <p:cNvGrpSpPr>
                <a:grpSpLocks/>
              </p:cNvGrpSpPr>
              <p:nvPr/>
            </p:nvGrpSpPr>
            <p:grpSpPr bwMode="auto">
              <a:xfrm>
                <a:off x="3503795" y="1510795"/>
                <a:ext cx="769097" cy="973067"/>
                <a:chOff x="853" y="942"/>
                <a:chExt cx="497" cy="720"/>
              </a:xfrm>
            </p:grpSpPr>
            <p:sp>
              <p:nvSpPr>
                <p:cNvPr id="809" name="AutoShape 256"/>
                <p:cNvSpPr>
                  <a:spLocks noChangeArrowheads="1"/>
                </p:cNvSpPr>
                <p:nvPr/>
              </p:nvSpPr>
              <p:spPr bwMode="auto">
                <a:xfrm>
                  <a:off x="1210" y="123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4086" name="Group 250"/>
                <p:cNvGrpSpPr>
                  <a:grpSpLocks/>
                </p:cNvGrpSpPr>
                <p:nvPr/>
              </p:nvGrpSpPr>
              <p:grpSpPr bwMode="auto">
                <a:xfrm>
                  <a:off x="853" y="942"/>
                  <a:ext cx="497" cy="627"/>
                  <a:chOff x="751" y="843"/>
                  <a:chExt cx="497" cy="627"/>
                </a:xfrm>
              </p:grpSpPr>
              <p:sp>
                <p:nvSpPr>
                  <p:cNvPr id="811" name="Oval 255"/>
                  <p:cNvSpPr>
                    <a:spLocks noChangeArrowheads="1"/>
                  </p:cNvSpPr>
                  <p:nvPr/>
                </p:nvSpPr>
                <p:spPr bwMode="auto">
                  <a:xfrm rot="-3198930">
                    <a:off x="899" y="870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2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104"/>
                    <a:ext cx="240" cy="48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3" name="AutoShape 25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34" y="1113"/>
                    <a:ext cx="37" cy="29"/>
                  </a:xfrm>
                  <a:custGeom>
                    <a:avLst/>
                    <a:gdLst>
                      <a:gd name="G0" fmla="+- 10800 0 0"/>
                      <a:gd name="G1" fmla="+- -11796160 0 0"/>
                      <a:gd name="G2" fmla="+- 0 0 -11796160"/>
                      <a:gd name="T0" fmla="*/ 0 256 1"/>
                      <a:gd name="T1" fmla="*/ 180 256 1"/>
                      <a:gd name="G3" fmla="+- -11796160 T0 T1"/>
                      <a:gd name="T2" fmla="*/ 0 256 1"/>
                      <a:gd name="T3" fmla="*/ 90 256 1"/>
                      <a:gd name="G4" fmla="+- -11796160 T2 T3"/>
                      <a:gd name="G5" fmla="*/ G4 2 1"/>
                      <a:gd name="T4" fmla="*/ 90 256 1"/>
                      <a:gd name="T5" fmla="*/ 0 256 1"/>
                      <a:gd name="G6" fmla="+- -11796160 T4 T5"/>
                      <a:gd name="G7" fmla="*/ G6 2 1"/>
                      <a:gd name="G8" fmla="abs -1179616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796160"/>
                      <a:gd name="G21" fmla="sin G19 -11796160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796160"/>
                      <a:gd name="G29" fmla="sin 10800 -11796160"/>
                      <a:gd name="G30" fmla="sin 10800 -1179616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796160 G34 0"/>
                      <a:gd name="G36" fmla="?: G6 G35 G31"/>
                      <a:gd name="G37" fmla="+- 21600 0 G36"/>
                      <a:gd name="G38" fmla="?: G4 0 G33"/>
                      <a:gd name="G39" fmla="?: -1179616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0 w 21600"/>
                      <a:gd name="T15" fmla="*/ 10799 h 21600"/>
                      <a:gd name="T16" fmla="*/ 10800 w 21600"/>
                      <a:gd name="T17" fmla="*/ 0 h 21600"/>
                      <a:gd name="T18" fmla="*/ 21600 w 21600"/>
                      <a:gd name="T19" fmla="*/ 10799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0" y="10799"/>
                        </a:moveTo>
                        <a:cubicBezTo>
                          <a:pt x="0" y="4834"/>
                          <a:pt x="4835" y="-1"/>
                          <a:pt x="10800" y="0"/>
                        </a:cubicBezTo>
                        <a:cubicBezTo>
                          <a:pt x="16764" y="0"/>
                          <a:pt x="21599" y="4834"/>
                          <a:pt x="21599" y="10799"/>
                        </a:cubicBezTo>
                        <a:cubicBezTo>
                          <a:pt x="21599" y="4834"/>
                          <a:pt x="16764" y="-1"/>
                          <a:pt x="10799" y="0"/>
                        </a:cubicBezTo>
                        <a:cubicBezTo>
                          <a:pt x="4835" y="0"/>
                          <a:pt x="0" y="4834"/>
                          <a:pt x="0" y="10799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4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1045" y="1146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5" name="Oval 251"/>
                  <p:cNvSpPr>
                    <a:spLocks noChangeArrowheads="1"/>
                  </p:cNvSpPr>
                  <p:nvPr/>
                </p:nvSpPr>
                <p:spPr bwMode="auto">
                  <a:xfrm rot="2490858">
                    <a:off x="1159" y="843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44087" name="Group 241"/>
              <p:cNvGrpSpPr>
                <a:grpSpLocks/>
              </p:cNvGrpSpPr>
              <p:nvPr/>
            </p:nvGrpSpPr>
            <p:grpSpPr bwMode="auto">
              <a:xfrm>
                <a:off x="4368508" y="1370802"/>
                <a:ext cx="768227" cy="973067"/>
                <a:chOff x="853" y="942"/>
                <a:chExt cx="497" cy="720"/>
              </a:xfrm>
            </p:grpSpPr>
            <p:sp>
              <p:nvSpPr>
                <p:cNvPr id="802" name="AutoShape 248"/>
                <p:cNvSpPr>
                  <a:spLocks noChangeArrowheads="1"/>
                </p:cNvSpPr>
                <p:nvPr/>
              </p:nvSpPr>
              <p:spPr bwMode="auto">
                <a:xfrm>
                  <a:off x="1210" y="123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4088" name="Group 242"/>
                <p:cNvGrpSpPr>
                  <a:grpSpLocks/>
                </p:cNvGrpSpPr>
                <p:nvPr/>
              </p:nvGrpSpPr>
              <p:grpSpPr bwMode="auto">
                <a:xfrm>
                  <a:off x="853" y="942"/>
                  <a:ext cx="497" cy="627"/>
                  <a:chOff x="751" y="843"/>
                  <a:chExt cx="497" cy="627"/>
                </a:xfrm>
              </p:grpSpPr>
              <p:sp>
                <p:nvSpPr>
                  <p:cNvPr id="804" name="Oval 247"/>
                  <p:cNvSpPr>
                    <a:spLocks noChangeArrowheads="1"/>
                  </p:cNvSpPr>
                  <p:nvPr/>
                </p:nvSpPr>
                <p:spPr bwMode="auto">
                  <a:xfrm rot="-3198930">
                    <a:off x="899" y="870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5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104"/>
                    <a:ext cx="240" cy="48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6" name="AutoShape 24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34" y="1113"/>
                    <a:ext cx="37" cy="29"/>
                  </a:xfrm>
                  <a:custGeom>
                    <a:avLst/>
                    <a:gdLst>
                      <a:gd name="G0" fmla="+- 10800 0 0"/>
                      <a:gd name="G1" fmla="+- -11796160 0 0"/>
                      <a:gd name="G2" fmla="+- 0 0 -11796160"/>
                      <a:gd name="T0" fmla="*/ 0 256 1"/>
                      <a:gd name="T1" fmla="*/ 180 256 1"/>
                      <a:gd name="G3" fmla="+- -11796160 T0 T1"/>
                      <a:gd name="T2" fmla="*/ 0 256 1"/>
                      <a:gd name="T3" fmla="*/ 90 256 1"/>
                      <a:gd name="G4" fmla="+- -11796160 T2 T3"/>
                      <a:gd name="G5" fmla="*/ G4 2 1"/>
                      <a:gd name="T4" fmla="*/ 90 256 1"/>
                      <a:gd name="T5" fmla="*/ 0 256 1"/>
                      <a:gd name="G6" fmla="+- -11796160 T4 T5"/>
                      <a:gd name="G7" fmla="*/ G6 2 1"/>
                      <a:gd name="G8" fmla="abs -1179616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796160"/>
                      <a:gd name="G21" fmla="sin G19 -11796160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796160"/>
                      <a:gd name="G29" fmla="sin 10800 -11796160"/>
                      <a:gd name="G30" fmla="sin 10800 -1179616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796160 G34 0"/>
                      <a:gd name="G36" fmla="?: G6 G35 G31"/>
                      <a:gd name="G37" fmla="+- 21600 0 G36"/>
                      <a:gd name="G38" fmla="?: G4 0 G33"/>
                      <a:gd name="G39" fmla="?: -1179616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0 w 21600"/>
                      <a:gd name="T15" fmla="*/ 10799 h 21600"/>
                      <a:gd name="T16" fmla="*/ 10800 w 21600"/>
                      <a:gd name="T17" fmla="*/ 0 h 21600"/>
                      <a:gd name="T18" fmla="*/ 21600 w 21600"/>
                      <a:gd name="T19" fmla="*/ 10799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0" y="10799"/>
                        </a:moveTo>
                        <a:cubicBezTo>
                          <a:pt x="0" y="4834"/>
                          <a:pt x="4835" y="-1"/>
                          <a:pt x="10800" y="0"/>
                        </a:cubicBezTo>
                        <a:cubicBezTo>
                          <a:pt x="16764" y="0"/>
                          <a:pt x="21599" y="4834"/>
                          <a:pt x="21599" y="10799"/>
                        </a:cubicBezTo>
                        <a:cubicBezTo>
                          <a:pt x="21599" y="4834"/>
                          <a:pt x="16764" y="-1"/>
                          <a:pt x="10799" y="0"/>
                        </a:cubicBezTo>
                        <a:cubicBezTo>
                          <a:pt x="4835" y="0"/>
                          <a:pt x="0" y="4834"/>
                          <a:pt x="0" y="10799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7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1045" y="1146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8" name="Oval 243"/>
                  <p:cNvSpPr>
                    <a:spLocks noChangeArrowheads="1"/>
                  </p:cNvSpPr>
                  <p:nvPr/>
                </p:nvSpPr>
                <p:spPr bwMode="auto">
                  <a:xfrm rot="2490858">
                    <a:off x="1159" y="843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44089" name="Group 233"/>
              <p:cNvGrpSpPr>
                <a:grpSpLocks/>
              </p:cNvGrpSpPr>
              <p:nvPr/>
            </p:nvGrpSpPr>
            <p:grpSpPr bwMode="auto">
              <a:xfrm>
                <a:off x="4913703" y="1948381"/>
                <a:ext cx="767347" cy="973838"/>
                <a:chOff x="853" y="942"/>
                <a:chExt cx="497" cy="720"/>
              </a:xfrm>
            </p:grpSpPr>
            <p:sp>
              <p:nvSpPr>
                <p:cNvPr id="795" name="AutoShape 240"/>
                <p:cNvSpPr>
                  <a:spLocks noChangeArrowheads="1"/>
                </p:cNvSpPr>
                <p:nvPr/>
              </p:nvSpPr>
              <p:spPr bwMode="auto">
                <a:xfrm>
                  <a:off x="1210" y="123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4090" name="Group 234"/>
                <p:cNvGrpSpPr>
                  <a:grpSpLocks/>
                </p:cNvGrpSpPr>
                <p:nvPr/>
              </p:nvGrpSpPr>
              <p:grpSpPr bwMode="auto">
                <a:xfrm>
                  <a:off x="853" y="942"/>
                  <a:ext cx="497" cy="627"/>
                  <a:chOff x="751" y="843"/>
                  <a:chExt cx="497" cy="627"/>
                </a:xfrm>
              </p:grpSpPr>
              <p:sp>
                <p:nvSpPr>
                  <p:cNvPr id="797" name="Oval 239"/>
                  <p:cNvSpPr>
                    <a:spLocks noChangeArrowheads="1"/>
                  </p:cNvSpPr>
                  <p:nvPr/>
                </p:nvSpPr>
                <p:spPr bwMode="auto">
                  <a:xfrm rot="-3198930">
                    <a:off x="899" y="870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98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104"/>
                    <a:ext cx="240" cy="48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99" name="AutoShape 23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34" y="1113"/>
                    <a:ext cx="37" cy="29"/>
                  </a:xfrm>
                  <a:custGeom>
                    <a:avLst/>
                    <a:gdLst>
                      <a:gd name="G0" fmla="+- 10800 0 0"/>
                      <a:gd name="G1" fmla="+- -11796160 0 0"/>
                      <a:gd name="G2" fmla="+- 0 0 -11796160"/>
                      <a:gd name="T0" fmla="*/ 0 256 1"/>
                      <a:gd name="T1" fmla="*/ 180 256 1"/>
                      <a:gd name="G3" fmla="+- -11796160 T0 T1"/>
                      <a:gd name="T2" fmla="*/ 0 256 1"/>
                      <a:gd name="T3" fmla="*/ 90 256 1"/>
                      <a:gd name="G4" fmla="+- -11796160 T2 T3"/>
                      <a:gd name="G5" fmla="*/ G4 2 1"/>
                      <a:gd name="T4" fmla="*/ 90 256 1"/>
                      <a:gd name="T5" fmla="*/ 0 256 1"/>
                      <a:gd name="G6" fmla="+- -11796160 T4 T5"/>
                      <a:gd name="G7" fmla="*/ G6 2 1"/>
                      <a:gd name="G8" fmla="abs -1179616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796160"/>
                      <a:gd name="G21" fmla="sin G19 -11796160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796160"/>
                      <a:gd name="G29" fmla="sin 10800 -11796160"/>
                      <a:gd name="G30" fmla="sin 10800 -1179616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796160 G34 0"/>
                      <a:gd name="G36" fmla="?: G6 G35 G31"/>
                      <a:gd name="G37" fmla="+- 21600 0 G36"/>
                      <a:gd name="G38" fmla="?: G4 0 G33"/>
                      <a:gd name="G39" fmla="?: -1179616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0 w 21600"/>
                      <a:gd name="T15" fmla="*/ 10799 h 21600"/>
                      <a:gd name="T16" fmla="*/ 10800 w 21600"/>
                      <a:gd name="T17" fmla="*/ 0 h 21600"/>
                      <a:gd name="T18" fmla="*/ 21600 w 21600"/>
                      <a:gd name="T19" fmla="*/ 10799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0" y="10799"/>
                        </a:moveTo>
                        <a:cubicBezTo>
                          <a:pt x="0" y="4834"/>
                          <a:pt x="4835" y="-1"/>
                          <a:pt x="10800" y="0"/>
                        </a:cubicBezTo>
                        <a:cubicBezTo>
                          <a:pt x="16764" y="0"/>
                          <a:pt x="21599" y="4834"/>
                          <a:pt x="21599" y="10799"/>
                        </a:cubicBezTo>
                        <a:cubicBezTo>
                          <a:pt x="21599" y="4834"/>
                          <a:pt x="16764" y="-1"/>
                          <a:pt x="10799" y="0"/>
                        </a:cubicBezTo>
                        <a:cubicBezTo>
                          <a:pt x="4835" y="0"/>
                          <a:pt x="0" y="4834"/>
                          <a:pt x="0" y="10799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0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1045" y="1146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1" name="Oval 235"/>
                  <p:cNvSpPr>
                    <a:spLocks noChangeArrowheads="1"/>
                  </p:cNvSpPr>
                  <p:nvPr/>
                </p:nvSpPr>
                <p:spPr bwMode="auto">
                  <a:xfrm rot="2490858">
                    <a:off x="1159" y="843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44091" name="Group 225"/>
              <p:cNvGrpSpPr>
                <a:grpSpLocks/>
              </p:cNvGrpSpPr>
              <p:nvPr/>
            </p:nvGrpSpPr>
            <p:grpSpPr bwMode="auto">
              <a:xfrm>
                <a:off x="4132201" y="2196993"/>
                <a:ext cx="768227" cy="973067"/>
                <a:chOff x="853" y="942"/>
                <a:chExt cx="497" cy="720"/>
              </a:xfrm>
            </p:grpSpPr>
            <p:sp>
              <p:nvSpPr>
                <p:cNvPr id="788" name="AutoShape 232"/>
                <p:cNvSpPr>
                  <a:spLocks noChangeArrowheads="1"/>
                </p:cNvSpPr>
                <p:nvPr/>
              </p:nvSpPr>
              <p:spPr bwMode="auto">
                <a:xfrm>
                  <a:off x="1210" y="123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4092" name="Group 226"/>
                <p:cNvGrpSpPr>
                  <a:grpSpLocks/>
                </p:cNvGrpSpPr>
                <p:nvPr/>
              </p:nvGrpSpPr>
              <p:grpSpPr bwMode="auto">
                <a:xfrm>
                  <a:off x="853" y="942"/>
                  <a:ext cx="497" cy="627"/>
                  <a:chOff x="751" y="843"/>
                  <a:chExt cx="497" cy="627"/>
                </a:xfrm>
              </p:grpSpPr>
              <p:sp>
                <p:nvSpPr>
                  <p:cNvPr id="790" name="Oval 231"/>
                  <p:cNvSpPr>
                    <a:spLocks noChangeArrowheads="1"/>
                  </p:cNvSpPr>
                  <p:nvPr/>
                </p:nvSpPr>
                <p:spPr bwMode="auto">
                  <a:xfrm rot="-3198930">
                    <a:off x="899" y="870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91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104"/>
                    <a:ext cx="240" cy="48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92" name="AutoShape 22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34" y="1113"/>
                    <a:ext cx="37" cy="29"/>
                  </a:xfrm>
                  <a:custGeom>
                    <a:avLst/>
                    <a:gdLst>
                      <a:gd name="G0" fmla="+- 10800 0 0"/>
                      <a:gd name="G1" fmla="+- -11796160 0 0"/>
                      <a:gd name="G2" fmla="+- 0 0 -11796160"/>
                      <a:gd name="T0" fmla="*/ 0 256 1"/>
                      <a:gd name="T1" fmla="*/ 180 256 1"/>
                      <a:gd name="G3" fmla="+- -11796160 T0 T1"/>
                      <a:gd name="T2" fmla="*/ 0 256 1"/>
                      <a:gd name="T3" fmla="*/ 90 256 1"/>
                      <a:gd name="G4" fmla="+- -11796160 T2 T3"/>
                      <a:gd name="G5" fmla="*/ G4 2 1"/>
                      <a:gd name="T4" fmla="*/ 90 256 1"/>
                      <a:gd name="T5" fmla="*/ 0 256 1"/>
                      <a:gd name="G6" fmla="+- -11796160 T4 T5"/>
                      <a:gd name="G7" fmla="*/ G6 2 1"/>
                      <a:gd name="G8" fmla="abs -1179616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796160"/>
                      <a:gd name="G21" fmla="sin G19 -11796160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796160"/>
                      <a:gd name="G29" fmla="sin 10800 -11796160"/>
                      <a:gd name="G30" fmla="sin 10800 -1179616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796160 G34 0"/>
                      <a:gd name="G36" fmla="?: G6 G35 G31"/>
                      <a:gd name="G37" fmla="+- 21600 0 G36"/>
                      <a:gd name="G38" fmla="?: G4 0 G33"/>
                      <a:gd name="G39" fmla="?: -1179616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0 w 21600"/>
                      <a:gd name="T15" fmla="*/ 10799 h 21600"/>
                      <a:gd name="T16" fmla="*/ 10800 w 21600"/>
                      <a:gd name="T17" fmla="*/ 0 h 21600"/>
                      <a:gd name="T18" fmla="*/ 21600 w 21600"/>
                      <a:gd name="T19" fmla="*/ 10799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0" y="10799"/>
                        </a:moveTo>
                        <a:cubicBezTo>
                          <a:pt x="0" y="4834"/>
                          <a:pt x="4835" y="-1"/>
                          <a:pt x="10800" y="0"/>
                        </a:cubicBezTo>
                        <a:cubicBezTo>
                          <a:pt x="16764" y="0"/>
                          <a:pt x="21599" y="4834"/>
                          <a:pt x="21599" y="10799"/>
                        </a:cubicBezTo>
                        <a:cubicBezTo>
                          <a:pt x="21599" y="4834"/>
                          <a:pt x="16764" y="-1"/>
                          <a:pt x="10799" y="0"/>
                        </a:cubicBezTo>
                        <a:cubicBezTo>
                          <a:pt x="4835" y="0"/>
                          <a:pt x="0" y="4834"/>
                          <a:pt x="0" y="10799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93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1045" y="1146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94" name="Oval 227"/>
                  <p:cNvSpPr>
                    <a:spLocks noChangeArrowheads="1"/>
                  </p:cNvSpPr>
                  <p:nvPr/>
                </p:nvSpPr>
                <p:spPr bwMode="auto">
                  <a:xfrm rot="2490858">
                    <a:off x="1159" y="843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44093" name="Group 217"/>
              <p:cNvGrpSpPr>
                <a:grpSpLocks/>
              </p:cNvGrpSpPr>
              <p:nvPr/>
            </p:nvGrpSpPr>
            <p:grpSpPr bwMode="auto">
              <a:xfrm>
                <a:off x="2742677" y="1810673"/>
                <a:ext cx="766457" cy="973067"/>
                <a:chOff x="853" y="942"/>
                <a:chExt cx="497" cy="720"/>
              </a:xfrm>
            </p:grpSpPr>
            <p:sp>
              <p:nvSpPr>
                <p:cNvPr id="781" name="AutoShape 224"/>
                <p:cNvSpPr>
                  <a:spLocks noChangeArrowheads="1"/>
                </p:cNvSpPr>
                <p:nvPr/>
              </p:nvSpPr>
              <p:spPr bwMode="auto">
                <a:xfrm>
                  <a:off x="1210" y="123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4094" name="Group 218"/>
                <p:cNvGrpSpPr>
                  <a:grpSpLocks/>
                </p:cNvGrpSpPr>
                <p:nvPr/>
              </p:nvGrpSpPr>
              <p:grpSpPr bwMode="auto">
                <a:xfrm>
                  <a:off x="853" y="942"/>
                  <a:ext cx="497" cy="627"/>
                  <a:chOff x="751" y="843"/>
                  <a:chExt cx="497" cy="627"/>
                </a:xfrm>
              </p:grpSpPr>
              <p:sp>
                <p:nvSpPr>
                  <p:cNvPr id="783" name="Oval 223"/>
                  <p:cNvSpPr>
                    <a:spLocks noChangeArrowheads="1"/>
                  </p:cNvSpPr>
                  <p:nvPr/>
                </p:nvSpPr>
                <p:spPr bwMode="auto">
                  <a:xfrm rot="-3198930">
                    <a:off x="899" y="870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84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104"/>
                    <a:ext cx="240" cy="48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85" name="AutoShape 22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34" y="1113"/>
                    <a:ext cx="37" cy="29"/>
                  </a:xfrm>
                  <a:custGeom>
                    <a:avLst/>
                    <a:gdLst>
                      <a:gd name="G0" fmla="+- 10800 0 0"/>
                      <a:gd name="G1" fmla="+- -11796160 0 0"/>
                      <a:gd name="G2" fmla="+- 0 0 -11796160"/>
                      <a:gd name="T0" fmla="*/ 0 256 1"/>
                      <a:gd name="T1" fmla="*/ 180 256 1"/>
                      <a:gd name="G3" fmla="+- -11796160 T0 T1"/>
                      <a:gd name="T2" fmla="*/ 0 256 1"/>
                      <a:gd name="T3" fmla="*/ 90 256 1"/>
                      <a:gd name="G4" fmla="+- -11796160 T2 T3"/>
                      <a:gd name="G5" fmla="*/ G4 2 1"/>
                      <a:gd name="T4" fmla="*/ 90 256 1"/>
                      <a:gd name="T5" fmla="*/ 0 256 1"/>
                      <a:gd name="G6" fmla="+- -11796160 T4 T5"/>
                      <a:gd name="G7" fmla="*/ G6 2 1"/>
                      <a:gd name="G8" fmla="abs -1179616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796160"/>
                      <a:gd name="G21" fmla="sin G19 -11796160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796160"/>
                      <a:gd name="G29" fmla="sin 10800 -11796160"/>
                      <a:gd name="G30" fmla="sin 10800 -1179616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796160 G34 0"/>
                      <a:gd name="G36" fmla="?: G6 G35 G31"/>
                      <a:gd name="G37" fmla="+- 21600 0 G36"/>
                      <a:gd name="G38" fmla="?: G4 0 G33"/>
                      <a:gd name="G39" fmla="?: -1179616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0 w 21600"/>
                      <a:gd name="T15" fmla="*/ 10799 h 21600"/>
                      <a:gd name="T16" fmla="*/ 10800 w 21600"/>
                      <a:gd name="T17" fmla="*/ 0 h 21600"/>
                      <a:gd name="T18" fmla="*/ 21600 w 21600"/>
                      <a:gd name="T19" fmla="*/ 10799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0" y="10799"/>
                        </a:moveTo>
                        <a:cubicBezTo>
                          <a:pt x="0" y="4834"/>
                          <a:pt x="4835" y="-1"/>
                          <a:pt x="10800" y="0"/>
                        </a:cubicBezTo>
                        <a:cubicBezTo>
                          <a:pt x="16764" y="0"/>
                          <a:pt x="21599" y="4834"/>
                          <a:pt x="21599" y="10799"/>
                        </a:cubicBezTo>
                        <a:cubicBezTo>
                          <a:pt x="21599" y="4834"/>
                          <a:pt x="16764" y="-1"/>
                          <a:pt x="10799" y="0"/>
                        </a:cubicBezTo>
                        <a:cubicBezTo>
                          <a:pt x="4835" y="0"/>
                          <a:pt x="0" y="4834"/>
                          <a:pt x="0" y="10799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86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1045" y="1146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87" name="Oval 219"/>
                  <p:cNvSpPr>
                    <a:spLocks noChangeArrowheads="1"/>
                  </p:cNvSpPr>
                  <p:nvPr/>
                </p:nvSpPr>
                <p:spPr bwMode="auto">
                  <a:xfrm rot="2490858">
                    <a:off x="1159" y="843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44095" name="Group 209"/>
              <p:cNvGrpSpPr>
                <a:grpSpLocks/>
              </p:cNvGrpSpPr>
              <p:nvPr/>
            </p:nvGrpSpPr>
            <p:grpSpPr bwMode="auto">
              <a:xfrm>
                <a:off x="3202900" y="2437965"/>
                <a:ext cx="766457" cy="973067"/>
                <a:chOff x="853" y="942"/>
                <a:chExt cx="497" cy="720"/>
              </a:xfrm>
            </p:grpSpPr>
            <p:sp>
              <p:nvSpPr>
                <p:cNvPr id="774" name="AutoShape 216"/>
                <p:cNvSpPr>
                  <a:spLocks noChangeArrowheads="1"/>
                </p:cNvSpPr>
                <p:nvPr/>
              </p:nvSpPr>
              <p:spPr bwMode="auto">
                <a:xfrm>
                  <a:off x="1210" y="123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40864" name="Group 210"/>
                <p:cNvGrpSpPr>
                  <a:grpSpLocks/>
                </p:cNvGrpSpPr>
                <p:nvPr/>
              </p:nvGrpSpPr>
              <p:grpSpPr bwMode="auto">
                <a:xfrm>
                  <a:off x="853" y="942"/>
                  <a:ext cx="497" cy="627"/>
                  <a:chOff x="751" y="843"/>
                  <a:chExt cx="497" cy="627"/>
                </a:xfrm>
              </p:grpSpPr>
              <p:sp>
                <p:nvSpPr>
                  <p:cNvPr id="776" name="Oval 215"/>
                  <p:cNvSpPr>
                    <a:spLocks noChangeArrowheads="1"/>
                  </p:cNvSpPr>
                  <p:nvPr/>
                </p:nvSpPr>
                <p:spPr bwMode="auto">
                  <a:xfrm rot="-3198930">
                    <a:off x="899" y="870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77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104"/>
                    <a:ext cx="240" cy="48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78" name="AutoShape 2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34" y="1113"/>
                    <a:ext cx="37" cy="29"/>
                  </a:xfrm>
                  <a:custGeom>
                    <a:avLst/>
                    <a:gdLst>
                      <a:gd name="G0" fmla="+- 10800 0 0"/>
                      <a:gd name="G1" fmla="+- -11796160 0 0"/>
                      <a:gd name="G2" fmla="+- 0 0 -11796160"/>
                      <a:gd name="T0" fmla="*/ 0 256 1"/>
                      <a:gd name="T1" fmla="*/ 180 256 1"/>
                      <a:gd name="G3" fmla="+- -11796160 T0 T1"/>
                      <a:gd name="T2" fmla="*/ 0 256 1"/>
                      <a:gd name="T3" fmla="*/ 90 256 1"/>
                      <a:gd name="G4" fmla="+- -11796160 T2 T3"/>
                      <a:gd name="G5" fmla="*/ G4 2 1"/>
                      <a:gd name="T4" fmla="*/ 90 256 1"/>
                      <a:gd name="T5" fmla="*/ 0 256 1"/>
                      <a:gd name="G6" fmla="+- -11796160 T4 T5"/>
                      <a:gd name="G7" fmla="*/ G6 2 1"/>
                      <a:gd name="G8" fmla="abs -1179616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796160"/>
                      <a:gd name="G21" fmla="sin G19 -11796160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796160"/>
                      <a:gd name="G29" fmla="sin 10800 -11796160"/>
                      <a:gd name="G30" fmla="sin 10800 -1179616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796160 G34 0"/>
                      <a:gd name="G36" fmla="?: G6 G35 G31"/>
                      <a:gd name="G37" fmla="+- 21600 0 G36"/>
                      <a:gd name="G38" fmla="?: G4 0 G33"/>
                      <a:gd name="G39" fmla="?: -1179616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0 w 21600"/>
                      <a:gd name="T15" fmla="*/ 10799 h 21600"/>
                      <a:gd name="T16" fmla="*/ 10800 w 21600"/>
                      <a:gd name="T17" fmla="*/ 0 h 21600"/>
                      <a:gd name="T18" fmla="*/ 21600 w 21600"/>
                      <a:gd name="T19" fmla="*/ 10799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0" y="10799"/>
                        </a:moveTo>
                        <a:cubicBezTo>
                          <a:pt x="0" y="4834"/>
                          <a:pt x="4835" y="-1"/>
                          <a:pt x="10800" y="0"/>
                        </a:cubicBezTo>
                        <a:cubicBezTo>
                          <a:pt x="16764" y="0"/>
                          <a:pt x="21599" y="4834"/>
                          <a:pt x="21599" y="10799"/>
                        </a:cubicBezTo>
                        <a:cubicBezTo>
                          <a:pt x="21599" y="4834"/>
                          <a:pt x="16764" y="-1"/>
                          <a:pt x="10799" y="0"/>
                        </a:cubicBezTo>
                        <a:cubicBezTo>
                          <a:pt x="4835" y="0"/>
                          <a:pt x="0" y="4834"/>
                          <a:pt x="0" y="10799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79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1045" y="1146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80" name="Oval 211"/>
                  <p:cNvSpPr>
                    <a:spLocks noChangeArrowheads="1"/>
                  </p:cNvSpPr>
                  <p:nvPr/>
                </p:nvSpPr>
                <p:spPr bwMode="auto">
                  <a:xfrm rot="2490858">
                    <a:off x="1159" y="843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565" name="Picture 208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873755" y="3316943"/>
                <a:ext cx="435443" cy="738982"/>
              </a:xfrm>
              <a:prstGeom prst="rect">
                <a:avLst/>
              </a:prstGeom>
              <a:noFill/>
              <a:ln w="12700">
                <a:miter lim="800000"/>
                <a:headEnd/>
                <a:tailEnd/>
              </a:ln>
            </p:spPr>
          </p:pic>
          <p:pic>
            <p:nvPicPr>
              <p:cNvPr id="566" name="Picture 207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184406" y="2993352"/>
                <a:ext cx="683255" cy="1155902"/>
              </a:xfrm>
              <a:prstGeom prst="rect">
                <a:avLst/>
              </a:prstGeom>
              <a:noFill/>
              <a:ln w="12700">
                <a:miter lim="800000"/>
                <a:headEnd/>
                <a:tailEnd/>
              </a:ln>
            </p:spPr>
          </p:pic>
          <p:pic>
            <p:nvPicPr>
              <p:cNvPr id="567" name="Picture 206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689767" y="2676645"/>
                <a:ext cx="962929" cy="1617957"/>
              </a:xfrm>
              <a:prstGeom prst="rect">
                <a:avLst/>
              </a:prstGeom>
              <a:noFill/>
              <a:ln w="12700">
                <a:miter lim="800000"/>
                <a:headEnd/>
                <a:tailEnd/>
              </a:ln>
            </p:spPr>
          </p:pic>
          <p:sp>
            <p:nvSpPr>
              <p:cNvPr id="570" name="Arc 205"/>
              <p:cNvSpPr>
                <a:spLocks/>
              </p:cNvSpPr>
              <p:nvPr/>
            </p:nvSpPr>
            <p:spPr bwMode="auto">
              <a:xfrm>
                <a:off x="4184406" y="3006357"/>
                <a:ext cx="511556" cy="221082"/>
              </a:xfrm>
              <a:custGeom>
                <a:avLst/>
                <a:gdLst>
                  <a:gd name="G0" fmla="+- 0 0 0"/>
                  <a:gd name="G1" fmla="+- 241 0 0"/>
                  <a:gd name="G2" fmla="+- 21600 0 0"/>
                  <a:gd name="T0" fmla="*/ 21599 w 21600"/>
                  <a:gd name="T1" fmla="*/ 0 h 21841"/>
                  <a:gd name="T2" fmla="*/ 0 w 21600"/>
                  <a:gd name="T3" fmla="*/ 21841 h 21841"/>
                  <a:gd name="T4" fmla="*/ 0 w 21600"/>
                  <a:gd name="T5" fmla="*/ 241 h 21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41" fill="none" extrusionOk="0">
                    <a:moveTo>
                      <a:pt x="21598" y="0"/>
                    </a:moveTo>
                    <a:cubicBezTo>
                      <a:pt x="21599" y="80"/>
                      <a:pt x="21600" y="160"/>
                      <a:pt x="21600" y="241"/>
                    </a:cubicBezTo>
                    <a:cubicBezTo>
                      <a:pt x="21600" y="12170"/>
                      <a:pt x="11929" y="21840"/>
                      <a:pt x="0" y="21841"/>
                    </a:cubicBezTo>
                  </a:path>
                  <a:path w="21600" h="21841" stroke="0" extrusionOk="0">
                    <a:moveTo>
                      <a:pt x="21598" y="0"/>
                    </a:moveTo>
                    <a:cubicBezTo>
                      <a:pt x="21599" y="80"/>
                      <a:pt x="21600" y="160"/>
                      <a:pt x="21600" y="241"/>
                    </a:cubicBezTo>
                    <a:cubicBezTo>
                      <a:pt x="21600" y="12170"/>
                      <a:pt x="11929" y="21840"/>
                      <a:pt x="0" y="21841"/>
                    </a:cubicBezTo>
                    <a:lnTo>
                      <a:pt x="0" y="24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1" name="Arc 204"/>
              <p:cNvSpPr>
                <a:spLocks/>
              </p:cNvSpPr>
              <p:nvPr/>
            </p:nvSpPr>
            <p:spPr bwMode="auto">
              <a:xfrm>
                <a:off x="3883490" y="3240444"/>
                <a:ext cx="295604" cy="222612"/>
              </a:xfrm>
              <a:custGeom>
                <a:avLst/>
                <a:gdLst>
                  <a:gd name="G0" fmla="+- 208 0 0"/>
                  <a:gd name="G1" fmla="+- 242 0 0"/>
                  <a:gd name="G2" fmla="+- 21600 0 0"/>
                  <a:gd name="T0" fmla="*/ 21807 w 21808"/>
                  <a:gd name="T1" fmla="*/ 0 h 21842"/>
                  <a:gd name="T2" fmla="*/ 0 w 21808"/>
                  <a:gd name="T3" fmla="*/ 21841 h 21842"/>
                  <a:gd name="T4" fmla="*/ 208 w 21808"/>
                  <a:gd name="T5" fmla="*/ 242 h 21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08" h="21842" fill="none" extrusionOk="0">
                    <a:moveTo>
                      <a:pt x="21806" y="0"/>
                    </a:moveTo>
                    <a:cubicBezTo>
                      <a:pt x="21807" y="80"/>
                      <a:pt x="21808" y="161"/>
                      <a:pt x="21808" y="242"/>
                    </a:cubicBezTo>
                    <a:cubicBezTo>
                      <a:pt x="21808" y="12171"/>
                      <a:pt x="12137" y="21842"/>
                      <a:pt x="208" y="21842"/>
                    </a:cubicBezTo>
                    <a:cubicBezTo>
                      <a:pt x="138" y="21842"/>
                      <a:pt x="69" y="21841"/>
                      <a:pt x="0" y="21840"/>
                    </a:cubicBezTo>
                  </a:path>
                  <a:path w="21808" h="21842" stroke="0" extrusionOk="0">
                    <a:moveTo>
                      <a:pt x="21806" y="0"/>
                    </a:moveTo>
                    <a:cubicBezTo>
                      <a:pt x="21807" y="80"/>
                      <a:pt x="21808" y="161"/>
                      <a:pt x="21808" y="242"/>
                    </a:cubicBezTo>
                    <a:cubicBezTo>
                      <a:pt x="21808" y="12171"/>
                      <a:pt x="12137" y="21842"/>
                      <a:pt x="208" y="21842"/>
                    </a:cubicBezTo>
                    <a:cubicBezTo>
                      <a:pt x="138" y="21842"/>
                      <a:pt x="69" y="21841"/>
                      <a:pt x="0" y="21840"/>
                    </a:cubicBezTo>
                    <a:lnTo>
                      <a:pt x="208" y="24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2" name="Arc 203"/>
              <p:cNvSpPr>
                <a:spLocks/>
              </p:cNvSpPr>
              <p:nvPr/>
            </p:nvSpPr>
            <p:spPr bwMode="auto">
              <a:xfrm>
                <a:off x="4083510" y="3280224"/>
                <a:ext cx="429248" cy="221847"/>
              </a:xfrm>
              <a:custGeom>
                <a:avLst/>
                <a:gdLst>
                  <a:gd name="G0" fmla="+- 143 0 0"/>
                  <a:gd name="G1" fmla="+- 0 0 0"/>
                  <a:gd name="G2" fmla="+- 21600 0 0"/>
                  <a:gd name="T0" fmla="*/ 21743 w 21743"/>
                  <a:gd name="T1" fmla="*/ 0 h 21600"/>
                  <a:gd name="T2" fmla="*/ 0 w 21743"/>
                  <a:gd name="T3" fmla="*/ 21600 h 21600"/>
                  <a:gd name="T4" fmla="*/ 143 w 2174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3" h="21600" fill="none" extrusionOk="0">
                    <a:moveTo>
                      <a:pt x="21743" y="0"/>
                    </a:moveTo>
                    <a:cubicBezTo>
                      <a:pt x="21743" y="11929"/>
                      <a:pt x="12072" y="21600"/>
                      <a:pt x="143" y="21600"/>
                    </a:cubicBezTo>
                    <a:cubicBezTo>
                      <a:pt x="95" y="21600"/>
                      <a:pt x="47" y="21599"/>
                      <a:pt x="0" y="21599"/>
                    </a:cubicBezTo>
                  </a:path>
                  <a:path w="21743" h="21600" stroke="0" extrusionOk="0">
                    <a:moveTo>
                      <a:pt x="21743" y="0"/>
                    </a:moveTo>
                    <a:cubicBezTo>
                      <a:pt x="21743" y="11929"/>
                      <a:pt x="12072" y="21600"/>
                      <a:pt x="143" y="21600"/>
                    </a:cubicBezTo>
                    <a:cubicBezTo>
                      <a:pt x="95" y="21600"/>
                      <a:pt x="47" y="21599"/>
                      <a:pt x="0" y="21599"/>
                    </a:cubicBezTo>
                    <a:lnTo>
                      <a:pt x="143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3" name="Arc 202"/>
              <p:cNvSpPr>
                <a:spLocks/>
              </p:cNvSpPr>
              <p:nvPr/>
            </p:nvSpPr>
            <p:spPr bwMode="auto">
              <a:xfrm>
                <a:off x="4518069" y="3094330"/>
                <a:ext cx="626612" cy="19048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4" name="Arc 201"/>
              <p:cNvSpPr>
                <a:spLocks/>
              </p:cNvSpPr>
              <p:nvPr/>
            </p:nvSpPr>
            <p:spPr bwMode="auto">
              <a:xfrm>
                <a:off x="4287071" y="3248094"/>
                <a:ext cx="531913" cy="224907"/>
              </a:xfrm>
              <a:custGeom>
                <a:avLst/>
                <a:gdLst>
                  <a:gd name="G0" fmla="+- 0 0 0"/>
                  <a:gd name="G1" fmla="+- 239 0 0"/>
                  <a:gd name="G2" fmla="+- 21600 0 0"/>
                  <a:gd name="T0" fmla="*/ 21599 w 21600"/>
                  <a:gd name="T1" fmla="*/ 0 h 21839"/>
                  <a:gd name="T2" fmla="*/ 0 w 21600"/>
                  <a:gd name="T3" fmla="*/ 21839 h 21839"/>
                  <a:gd name="T4" fmla="*/ 0 w 21600"/>
                  <a:gd name="T5" fmla="*/ 239 h 21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39" fill="none" extrusionOk="0">
                    <a:moveTo>
                      <a:pt x="21598" y="0"/>
                    </a:moveTo>
                    <a:cubicBezTo>
                      <a:pt x="21599" y="79"/>
                      <a:pt x="21600" y="159"/>
                      <a:pt x="21600" y="239"/>
                    </a:cubicBezTo>
                    <a:cubicBezTo>
                      <a:pt x="21600" y="12168"/>
                      <a:pt x="11929" y="21838"/>
                      <a:pt x="0" y="21839"/>
                    </a:cubicBezTo>
                  </a:path>
                  <a:path w="21600" h="21839" stroke="0" extrusionOk="0">
                    <a:moveTo>
                      <a:pt x="21598" y="0"/>
                    </a:moveTo>
                    <a:cubicBezTo>
                      <a:pt x="21599" y="79"/>
                      <a:pt x="21600" y="159"/>
                      <a:pt x="21600" y="239"/>
                    </a:cubicBezTo>
                    <a:cubicBezTo>
                      <a:pt x="21600" y="12168"/>
                      <a:pt x="11929" y="21838"/>
                      <a:pt x="0" y="21839"/>
                    </a:cubicBezTo>
                    <a:lnTo>
                      <a:pt x="0" y="23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5" name="Arc 200"/>
              <p:cNvSpPr>
                <a:spLocks/>
              </p:cNvSpPr>
              <p:nvPr/>
            </p:nvSpPr>
            <p:spPr bwMode="auto">
              <a:xfrm>
                <a:off x="4828720" y="3023188"/>
                <a:ext cx="755829" cy="219553"/>
              </a:xfrm>
              <a:custGeom>
                <a:avLst/>
                <a:gdLst>
                  <a:gd name="G0" fmla="+- 0 0 0"/>
                  <a:gd name="G1" fmla="+- 247 0 0"/>
                  <a:gd name="G2" fmla="+- 21600 0 0"/>
                  <a:gd name="T0" fmla="*/ 21599 w 21600"/>
                  <a:gd name="T1" fmla="*/ 0 h 21847"/>
                  <a:gd name="T2" fmla="*/ 0 w 21600"/>
                  <a:gd name="T3" fmla="*/ 21847 h 21847"/>
                  <a:gd name="T4" fmla="*/ 0 w 21600"/>
                  <a:gd name="T5" fmla="*/ 247 h 2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47" fill="none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</a:path>
                  <a:path w="21600" h="21847" stroke="0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  <a:lnTo>
                      <a:pt x="0" y="24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40867" name="Group 101"/>
              <p:cNvGrpSpPr>
                <a:grpSpLocks/>
              </p:cNvGrpSpPr>
              <p:nvPr/>
            </p:nvGrpSpPr>
            <p:grpSpPr bwMode="auto">
              <a:xfrm>
                <a:off x="5291598" y="3362078"/>
                <a:ext cx="1493073" cy="1039623"/>
                <a:chOff x="2372" y="1632"/>
                <a:chExt cx="922" cy="732"/>
              </a:xfrm>
            </p:grpSpPr>
            <p:grpSp>
              <p:nvGrpSpPr>
                <p:cNvPr id="540870" name="Group 103"/>
                <p:cNvGrpSpPr>
                  <a:grpSpLocks noChangeAspect="1"/>
                </p:cNvGrpSpPr>
                <p:nvPr/>
              </p:nvGrpSpPr>
              <p:grpSpPr bwMode="auto">
                <a:xfrm>
                  <a:off x="2471" y="1632"/>
                  <a:ext cx="725" cy="683"/>
                  <a:chOff x="2324" y="1334"/>
                  <a:chExt cx="584" cy="550"/>
                </a:xfrm>
              </p:grpSpPr>
              <p:grpSp>
                <p:nvGrpSpPr>
                  <p:cNvPr id="540881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0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540885" name="Group 1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772" name="Line 1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73" name="Line 1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888" name="Group 19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70" name="Line 1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71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891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68" name="Line 1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69" name="Line 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894" name="Group 1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66" name="Line 1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67" name="Line 1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05" name="Group 1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64" name="Line 1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65" name="Line 1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09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62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63" name="Line 1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10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60" name="Line 1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61" name="Line 1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540912" name="Group 156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826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540914" name="Group 1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751" name="Line 1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52" name="Line 1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16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49" name="Line 1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50" name="Line 1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19" name="Group 1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47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48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21" name="Group 1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45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46" name="Line 1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23" name="Group 1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4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44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25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41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42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29" name="Group 1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39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4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540930" name="Group 134"/>
                  <p:cNvGrpSpPr>
                    <a:grpSpLocks noChangeAspect="1"/>
                  </p:cNvGrpSpPr>
                  <p:nvPr/>
                </p:nvGrpSpPr>
                <p:grpSpPr bwMode="auto">
                  <a:xfrm rot="16200000" flipH="1">
                    <a:off x="2590" y="1090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540932" name="Group 1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730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31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34" name="Group 1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28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2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36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26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27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39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2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25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41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22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23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43" name="Group 1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20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2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946" name="Group 1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718" name="Line 1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19" name="Line 1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540948" name="Group 1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2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706" name="Rectangle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84" y="1632"/>
                      <a:ext cx="120" cy="224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7" name="Rectangle 1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2" y="1648"/>
                      <a:ext cx="56" cy="192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8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40" y="164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9" name="Rectangle 1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4" y="1648"/>
                      <a:ext cx="56" cy="192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0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2" y="164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50" name="Group 1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6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701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84" y="1632"/>
                      <a:ext cx="120" cy="224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2" name="Rectangle 1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2" y="1648"/>
                      <a:ext cx="56" cy="192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3" name="Line 1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40" y="164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4" name="Rectangle 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4" y="1648"/>
                      <a:ext cx="56" cy="192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5" name="Line 1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2" y="164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53" name="Group 1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4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698" name="Oval 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9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0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0" name="Oval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56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60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695" name="Oval 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6" name="Oval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0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7" name="Oval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57" name="Group 1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12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692" name="Oval 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3" name="Oval 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0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4" name="Oval 1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59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88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689" name="Oval 1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0" name="Oval 1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0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1" name="Oval 1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87" name="Arc 10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436" y="1448"/>
                    <a:ext cx="108" cy="143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88" name="Arc 104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2696" y="1452"/>
                    <a:ext cx="108" cy="143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aphicFrame>
              <p:nvGraphicFramePr>
                <p:cNvPr id="677" name="Object 102"/>
                <p:cNvGraphicFramePr>
                  <a:graphicFrameLocks noChangeAspect="1"/>
                </p:cNvGraphicFramePr>
                <p:nvPr/>
              </p:nvGraphicFramePr>
              <p:xfrm>
                <a:off x="2372" y="1826"/>
                <a:ext cx="922" cy="538"/>
              </p:xfrm>
              <a:graphic>
                <a:graphicData uri="http://schemas.openxmlformats.org/presentationml/2006/ole">
                  <p:oleObj spid="_x0000_s261125" r:id="rId12" imgW="7421563" imgH="4327525" progId="">
                    <p:embed/>
                  </p:oleObj>
                </a:graphicData>
              </a:graphic>
            </p:graphicFrame>
          </p:grpSp>
          <p:grpSp>
            <p:nvGrpSpPr>
              <p:cNvPr id="540961" name="Group 93"/>
              <p:cNvGrpSpPr>
                <a:grpSpLocks/>
              </p:cNvGrpSpPr>
              <p:nvPr/>
            </p:nvGrpSpPr>
            <p:grpSpPr bwMode="auto">
              <a:xfrm>
                <a:off x="2008091" y="2022576"/>
                <a:ext cx="768227" cy="973067"/>
                <a:chOff x="853" y="942"/>
                <a:chExt cx="497" cy="720"/>
              </a:xfrm>
            </p:grpSpPr>
            <p:sp>
              <p:nvSpPr>
                <p:cNvPr id="669" name="AutoShape 100"/>
                <p:cNvSpPr>
                  <a:spLocks noChangeArrowheads="1"/>
                </p:cNvSpPr>
                <p:nvPr/>
              </p:nvSpPr>
              <p:spPr bwMode="auto">
                <a:xfrm>
                  <a:off x="1210" y="123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40963" name="Group 94"/>
                <p:cNvGrpSpPr>
                  <a:grpSpLocks/>
                </p:cNvGrpSpPr>
                <p:nvPr/>
              </p:nvGrpSpPr>
              <p:grpSpPr bwMode="auto">
                <a:xfrm>
                  <a:off x="853" y="942"/>
                  <a:ext cx="497" cy="627"/>
                  <a:chOff x="751" y="843"/>
                  <a:chExt cx="497" cy="627"/>
                </a:xfrm>
              </p:grpSpPr>
              <p:sp>
                <p:nvSpPr>
                  <p:cNvPr id="671" name="Oval 99"/>
                  <p:cNvSpPr>
                    <a:spLocks noChangeArrowheads="1"/>
                  </p:cNvSpPr>
                  <p:nvPr/>
                </p:nvSpPr>
                <p:spPr bwMode="auto">
                  <a:xfrm rot="-3198930">
                    <a:off x="899" y="870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72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104"/>
                    <a:ext cx="240" cy="48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73" name="AutoShape 9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34" y="1113"/>
                    <a:ext cx="37" cy="29"/>
                  </a:xfrm>
                  <a:custGeom>
                    <a:avLst/>
                    <a:gdLst>
                      <a:gd name="G0" fmla="+- 10800 0 0"/>
                      <a:gd name="G1" fmla="+- -11796160 0 0"/>
                      <a:gd name="G2" fmla="+- 0 0 -11796160"/>
                      <a:gd name="T0" fmla="*/ 0 256 1"/>
                      <a:gd name="T1" fmla="*/ 180 256 1"/>
                      <a:gd name="G3" fmla="+- -11796160 T0 T1"/>
                      <a:gd name="T2" fmla="*/ 0 256 1"/>
                      <a:gd name="T3" fmla="*/ 90 256 1"/>
                      <a:gd name="G4" fmla="+- -11796160 T2 T3"/>
                      <a:gd name="G5" fmla="*/ G4 2 1"/>
                      <a:gd name="T4" fmla="*/ 90 256 1"/>
                      <a:gd name="T5" fmla="*/ 0 256 1"/>
                      <a:gd name="G6" fmla="+- -11796160 T4 T5"/>
                      <a:gd name="G7" fmla="*/ G6 2 1"/>
                      <a:gd name="G8" fmla="abs -1179616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796160"/>
                      <a:gd name="G21" fmla="sin G19 -11796160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796160"/>
                      <a:gd name="G29" fmla="sin 10800 -11796160"/>
                      <a:gd name="G30" fmla="sin 10800 -1179616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796160 G34 0"/>
                      <a:gd name="G36" fmla="?: G6 G35 G31"/>
                      <a:gd name="G37" fmla="+- 21600 0 G36"/>
                      <a:gd name="G38" fmla="?: G4 0 G33"/>
                      <a:gd name="G39" fmla="?: -1179616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0 w 21600"/>
                      <a:gd name="T15" fmla="*/ 10799 h 21600"/>
                      <a:gd name="T16" fmla="*/ 10800 w 21600"/>
                      <a:gd name="T17" fmla="*/ 0 h 21600"/>
                      <a:gd name="T18" fmla="*/ 21600 w 21600"/>
                      <a:gd name="T19" fmla="*/ 10799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0" y="10799"/>
                        </a:moveTo>
                        <a:cubicBezTo>
                          <a:pt x="0" y="4834"/>
                          <a:pt x="4835" y="-1"/>
                          <a:pt x="10800" y="0"/>
                        </a:cubicBezTo>
                        <a:cubicBezTo>
                          <a:pt x="16764" y="0"/>
                          <a:pt x="21599" y="4834"/>
                          <a:pt x="21599" y="10799"/>
                        </a:cubicBezTo>
                        <a:cubicBezTo>
                          <a:pt x="21599" y="4834"/>
                          <a:pt x="16764" y="-1"/>
                          <a:pt x="10799" y="0"/>
                        </a:cubicBezTo>
                        <a:cubicBezTo>
                          <a:pt x="4835" y="0"/>
                          <a:pt x="0" y="4834"/>
                          <a:pt x="0" y="10799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74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045" y="1146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75" name="Oval 95"/>
                  <p:cNvSpPr>
                    <a:spLocks noChangeArrowheads="1"/>
                  </p:cNvSpPr>
                  <p:nvPr/>
                </p:nvSpPr>
                <p:spPr bwMode="auto">
                  <a:xfrm rot="2490858">
                    <a:off x="1159" y="843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40965" name="Group 85"/>
              <p:cNvGrpSpPr>
                <a:grpSpLocks/>
              </p:cNvGrpSpPr>
              <p:nvPr/>
            </p:nvGrpSpPr>
            <p:grpSpPr bwMode="auto">
              <a:xfrm>
                <a:off x="2468316" y="2650633"/>
                <a:ext cx="768227" cy="973067"/>
                <a:chOff x="853" y="942"/>
                <a:chExt cx="497" cy="720"/>
              </a:xfrm>
            </p:grpSpPr>
            <p:sp>
              <p:nvSpPr>
                <p:cNvPr id="662" name="AutoShape 92"/>
                <p:cNvSpPr>
                  <a:spLocks noChangeArrowheads="1"/>
                </p:cNvSpPr>
                <p:nvPr/>
              </p:nvSpPr>
              <p:spPr bwMode="auto">
                <a:xfrm>
                  <a:off x="1210" y="1230"/>
                  <a:ext cx="48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40967" name="Group 86"/>
                <p:cNvGrpSpPr>
                  <a:grpSpLocks/>
                </p:cNvGrpSpPr>
                <p:nvPr/>
              </p:nvGrpSpPr>
              <p:grpSpPr bwMode="auto">
                <a:xfrm>
                  <a:off x="853" y="942"/>
                  <a:ext cx="497" cy="627"/>
                  <a:chOff x="751" y="843"/>
                  <a:chExt cx="497" cy="627"/>
                </a:xfrm>
              </p:grpSpPr>
              <p:sp>
                <p:nvSpPr>
                  <p:cNvPr id="664" name="Oval 91"/>
                  <p:cNvSpPr>
                    <a:spLocks noChangeArrowheads="1"/>
                  </p:cNvSpPr>
                  <p:nvPr/>
                </p:nvSpPr>
                <p:spPr bwMode="auto">
                  <a:xfrm rot="-3198930">
                    <a:off x="899" y="870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5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104"/>
                    <a:ext cx="240" cy="48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6" name="AutoShape 8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34" y="1113"/>
                    <a:ext cx="37" cy="29"/>
                  </a:xfrm>
                  <a:custGeom>
                    <a:avLst/>
                    <a:gdLst>
                      <a:gd name="G0" fmla="+- 10800 0 0"/>
                      <a:gd name="G1" fmla="+- -11796160 0 0"/>
                      <a:gd name="G2" fmla="+- 0 0 -11796160"/>
                      <a:gd name="T0" fmla="*/ 0 256 1"/>
                      <a:gd name="T1" fmla="*/ 180 256 1"/>
                      <a:gd name="G3" fmla="+- -11796160 T0 T1"/>
                      <a:gd name="T2" fmla="*/ 0 256 1"/>
                      <a:gd name="T3" fmla="*/ 90 256 1"/>
                      <a:gd name="G4" fmla="+- -11796160 T2 T3"/>
                      <a:gd name="G5" fmla="*/ G4 2 1"/>
                      <a:gd name="T4" fmla="*/ 90 256 1"/>
                      <a:gd name="T5" fmla="*/ 0 256 1"/>
                      <a:gd name="G6" fmla="+- -11796160 T4 T5"/>
                      <a:gd name="G7" fmla="*/ G6 2 1"/>
                      <a:gd name="G8" fmla="abs -1179616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796160"/>
                      <a:gd name="G21" fmla="sin G19 -11796160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796160"/>
                      <a:gd name="G29" fmla="sin 10800 -11796160"/>
                      <a:gd name="G30" fmla="sin 10800 -1179616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796160 G34 0"/>
                      <a:gd name="G36" fmla="?: G6 G35 G31"/>
                      <a:gd name="G37" fmla="+- 21600 0 G36"/>
                      <a:gd name="G38" fmla="?: G4 0 G33"/>
                      <a:gd name="G39" fmla="?: -1179616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0 w 21600"/>
                      <a:gd name="T15" fmla="*/ 10799 h 21600"/>
                      <a:gd name="T16" fmla="*/ 10800 w 21600"/>
                      <a:gd name="T17" fmla="*/ 0 h 21600"/>
                      <a:gd name="T18" fmla="*/ 21600 w 21600"/>
                      <a:gd name="T19" fmla="*/ 10799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0" y="10799"/>
                        </a:moveTo>
                        <a:cubicBezTo>
                          <a:pt x="0" y="4834"/>
                          <a:pt x="4835" y="-1"/>
                          <a:pt x="10800" y="0"/>
                        </a:cubicBezTo>
                        <a:cubicBezTo>
                          <a:pt x="16764" y="0"/>
                          <a:pt x="21599" y="4834"/>
                          <a:pt x="21599" y="10799"/>
                        </a:cubicBezTo>
                        <a:cubicBezTo>
                          <a:pt x="21599" y="4834"/>
                          <a:pt x="16764" y="-1"/>
                          <a:pt x="10799" y="0"/>
                        </a:cubicBezTo>
                        <a:cubicBezTo>
                          <a:pt x="4835" y="0"/>
                          <a:pt x="0" y="4834"/>
                          <a:pt x="0" y="10799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045" y="1146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8" name="Oval 87"/>
                  <p:cNvSpPr>
                    <a:spLocks noChangeArrowheads="1"/>
                  </p:cNvSpPr>
                  <p:nvPr/>
                </p:nvSpPr>
                <p:spPr bwMode="auto">
                  <a:xfrm rot="2490858">
                    <a:off x="1159" y="843"/>
                    <a:ext cx="27" cy="32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40972" name="Group 12"/>
              <p:cNvGrpSpPr>
                <a:grpSpLocks/>
              </p:cNvGrpSpPr>
              <p:nvPr/>
            </p:nvGrpSpPr>
            <p:grpSpPr bwMode="auto">
              <a:xfrm>
                <a:off x="4300352" y="3537265"/>
                <a:ext cx="2133845" cy="1933899"/>
                <a:chOff x="2889" y="2167"/>
                <a:chExt cx="575" cy="596"/>
              </a:xfrm>
            </p:grpSpPr>
            <p:grpSp>
              <p:nvGrpSpPr>
                <p:cNvPr id="540973" name="Group 61"/>
                <p:cNvGrpSpPr>
                  <a:grpSpLocks/>
                </p:cNvGrpSpPr>
                <p:nvPr/>
              </p:nvGrpSpPr>
              <p:grpSpPr bwMode="auto">
                <a:xfrm>
                  <a:off x="3232" y="2167"/>
                  <a:ext cx="232" cy="349"/>
                  <a:chOff x="3232" y="2167"/>
                  <a:chExt cx="232" cy="349"/>
                </a:xfrm>
              </p:grpSpPr>
              <p:sp>
                <p:nvSpPr>
                  <p:cNvPr id="63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395" y="2167"/>
                    <a:ext cx="12" cy="349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4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362" y="2197"/>
                    <a:ext cx="32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41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9" y="2189"/>
                    <a:ext cx="32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40975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3446" y="2174"/>
                    <a:ext cx="11" cy="12"/>
                    <a:chOff x="3446" y="2174"/>
                    <a:chExt cx="11" cy="12"/>
                  </a:xfrm>
                </p:grpSpPr>
                <p:sp>
                  <p:nvSpPr>
                    <p:cNvPr id="660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3448" y="2177"/>
                      <a:ext cx="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8"/>
                        </a:cxn>
                        <a:cxn ang="0">
                          <a:pos x="8" y="8"/>
                        </a:cxn>
                        <a:cxn ang="0">
                          <a:pos x="5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9" h="9">
                          <a:moveTo>
                            <a:pt x="1" y="0"/>
                          </a:move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5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61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3446" y="2174"/>
                      <a:ext cx="11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1"/>
                        </a:cxn>
                        <a:cxn ang="0">
                          <a:pos x="10" y="11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4" y="3"/>
                        </a:cxn>
                        <a:cxn ang="0">
                          <a:pos x="6" y="3"/>
                        </a:cxn>
                        <a:cxn ang="0">
                          <a:pos x="7" y="8"/>
                        </a:cxn>
                        <a:cxn ang="0">
                          <a:pos x="3" y="8"/>
                        </a:cxn>
                        <a:cxn ang="0">
                          <a:pos x="4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2">
                          <a:moveTo>
                            <a:pt x="3" y="0"/>
                          </a:moveTo>
                          <a:lnTo>
                            <a:pt x="0" y="11"/>
                          </a:lnTo>
                          <a:lnTo>
                            <a:pt x="10" y="11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7" y="8"/>
                          </a:lnTo>
                          <a:lnTo>
                            <a:pt x="3" y="8"/>
                          </a:lnTo>
                          <a:lnTo>
                            <a:pt x="4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77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3425" y="2174"/>
                    <a:ext cx="11" cy="12"/>
                    <a:chOff x="3425" y="2174"/>
                    <a:chExt cx="11" cy="12"/>
                  </a:xfrm>
                </p:grpSpPr>
                <p:sp>
                  <p:nvSpPr>
                    <p:cNvPr id="658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427" y="2177"/>
                      <a:ext cx="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8"/>
                        </a:cxn>
                        <a:cxn ang="0">
                          <a:pos x="8" y="8"/>
                        </a:cxn>
                        <a:cxn ang="0">
                          <a:pos x="5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9" h="9">
                          <a:moveTo>
                            <a:pt x="1" y="0"/>
                          </a:move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5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59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3425" y="2174"/>
                      <a:ext cx="11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1"/>
                        </a:cxn>
                        <a:cxn ang="0">
                          <a:pos x="10" y="11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4" y="3"/>
                        </a:cxn>
                        <a:cxn ang="0">
                          <a:pos x="6" y="3"/>
                        </a:cxn>
                        <a:cxn ang="0">
                          <a:pos x="7" y="8"/>
                        </a:cxn>
                        <a:cxn ang="0">
                          <a:pos x="3" y="8"/>
                        </a:cxn>
                        <a:cxn ang="0">
                          <a:pos x="4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2">
                          <a:moveTo>
                            <a:pt x="3" y="0"/>
                          </a:moveTo>
                          <a:lnTo>
                            <a:pt x="0" y="11"/>
                          </a:lnTo>
                          <a:lnTo>
                            <a:pt x="10" y="11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7" y="8"/>
                          </a:lnTo>
                          <a:lnTo>
                            <a:pt x="3" y="8"/>
                          </a:lnTo>
                          <a:lnTo>
                            <a:pt x="4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7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3362" y="2175"/>
                    <a:ext cx="12" cy="13"/>
                    <a:chOff x="3362" y="2175"/>
                    <a:chExt cx="12" cy="13"/>
                  </a:xfrm>
                </p:grpSpPr>
                <p:sp>
                  <p:nvSpPr>
                    <p:cNvPr id="65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3365" y="2177"/>
                      <a:ext cx="9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10"/>
                        </a:cxn>
                        <a:cxn ang="0">
                          <a:pos x="8" y="10"/>
                        </a:cxn>
                        <a:cxn ang="0">
                          <a:pos x="6" y="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9" h="11">
                          <a:moveTo>
                            <a:pt x="2" y="0"/>
                          </a:moveTo>
                          <a:lnTo>
                            <a:pt x="0" y="10"/>
                          </a:lnTo>
                          <a:lnTo>
                            <a:pt x="8" y="10"/>
                          </a:lnTo>
                          <a:lnTo>
                            <a:pt x="6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57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3362" y="2175"/>
                      <a:ext cx="12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11" y="10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5" y="3"/>
                        </a:cxn>
                        <a:cxn ang="0">
                          <a:pos x="6" y="3"/>
                        </a:cxn>
                        <a:cxn ang="0">
                          <a:pos x="7" y="7"/>
                        </a:cxn>
                        <a:cxn ang="0">
                          <a:pos x="4" y="7"/>
                        </a:cxn>
                        <a:cxn ang="0">
                          <a:pos x="5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11" y="10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5" y="3"/>
                          </a:lnTo>
                          <a:lnTo>
                            <a:pt x="6" y="3"/>
                          </a:lnTo>
                          <a:lnTo>
                            <a:pt x="7" y="7"/>
                          </a:lnTo>
                          <a:lnTo>
                            <a:pt x="4" y="7"/>
                          </a:lnTo>
                          <a:lnTo>
                            <a:pt x="5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8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343" y="2175"/>
                    <a:ext cx="11" cy="13"/>
                    <a:chOff x="3343" y="2175"/>
                    <a:chExt cx="11" cy="13"/>
                  </a:xfrm>
                </p:grpSpPr>
                <p:sp>
                  <p:nvSpPr>
                    <p:cNvPr id="654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3345" y="2177"/>
                      <a:ext cx="9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0"/>
                        </a:cxn>
                        <a:cxn ang="0">
                          <a:pos x="8" y="10"/>
                        </a:cxn>
                        <a:cxn ang="0">
                          <a:pos x="7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9" h="11">
                          <a:moveTo>
                            <a:pt x="1" y="0"/>
                          </a:moveTo>
                          <a:lnTo>
                            <a:pt x="0" y="10"/>
                          </a:lnTo>
                          <a:lnTo>
                            <a:pt x="8" y="10"/>
                          </a:lnTo>
                          <a:lnTo>
                            <a:pt x="7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55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3343" y="2175"/>
                      <a:ext cx="11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10" y="10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  <a:cxn ang="0">
                          <a:pos x="4" y="3"/>
                        </a:cxn>
                        <a:cxn ang="0">
                          <a:pos x="6" y="3"/>
                        </a:cxn>
                        <a:cxn ang="0">
                          <a:pos x="7" y="7"/>
                        </a:cxn>
                        <a:cxn ang="0">
                          <a:pos x="3" y="7"/>
                        </a:cxn>
                        <a:cxn ang="0">
                          <a:pos x="4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10" y="10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7" y="7"/>
                          </a:lnTo>
                          <a:lnTo>
                            <a:pt x="3" y="7"/>
                          </a:lnTo>
                          <a:lnTo>
                            <a:pt x="4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46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2189"/>
                    <a:ext cx="126" cy="5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4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391" y="2200"/>
                    <a:ext cx="19" cy="3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4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395" y="2185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49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16"/>
                    <a:ext cx="0" cy="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50" name="Arc 65"/>
                  <p:cNvSpPr>
                    <a:spLocks/>
                  </p:cNvSpPr>
                  <p:nvPr/>
                </p:nvSpPr>
                <p:spPr bwMode="auto">
                  <a:xfrm>
                    <a:off x="3232" y="2177"/>
                    <a:ext cx="114" cy="53"/>
                  </a:xfrm>
                  <a:custGeom>
                    <a:avLst/>
                    <a:gdLst>
                      <a:gd name="G0" fmla="+- 190 0 0"/>
                      <a:gd name="G1" fmla="+- 0 0 0"/>
                      <a:gd name="G2" fmla="+- 21600 0 0"/>
                      <a:gd name="T0" fmla="*/ 21790 w 21790"/>
                      <a:gd name="T1" fmla="*/ 0 h 21600"/>
                      <a:gd name="T2" fmla="*/ 0 w 21790"/>
                      <a:gd name="T3" fmla="*/ 21599 h 21600"/>
                      <a:gd name="T4" fmla="*/ 190 w 2179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90" h="21600" fill="none" extrusionOk="0">
                        <a:moveTo>
                          <a:pt x="21790" y="0"/>
                        </a:moveTo>
                        <a:cubicBezTo>
                          <a:pt x="21790" y="11929"/>
                          <a:pt x="12119" y="21600"/>
                          <a:pt x="190" y="21600"/>
                        </a:cubicBezTo>
                        <a:cubicBezTo>
                          <a:pt x="126" y="21600"/>
                          <a:pt x="63" y="21599"/>
                          <a:pt x="-1" y="21599"/>
                        </a:cubicBezTo>
                      </a:path>
                      <a:path w="21790" h="21600" stroke="0" extrusionOk="0">
                        <a:moveTo>
                          <a:pt x="21790" y="0"/>
                        </a:moveTo>
                        <a:cubicBezTo>
                          <a:pt x="21790" y="11929"/>
                          <a:pt x="12119" y="21600"/>
                          <a:pt x="190" y="21600"/>
                        </a:cubicBezTo>
                        <a:cubicBezTo>
                          <a:pt x="126" y="21600"/>
                          <a:pt x="63" y="21599"/>
                          <a:pt x="-1" y="21599"/>
                        </a:cubicBezTo>
                        <a:lnTo>
                          <a:pt x="19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51" name="Arc 64"/>
                  <p:cNvSpPr>
                    <a:spLocks/>
                  </p:cNvSpPr>
                  <p:nvPr/>
                </p:nvSpPr>
                <p:spPr bwMode="auto">
                  <a:xfrm>
                    <a:off x="3250" y="2176"/>
                    <a:ext cx="114" cy="53"/>
                  </a:xfrm>
                  <a:custGeom>
                    <a:avLst/>
                    <a:gdLst>
                      <a:gd name="G0" fmla="+- 0 0 0"/>
                      <a:gd name="G1" fmla="+- 411 0 0"/>
                      <a:gd name="G2" fmla="+- 21600 0 0"/>
                      <a:gd name="T0" fmla="*/ 21596 w 21600"/>
                      <a:gd name="T1" fmla="*/ 0 h 22010"/>
                      <a:gd name="T2" fmla="*/ 195 w 21600"/>
                      <a:gd name="T3" fmla="*/ 22010 h 22010"/>
                      <a:gd name="T4" fmla="*/ 0 w 21600"/>
                      <a:gd name="T5" fmla="*/ 411 h 22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010" fill="none" extrusionOk="0">
                        <a:moveTo>
                          <a:pt x="21596" y="-1"/>
                        </a:moveTo>
                        <a:cubicBezTo>
                          <a:pt x="21598" y="136"/>
                          <a:pt x="21600" y="273"/>
                          <a:pt x="21600" y="411"/>
                        </a:cubicBezTo>
                        <a:cubicBezTo>
                          <a:pt x="21600" y="12264"/>
                          <a:pt x="12047" y="21903"/>
                          <a:pt x="195" y="22010"/>
                        </a:cubicBezTo>
                      </a:path>
                      <a:path w="21600" h="22010" stroke="0" extrusionOk="0">
                        <a:moveTo>
                          <a:pt x="21596" y="-1"/>
                        </a:moveTo>
                        <a:cubicBezTo>
                          <a:pt x="21598" y="136"/>
                          <a:pt x="21600" y="273"/>
                          <a:pt x="21600" y="411"/>
                        </a:cubicBezTo>
                        <a:cubicBezTo>
                          <a:pt x="21600" y="12264"/>
                          <a:pt x="12047" y="21903"/>
                          <a:pt x="195" y="22010"/>
                        </a:cubicBezTo>
                        <a:lnTo>
                          <a:pt x="0" y="411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52" name="Arc 63"/>
                  <p:cNvSpPr>
                    <a:spLocks/>
                  </p:cNvSpPr>
                  <p:nvPr/>
                </p:nvSpPr>
                <p:spPr bwMode="auto">
                  <a:xfrm>
                    <a:off x="3335" y="2176"/>
                    <a:ext cx="114" cy="52"/>
                  </a:xfrm>
                  <a:custGeom>
                    <a:avLst/>
                    <a:gdLst>
                      <a:gd name="G0" fmla="+- 190 0 0"/>
                      <a:gd name="G1" fmla="+- 0 0 0"/>
                      <a:gd name="G2" fmla="+- 21600 0 0"/>
                      <a:gd name="T0" fmla="*/ 21790 w 21790"/>
                      <a:gd name="T1" fmla="*/ 0 h 21600"/>
                      <a:gd name="T2" fmla="*/ 0 w 21790"/>
                      <a:gd name="T3" fmla="*/ 21599 h 21600"/>
                      <a:gd name="T4" fmla="*/ 190 w 2179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90" h="21600" fill="none" extrusionOk="0">
                        <a:moveTo>
                          <a:pt x="21790" y="0"/>
                        </a:moveTo>
                        <a:cubicBezTo>
                          <a:pt x="21790" y="11929"/>
                          <a:pt x="12119" y="21600"/>
                          <a:pt x="190" y="21600"/>
                        </a:cubicBezTo>
                        <a:cubicBezTo>
                          <a:pt x="126" y="21600"/>
                          <a:pt x="63" y="21599"/>
                          <a:pt x="-1" y="21599"/>
                        </a:cubicBezTo>
                      </a:path>
                      <a:path w="21790" h="21600" stroke="0" extrusionOk="0">
                        <a:moveTo>
                          <a:pt x="21790" y="0"/>
                        </a:moveTo>
                        <a:cubicBezTo>
                          <a:pt x="21790" y="11929"/>
                          <a:pt x="12119" y="21600"/>
                          <a:pt x="190" y="21600"/>
                        </a:cubicBezTo>
                        <a:cubicBezTo>
                          <a:pt x="126" y="21600"/>
                          <a:pt x="63" y="21599"/>
                          <a:pt x="-1" y="21599"/>
                        </a:cubicBezTo>
                        <a:lnTo>
                          <a:pt x="19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53" name="Arc 62"/>
                  <p:cNvSpPr>
                    <a:spLocks/>
                  </p:cNvSpPr>
                  <p:nvPr/>
                </p:nvSpPr>
                <p:spPr bwMode="auto">
                  <a:xfrm>
                    <a:off x="3313" y="2173"/>
                    <a:ext cx="115" cy="54"/>
                  </a:xfrm>
                  <a:custGeom>
                    <a:avLst/>
                    <a:gdLst>
                      <a:gd name="G0" fmla="+- 192 0 0"/>
                      <a:gd name="G1" fmla="+- 413 0 0"/>
                      <a:gd name="G2" fmla="+- 21600 0 0"/>
                      <a:gd name="T0" fmla="*/ 21788 w 21792"/>
                      <a:gd name="T1" fmla="*/ 0 h 22013"/>
                      <a:gd name="T2" fmla="*/ 0 w 21792"/>
                      <a:gd name="T3" fmla="*/ 22012 h 22013"/>
                      <a:gd name="T4" fmla="*/ 192 w 21792"/>
                      <a:gd name="T5" fmla="*/ 413 h 220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92" h="22013" fill="none" extrusionOk="0">
                        <a:moveTo>
                          <a:pt x="21788" y="-1"/>
                        </a:moveTo>
                        <a:cubicBezTo>
                          <a:pt x="21790" y="137"/>
                          <a:pt x="21792" y="275"/>
                          <a:pt x="21792" y="413"/>
                        </a:cubicBezTo>
                        <a:cubicBezTo>
                          <a:pt x="21792" y="12342"/>
                          <a:pt x="12121" y="22013"/>
                          <a:pt x="192" y="22013"/>
                        </a:cubicBezTo>
                        <a:cubicBezTo>
                          <a:pt x="127" y="22013"/>
                          <a:pt x="63" y="22012"/>
                          <a:pt x="-1" y="22012"/>
                        </a:cubicBezTo>
                      </a:path>
                      <a:path w="21792" h="22013" stroke="0" extrusionOk="0">
                        <a:moveTo>
                          <a:pt x="21788" y="-1"/>
                        </a:moveTo>
                        <a:cubicBezTo>
                          <a:pt x="21790" y="137"/>
                          <a:pt x="21792" y="275"/>
                          <a:pt x="21792" y="413"/>
                        </a:cubicBezTo>
                        <a:cubicBezTo>
                          <a:pt x="21792" y="12342"/>
                          <a:pt x="12121" y="22013"/>
                          <a:pt x="192" y="22013"/>
                        </a:cubicBezTo>
                        <a:cubicBezTo>
                          <a:pt x="127" y="22013"/>
                          <a:pt x="63" y="22012"/>
                          <a:pt x="-1" y="22012"/>
                        </a:cubicBezTo>
                        <a:lnTo>
                          <a:pt x="192" y="413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40983" name="Group 37"/>
                <p:cNvGrpSpPr>
                  <a:grpSpLocks/>
                </p:cNvGrpSpPr>
                <p:nvPr/>
              </p:nvGrpSpPr>
              <p:grpSpPr bwMode="auto">
                <a:xfrm>
                  <a:off x="3072" y="2216"/>
                  <a:ext cx="264" cy="395"/>
                  <a:chOff x="3072" y="2216"/>
                  <a:chExt cx="264" cy="395"/>
                </a:xfrm>
              </p:grpSpPr>
              <p:sp>
                <p:nvSpPr>
                  <p:cNvPr id="61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256" y="2216"/>
                    <a:ext cx="15" cy="395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1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49"/>
                    <a:ext cx="37" cy="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1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72" y="2241"/>
                    <a:ext cx="38" cy="4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4098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315" y="2225"/>
                    <a:ext cx="12" cy="12"/>
                    <a:chOff x="3315" y="2225"/>
                    <a:chExt cx="12" cy="12"/>
                  </a:xfrm>
                </p:grpSpPr>
                <p:sp>
                  <p:nvSpPr>
                    <p:cNvPr id="637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317" y="2226"/>
                      <a:ext cx="10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9" y="10"/>
                        </a:cxn>
                        <a:cxn ang="0">
                          <a:pos x="6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9" y="10"/>
                          </a:lnTo>
                          <a:lnTo>
                            <a:pt x="6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315" y="2225"/>
                      <a:ext cx="1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11"/>
                        </a:cxn>
                        <a:cxn ang="0">
                          <a:pos x="11" y="11"/>
                        </a:cxn>
                        <a:cxn ang="0">
                          <a:pos x="8" y="0"/>
                        </a:cxn>
                        <a:cxn ang="0">
                          <a:pos x="2" y="0"/>
                        </a:cxn>
                        <a:cxn ang="0">
                          <a:pos x="4" y="3"/>
                        </a:cxn>
                        <a:cxn ang="0">
                          <a:pos x="6" y="3"/>
                        </a:cxn>
                        <a:cxn ang="0">
                          <a:pos x="7" y="8"/>
                        </a:cxn>
                        <a:cxn ang="0">
                          <a:pos x="3" y="8"/>
                        </a:cxn>
                        <a:cxn ang="0">
                          <a:pos x="4" y="3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2" y="0"/>
                          </a:moveTo>
                          <a:lnTo>
                            <a:pt x="0" y="11"/>
                          </a:lnTo>
                          <a:lnTo>
                            <a:pt x="11" y="11"/>
                          </a:lnTo>
                          <a:lnTo>
                            <a:pt x="8" y="0"/>
                          </a:lnTo>
                          <a:lnTo>
                            <a:pt x="2" y="0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7" y="8"/>
                          </a:lnTo>
                          <a:lnTo>
                            <a:pt x="3" y="8"/>
                          </a:lnTo>
                          <a:lnTo>
                            <a:pt x="4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87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3290" y="2225"/>
                    <a:ext cx="14" cy="12"/>
                    <a:chOff x="3290" y="2225"/>
                    <a:chExt cx="14" cy="12"/>
                  </a:xfrm>
                </p:grpSpPr>
                <p:sp>
                  <p:nvSpPr>
                    <p:cNvPr id="635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293" y="2226"/>
                      <a:ext cx="11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10" y="10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10" y="10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6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290" y="2225"/>
                      <a:ext cx="14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1"/>
                        </a:cxn>
                        <a:cxn ang="0">
                          <a:pos x="13" y="11"/>
                        </a:cxn>
                        <a:cxn ang="0">
                          <a:pos x="9" y="0"/>
                        </a:cxn>
                        <a:cxn ang="0">
                          <a:pos x="4" y="0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8" y="8"/>
                        </a:cxn>
                        <a:cxn ang="0">
                          <a:pos x="5" y="8"/>
                        </a:cxn>
                        <a:cxn ang="0">
                          <a:pos x="6" y="3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4" y="0"/>
                          </a:moveTo>
                          <a:lnTo>
                            <a:pt x="0" y="11"/>
                          </a:lnTo>
                          <a:lnTo>
                            <a:pt x="13" y="11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8" y="8"/>
                          </a:lnTo>
                          <a:lnTo>
                            <a:pt x="5" y="8"/>
                          </a:lnTo>
                          <a:lnTo>
                            <a:pt x="6" y="3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8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220" y="2225"/>
                    <a:ext cx="13" cy="14"/>
                    <a:chOff x="3220" y="2225"/>
                    <a:chExt cx="13" cy="14"/>
                  </a:xfrm>
                </p:grpSpPr>
                <p:sp>
                  <p:nvSpPr>
                    <p:cNvPr id="63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223" y="2228"/>
                      <a:ext cx="10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9" y="10"/>
                        </a:cxn>
                        <a:cxn ang="0">
                          <a:pos x="6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9" y="10"/>
                          </a:lnTo>
                          <a:lnTo>
                            <a:pt x="6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220" y="2225"/>
                      <a:ext cx="1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1"/>
                        </a:cxn>
                        <a:cxn ang="0">
                          <a:pos x="11" y="11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8" y="8"/>
                        </a:cxn>
                        <a:cxn ang="0">
                          <a:pos x="3" y="8"/>
                        </a:cxn>
                        <a:cxn ang="0">
                          <a:pos x="6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3" y="0"/>
                          </a:moveTo>
                          <a:lnTo>
                            <a:pt x="0" y="11"/>
                          </a:lnTo>
                          <a:lnTo>
                            <a:pt x="11" y="11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8" y="8"/>
                          </a:lnTo>
                          <a:lnTo>
                            <a:pt x="3" y="8"/>
                          </a:lnTo>
                          <a:lnTo>
                            <a:pt x="6" y="3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90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197" y="2225"/>
                    <a:ext cx="14" cy="14"/>
                    <a:chOff x="3197" y="2225"/>
                    <a:chExt cx="14" cy="14"/>
                  </a:xfrm>
                </p:grpSpPr>
                <p:sp>
                  <p:nvSpPr>
                    <p:cNvPr id="63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200" y="2228"/>
                      <a:ext cx="11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0"/>
                        </a:cxn>
                        <a:cxn ang="0">
                          <a:pos x="10" y="10"/>
                        </a:cxn>
                        <a:cxn ang="0">
                          <a:pos x="7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3" y="0"/>
                          </a:moveTo>
                          <a:lnTo>
                            <a:pt x="0" y="10"/>
                          </a:lnTo>
                          <a:lnTo>
                            <a:pt x="10" y="10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197" y="2225"/>
                      <a:ext cx="14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1"/>
                        </a:cxn>
                        <a:cxn ang="0">
                          <a:pos x="13" y="11"/>
                        </a:cxn>
                        <a:cxn ang="0">
                          <a:pos x="9" y="0"/>
                        </a:cxn>
                        <a:cxn ang="0">
                          <a:pos x="4" y="0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8" y="8"/>
                        </a:cxn>
                        <a:cxn ang="0">
                          <a:pos x="5" y="8"/>
                        </a:cxn>
                        <a:cxn ang="0">
                          <a:pos x="6" y="3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4" y="0"/>
                          </a:moveTo>
                          <a:lnTo>
                            <a:pt x="0" y="11"/>
                          </a:lnTo>
                          <a:lnTo>
                            <a:pt x="13" y="11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8" y="8"/>
                          </a:lnTo>
                          <a:lnTo>
                            <a:pt x="5" y="8"/>
                          </a:lnTo>
                          <a:lnTo>
                            <a:pt x="6" y="3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2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192" y="2240"/>
                    <a:ext cx="144" cy="6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253" y="2253"/>
                    <a:ext cx="22" cy="3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238"/>
                    <a:ext cx="1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77" y="2273"/>
                    <a:ext cx="0" cy="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7" name="Arc 41"/>
                  <p:cNvSpPr>
                    <a:spLocks/>
                  </p:cNvSpPr>
                  <p:nvPr/>
                </p:nvSpPr>
                <p:spPr bwMode="auto">
                  <a:xfrm>
                    <a:off x="3072" y="2227"/>
                    <a:ext cx="130" cy="61"/>
                  </a:xfrm>
                  <a:custGeom>
                    <a:avLst/>
                    <a:gdLst>
                      <a:gd name="G0" fmla="+- 0 0 0"/>
                      <a:gd name="G1" fmla="+- 357 0 0"/>
                      <a:gd name="G2" fmla="+- 21600 0 0"/>
                      <a:gd name="T0" fmla="*/ 21597 w 21600"/>
                      <a:gd name="T1" fmla="*/ 0 h 21954"/>
                      <a:gd name="T2" fmla="*/ 341 w 21600"/>
                      <a:gd name="T3" fmla="*/ 21954 h 21954"/>
                      <a:gd name="T4" fmla="*/ 0 w 21600"/>
                      <a:gd name="T5" fmla="*/ 357 h 219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954" fill="none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153"/>
                          <a:pt x="12135" y="21768"/>
                          <a:pt x="341" y="21954"/>
                        </a:cubicBezTo>
                      </a:path>
                      <a:path w="21600" h="21954" stroke="0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153"/>
                          <a:pt x="12135" y="21768"/>
                          <a:pt x="341" y="21954"/>
                        </a:cubicBezTo>
                        <a:lnTo>
                          <a:pt x="0" y="35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8" name="Arc 40"/>
                  <p:cNvSpPr>
                    <a:spLocks/>
                  </p:cNvSpPr>
                  <p:nvPr/>
                </p:nvSpPr>
                <p:spPr bwMode="auto">
                  <a:xfrm>
                    <a:off x="3093" y="2227"/>
                    <a:ext cx="130" cy="61"/>
                  </a:xfrm>
                  <a:custGeom>
                    <a:avLst/>
                    <a:gdLst>
                      <a:gd name="G0" fmla="+- 0 0 0"/>
                      <a:gd name="G1" fmla="+- 357 0 0"/>
                      <a:gd name="G2" fmla="+- 21600 0 0"/>
                      <a:gd name="T0" fmla="*/ 21597 w 21600"/>
                      <a:gd name="T1" fmla="*/ 0 h 21957"/>
                      <a:gd name="T2" fmla="*/ 0 w 21600"/>
                      <a:gd name="T3" fmla="*/ 21957 h 21957"/>
                      <a:gd name="T4" fmla="*/ 0 w 21600"/>
                      <a:gd name="T5" fmla="*/ 357 h 219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957" fill="none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286"/>
                          <a:pt x="11929" y="21956"/>
                          <a:pt x="0" y="21957"/>
                        </a:cubicBezTo>
                      </a:path>
                      <a:path w="21600" h="21957" stroke="0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286"/>
                          <a:pt x="11929" y="21956"/>
                          <a:pt x="0" y="21957"/>
                        </a:cubicBezTo>
                        <a:lnTo>
                          <a:pt x="0" y="35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9" name="Arc 39"/>
                  <p:cNvSpPr>
                    <a:spLocks/>
                  </p:cNvSpPr>
                  <p:nvPr/>
                </p:nvSpPr>
                <p:spPr bwMode="auto">
                  <a:xfrm>
                    <a:off x="3189" y="2227"/>
                    <a:ext cx="129" cy="61"/>
                  </a:xfrm>
                  <a:custGeom>
                    <a:avLst/>
                    <a:gdLst>
                      <a:gd name="G0" fmla="+- 0 0 0"/>
                      <a:gd name="G1" fmla="+- 357 0 0"/>
                      <a:gd name="G2" fmla="+- 21600 0 0"/>
                      <a:gd name="T0" fmla="*/ 21597 w 21600"/>
                      <a:gd name="T1" fmla="*/ 0 h 21957"/>
                      <a:gd name="T2" fmla="*/ 0 w 21600"/>
                      <a:gd name="T3" fmla="*/ 21957 h 21957"/>
                      <a:gd name="T4" fmla="*/ 0 w 21600"/>
                      <a:gd name="T5" fmla="*/ 357 h 219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957" fill="none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286"/>
                          <a:pt x="11929" y="21956"/>
                          <a:pt x="0" y="21957"/>
                        </a:cubicBezTo>
                      </a:path>
                      <a:path w="21600" h="21957" stroke="0" extrusionOk="0">
                        <a:moveTo>
                          <a:pt x="21597" y="-1"/>
                        </a:moveTo>
                        <a:cubicBezTo>
                          <a:pt x="21599" y="118"/>
                          <a:pt x="21600" y="237"/>
                          <a:pt x="21600" y="357"/>
                        </a:cubicBezTo>
                        <a:cubicBezTo>
                          <a:pt x="21600" y="12286"/>
                          <a:pt x="11929" y="21956"/>
                          <a:pt x="0" y="21957"/>
                        </a:cubicBezTo>
                        <a:lnTo>
                          <a:pt x="0" y="35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0" name="Arc 38"/>
                  <p:cNvSpPr>
                    <a:spLocks/>
                  </p:cNvSpPr>
                  <p:nvPr/>
                </p:nvSpPr>
                <p:spPr bwMode="auto">
                  <a:xfrm>
                    <a:off x="3164" y="2224"/>
                    <a:ext cx="129" cy="61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600 w 21600"/>
                      <a:gd name="T1" fmla="*/ 0 h 21600"/>
                      <a:gd name="T2" fmla="*/ 0 w 21600"/>
                      <a:gd name="T3" fmla="*/ 21600 h 21600"/>
                      <a:gd name="T4" fmla="*/ 0 w 2160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</a:path>
                      <a:path w="21600" h="21600" stroke="0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40992" name="Group 13"/>
                <p:cNvGrpSpPr>
                  <a:grpSpLocks/>
                </p:cNvGrpSpPr>
                <p:nvPr/>
              </p:nvGrpSpPr>
              <p:grpSpPr bwMode="auto">
                <a:xfrm>
                  <a:off x="2889" y="2281"/>
                  <a:ext cx="320" cy="482"/>
                  <a:chOff x="2889" y="2281"/>
                  <a:chExt cx="320" cy="482"/>
                </a:xfrm>
              </p:grpSpPr>
              <p:sp>
                <p:nvSpPr>
                  <p:cNvPr id="593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2281"/>
                    <a:ext cx="19" cy="482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9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064" y="2322"/>
                    <a:ext cx="48" cy="3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95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9" y="2314"/>
                    <a:ext cx="48" cy="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40994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183" y="2292"/>
                    <a:ext cx="14" cy="17"/>
                    <a:chOff x="3183" y="2292"/>
                    <a:chExt cx="14" cy="17"/>
                  </a:xfrm>
                </p:grpSpPr>
                <p:sp>
                  <p:nvSpPr>
                    <p:cNvPr id="61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184" y="2296"/>
                      <a:ext cx="13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2"/>
                        </a:cxn>
                        <a:cxn ang="0">
                          <a:pos x="12" y="12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3" h="13">
                          <a:moveTo>
                            <a:pt x="3" y="0"/>
                          </a:moveTo>
                          <a:lnTo>
                            <a:pt x="0" y="12"/>
                          </a:lnTo>
                          <a:lnTo>
                            <a:pt x="12" y="12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5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183" y="2292"/>
                      <a:ext cx="14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6"/>
                        </a:cxn>
                        <a:cxn ang="0">
                          <a:pos x="13" y="16"/>
                        </a:cxn>
                        <a:cxn ang="0">
                          <a:pos x="10" y="0"/>
                        </a:cxn>
                        <a:cxn ang="0">
                          <a:pos x="3" y="0"/>
                        </a:cxn>
                        <a:cxn ang="0">
                          <a:pos x="5" y="4"/>
                        </a:cxn>
                        <a:cxn ang="0">
                          <a:pos x="8" y="4"/>
                        </a:cxn>
                        <a:cxn ang="0">
                          <a:pos x="9" y="12"/>
                        </a:cxn>
                        <a:cxn ang="0">
                          <a:pos x="4" y="12"/>
                        </a:cxn>
                        <a:cxn ang="0">
                          <a:pos x="5" y="4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7">
                          <a:moveTo>
                            <a:pt x="3" y="0"/>
                          </a:moveTo>
                          <a:lnTo>
                            <a:pt x="0" y="16"/>
                          </a:lnTo>
                          <a:lnTo>
                            <a:pt x="13" y="16"/>
                          </a:lnTo>
                          <a:lnTo>
                            <a:pt x="10" y="0"/>
                          </a:lnTo>
                          <a:lnTo>
                            <a:pt x="3" y="0"/>
                          </a:lnTo>
                          <a:lnTo>
                            <a:pt x="5" y="4"/>
                          </a:lnTo>
                          <a:lnTo>
                            <a:pt x="8" y="4"/>
                          </a:lnTo>
                          <a:lnTo>
                            <a:pt x="9" y="12"/>
                          </a:lnTo>
                          <a:lnTo>
                            <a:pt x="4" y="12"/>
                          </a:lnTo>
                          <a:lnTo>
                            <a:pt x="5" y="4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9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154" y="2292"/>
                    <a:ext cx="14" cy="17"/>
                    <a:chOff x="3154" y="2292"/>
                    <a:chExt cx="14" cy="17"/>
                  </a:xfrm>
                </p:grpSpPr>
                <p:sp>
                  <p:nvSpPr>
                    <p:cNvPr id="61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156" y="2296"/>
                      <a:ext cx="12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13">
                          <a:moveTo>
                            <a:pt x="3" y="0"/>
                          </a:move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154" y="2292"/>
                      <a:ext cx="14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6"/>
                        </a:cxn>
                        <a:cxn ang="0">
                          <a:pos x="13" y="16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  <a:cxn ang="0">
                          <a:pos x="5" y="4"/>
                        </a:cxn>
                        <a:cxn ang="0">
                          <a:pos x="7" y="4"/>
                        </a:cxn>
                        <a:cxn ang="0">
                          <a:pos x="8" y="12"/>
                        </a:cxn>
                        <a:cxn ang="0">
                          <a:pos x="4" y="12"/>
                        </a:cxn>
                        <a:cxn ang="0">
                          <a:pos x="5" y="4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7">
                          <a:moveTo>
                            <a:pt x="3" y="0"/>
                          </a:moveTo>
                          <a:lnTo>
                            <a:pt x="0" y="16"/>
                          </a:lnTo>
                          <a:lnTo>
                            <a:pt x="13" y="16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  <a:lnTo>
                            <a:pt x="5" y="4"/>
                          </a:lnTo>
                          <a:lnTo>
                            <a:pt x="7" y="4"/>
                          </a:lnTo>
                          <a:lnTo>
                            <a:pt x="8" y="12"/>
                          </a:lnTo>
                          <a:lnTo>
                            <a:pt x="4" y="12"/>
                          </a:lnTo>
                          <a:lnTo>
                            <a:pt x="5" y="4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099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067" y="2294"/>
                    <a:ext cx="16" cy="16"/>
                    <a:chOff x="3067" y="2294"/>
                    <a:chExt cx="16" cy="16"/>
                  </a:xfrm>
                </p:grpSpPr>
                <p:sp>
                  <p:nvSpPr>
                    <p:cNvPr id="61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071" y="2296"/>
                      <a:ext cx="12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8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14">
                          <a:moveTo>
                            <a:pt x="3" y="0"/>
                          </a:move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1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067" y="2294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4"/>
                        </a:cxn>
                        <a:cxn ang="0">
                          <a:pos x="14" y="14"/>
                        </a:cxn>
                        <a:cxn ang="0">
                          <a:pos x="11" y="0"/>
                        </a:cxn>
                        <a:cxn ang="0">
                          <a:pos x="4" y="0"/>
                        </a:cxn>
                        <a:cxn ang="0">
                          <a:pos x="7" y="4"/>
                        </a:cxn>
                        <a:cxn ang="0">
                          <a:pos x="8" y="4"/>
                        </a:cxn>
                        <a:cxn ang="0">
                          <a:pos x="10" y="10"/>
                        </a:cxn>
                        <a:cxn ang="0">
                          <a:pos x="6" y="10"/>
                        </a:cxn>
                        <a:cxn ang="0">
                          <a:pos x="7" y="4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4" y="0"/>
                          </a:moveTo>
                          <a:lnTo>
                            <a:pt x="0" y="14"/>
                          </a:lnTo>
                          <a:lnTo>
                            <a:pt x="14" y="14"/>
                          </a:lnTo>
                          <a:lnTo>
                            <a:pt x="11" y="0"/>
                          </a:lnTo>
                          <a:lnTo>
                            <a:pt x="4" y="0"/>
                          </a:lnTo>
                          <a:lnTo>
                            <a:pt x="7" y="4"/>
                          </a:lnTo>
                          <a:lnTo>
                            <a:pt x="8" y="4"/>
                          </a:lnTo>
                          <a:lnTo>
                            <a:pt x="10" y="10"/>
                          </a:lnTo>
                          <a:lnTo>
                            <a:pt x="6" y="10"/>
                          </a:lnTo>
                          <a:lnTo>
                            <a:pt x="7" y="4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4100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042" y="2294"/>
                    <a:ext cx="14" cy="16"/>
                    <a:chOff x="3042" y="2294"/>
                    <a:chExt cx="14" cy="16"/>
                  </a:xfrm>
                </p:grpSpPr>
                <p:sp>
                  <p:nvSpPr>
                    <p:cNvPr id="6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43" y="2296"/>
                      <a:ext cx="13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3" y="0"/>
                          </a:move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solidFill>
                        <a:srgbClr val="91919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9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042" y="2294"/>
                      <a:ext cx="1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4"/>
                        </a:cxn>
                        <a:cxn ang="0">
                          <a:pos x="13" y="14"/>
                        </a:cxn>
                        <a:cxn ang="0">
                          <a:pos x="9" y="0"/>
                        </a:cxn>
                        <a:cxn ang="0">
                          <a:pos x="3" y="0"/>
                        </a:cxn>
                        <a:cxn ang="0">
                          <a:pos x="5" y="4"/>
                        </a:cxn>
                        <a:cxn ang="0">
                          <a:pos x="7" y="4"/>
                        </a:cxn>
                        <a:cxn ang="0">
                          <a:pos x="8" y="10"/>
                        </a:cxn>
                        <a:cxn ang="0">
                          <a:pos x="4" y="10"/>
                        </a:cxn>
                        <a:cxn ang="0">
                          <a:pos x="5" y="4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5">
                          <a:moveTo>
                            <a:pt x="3" y="0"/>
                          </a:moveTo>
                          <a:lnTo>
                            <a:pt x="0" y="14"/>
                          </a:lnTo>
                          <a:lnTo>
                            <a:pt x="13" y="14"/>
                          </a:lnTo>
                          <a:lnTo>
                            <a:pt x="9" y="0"/>
                          </a:lnTo>
                          <a:lnTo>
                            <a:pt x="3" y="0"/>
                          </a:lnTo>
                          <a:lnTo>
                            <a:pt x="5" y="4"/>
                          </a:lnTo>
                          <a:lnTo>
                            <a:pt x="7" y="4"/>
                          </a:lnTo>
                          <a:lnTo>
                            <a:pt x="8" y="10"/>
                          </a:lnTo>
                          <a:lnTo>
                            <a:pt x="4" y="10"/>
                          </a:lnTo>
                          <a:lnTo>
                            <a:pt x="5" y="4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0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032" y="2312"/>
                    <a:ext cx="177" cy="9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0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2328"/>
                    <a:ext cx="25" cy="3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0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112" y="2309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0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37" y="2351"/>
                    <a:ext cx="0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04" name="Arc 17"/>
                  <p:cNvSpPr>
                    <a:spLocks/>
                  </p:cNvSpPr>
                  <p:nvPr/>
                </p:nvSpPr>
                <p:spPr bwMode="auto">
                  <a:xfrm>
                    <a:off x="2889" y="2296"/>
                    <a:ext cx="158" cy="74"/>
                  </a:xfrm>
                  <a:custGeom>
                    <a:avLst/>
                    <a:gdLst>
                      <a:gd name="G0" fmla="+- 137 0 0"/>
                      <a:gd name="G1" fmla="+- 0 0 0"/>
                      <a:gd name="G2" fmla="+- 21600 0 0"/>
                      <a:gd name="T0" fmla="*/ 21737 w 21737"/>
                      <a:gd name="T1" fmla="*/ 0 h 21600"/>
                      <a:gd name="T2" fmla="*/ 0 w 21737"/>
                      <a:gd name="T3" fmla="*/ 21600 h 21600"/>
                      <a:gd name="T4" fmla="*/ 137 w 21737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37" h="21600" fill="none" extrusionOk="0">
                        <a:moveTo>
                          <a:pt x="21737" y="0"/>
                        </a:moveTo>
                        <a:cubicBezTo>
                          <a:pt x="21737" y="11929"/>
                          <a:pt x="12066" y="21600"/>
                          <a:pt x="137" y="21600"/>
                        </a:cubicBezTo>
                        <a:cubicBezTo>
                          <a:pt x="91" y="21600"/>
                          <a:pt x="45" y="21599"/>
                          <a:pt x="0" y="21599"/>
                        </a:cubicBezTo>
                      </a:path>
                      <a:path w="21737" h="21600" stroke="0" extrusionOk="0">
                        <a:moveTo>
                          <a:pt x="21737" y="0"/>
                        </a:moveTo>
                        <a:cubicBezTo>
                          <a:pt x="21737" y="11929"/>
                          <a:pt x="12066" y="21600"/>
                          <a:pt x="137" y="21600"/>
                        </a:cubicBezTo>
                        <a:cubicBezTo>
                          <a:pt x="91" y="21600"/>
                          <a:pt x="45" y="21599"/>
                          <a:pt x="0" y="21599"/>
                        </a:cubicBezTo>
                        <a:lnTo>
                          <a:pt x="137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05" name="Arc 16"/>
                  <p:cNvSpPr>
                    <a:spLocks/>
                  </p:cNvSpPr>
                  <p:nvPr/>
                </p:nvSpPr>
                <p:spPr bwMode="auto">
                  <a:xfrm>
                    <a:off x="2914" y="2294"/>
                    <a:ext cx="159" cy="74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600 w 21600"/>
                      <a:gd name="T1" fmla="*/ 0 h 21598"/>
                      <a:gd name="T2" fmla="*/ 276 w 21600"/>
                      <a:gd name="T3" fmla="*/ 21598 h 21598"/>
                      <a:gd name="T4" fmla="*/ 0 w 21600"/>
                      <a:gd name="T5" fmla="*/ 0 h 215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598" fill="none" extrusionOk="0">
                        <a:moveTo>
                          <a:pt x="21600" y="0"/>
                        </a:moveTo>
                        <a:cubicBezTo>
                          <a:pt x="21600" y="11821"/>
                          <a:pt x="12096" y="21447"/>
                          <a:pt x="276" y="21598"/>
                        </a:cubicBezTo>
                      </a:path>
                      <a:path w="21600" h="21598" stroke="0" extrusionOk="0">
                        <a:moveTo>
                          <a:pt x="21600" y="0"/>
                        </a:moveTo>
                        <a:cubicBezTo>
                          <a:pt x="21600" y="11821"/>
                          <a:pt x="12096" y="21447"/>
                          <a:pt x="276" y="2159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06" name="Arc 15"/>
                  <p:cNvSpPr>
                    <a:spLocks/>
                  </p:cNvSpPr>
                  <p:nvPr/>
                </p:nvSpPr>
                <p:spPr bwMode="auto">
                  <a:xfrm>
                    <a:off x="3030" y="2295"/>
                    <a:ext cx="158" cy="73"/>
                  </a:xfrm>
                  <a:custGeom>
                    <a:avLst/>
                    <a:gdLst>
                      <a:gd name="G0" fmla="+- 137 0 0"/>
                      <a:gd name="G1" fmla="+- 0 0 0"/>
                      <a:gd name="G2" fmla="+- 21600 0 0"/>
                      <a:gd name="T0" fmla="*/ 21735 w 21735"/>
                      <a:gd name="T1" fmla="*/ 299 h 21600"/>
                      <a:gd name="T2" fmla="*/ 0 w 21735"/>
                      <a:gd name="T3" fmla="*/ 21600 h 21600"/>
                      <a:gd name="T4" fmla="*/ 137 w 21735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35" h="21600" fill="none" extrusionOk="0">
                        <a:moveTo>
                          <a:pt x="21734" y="298"/>
                        </a:moveTo>
                        <a:cubicBezTo>
                          <a:pt x="21571" y="12110"/>
                          <a:pt x="11949" y="21599"/>
                          <a:pt x="137" y="21600"/>
                        </a:cubicBezTo>
                        <a:cubicBezTo>
                          <a:pt x="91" y="21600"/>
                          <a:pt x="45" y="21599"/>
                          <a:pt x="0" y="21599"/>
                        </a:cubicBezTo>
                      </a:path>
                      <a:path w="21735" h="21600" stroke="0" extrusionOk="0">
                        <a:moveTo>
                          <a:pt x="21734" y="298"/>
                        </a:moveTo>
                        <a:cubicBezTo>
                          <a:pt x="21571" y="12110"/>
                          <a:pt x="11949" y="21599"/>
                          <a:pt x="137" y="21600"/>
                        </a:cubicBezTo>
                        <a:cubicBezTo>
                          <a:pt x="91" y="21600"/>
                          <a:pt x="45" y="21599"/>
                          <a:pt x="0" y="21599"/>
                        </a:cubicBezTo>
                        <a:lnTo>
                          <a:pt x="137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07" name="Arc 14"/>
                  <p:cNvSpPr>
                    <a:spLocks/>
                  </p:cNvSpPr>
                  <p:nvPr/>
                </p:nvSpPr>
                <p:spPr bwMode="auto">
                  <a:xfrm>
                    <a:off x="2999" y="2291"/>
                    <a:ext cx="159" cy="75"/>
                  </a:xfrm>
                  <a:custGeom>
                    <a:avLst/>
                    <a:gdLst>
                      <a:gd name="G0" fmla="+- 138 0 0"/>
                      <a:gd name="G1" fmla="+- 295 0 0"/>
                      <a:gd name="G2" fmla="+- 21600 0 0"/>
                      <a:gd name="T0" fmla="*/ 21736 w 21738"/>
                      <a:gd name="T1" fmla="*/ 0 h 21895"/>
                      <a:gd name="T2" fmla="*/ 0 w 21738"/>
                      <a:gd name="T3" fmla="*/ 21895 h 21895"/>
                      <a:gd name="T4" fmla="*/ 138 w 21738"/>
                      <a:gd name="T5" fmla="*/ 295 h 218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38" h="21895" fill="none" extrusionOk="0">
                        <a:moveTo>
                          <a:pt x="21735" y="0"/>
                        </a:moveTo>
                        <a:cubicBezTo>
                          <a:pt x="21737" y="98"/>
                          <a:pt x="21738" y="196"/>
                          <a:pt x="21738" y="295"/>
                        </a:cubicBezTo>
                        <a:cubicBezTo>
                          <a:pt x="21738" y="12224"/>
                          <a:pt x="12067" y="21895"/>
                          <a:pt x="138" y="21895"/>
                        </a:cubicBezTo>
                        <a:cubicBezTo>
                          <a:pt x="92" y="21895"/>
                          <a:pt x="46" y="21894"/>
                          <a:pt x="0" y="21894"/>
                        </a:cubicBezTo>
                      </a:path>
                      <a:path w="21738" h="21895" stroke="0" extrusionOk="0">
                        <a:moveTo>
                          <a:pt x="21735" y="0"/>
                        </a:moveTo>
                        <a:cubicBezTo>
                          <a:pt x="21737" y="98"/>
                          <a:pt x="21738" y="196"/>
                          <a:pt x="21738" y="295"/>
                        </a:cubicBezTo>
                        <a:cubicBezTo>
                          <a:pt x="21738" y="12224"/>
                          <a:pt x="12067" y="21895"/>
                          <a:pt x="138" y="21895"/>
                        </a:cubicBezTo>
                        <a:cubicBezTo>
                          <a:pt x="92" y="21895"/>
                          <a:pt x="46" y="21894"/>
                          <a:pt x="0" y="21894"/>
                        </a:cubicBezTo>
                        <a:lnTo>
                          <a:pt x="138" y="295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580" name="Arc 11"/>
              <p:cNvSpPr>
                <a:spLocks/>
              </p:cNvSpPr>
              <p:nvPr/>
            </p:nvSpPr>
            <p:spPr bwMode="auto">
              <a:xfrm flipH="1" flipV="1">
                <a:off x="5581893" y="3025482"/>
                <a:ext cx="884160" cy="3136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1" name="Arc 10"/>
              <p:cNvSpPr>
                <a:spLocks/>
              </p:cNvSpPr>
              <p:nvPr/>
            </p:nvSpPr>
            <p:spPr bwMode="auto">
              <a:xfrm flipH="1" flipV="1">
                <a:off x="5132290" y="3072912"/>
                <a:ext cx="924872" cy="273867"/>
              </a:xfrm>
              <a:custGeom>
                <a:avLst/>
                <a:gdLst>
                  <a:gd name="G0" fmla="+- 992 0 0"/>
                  <a:gd name="G1" fmla="+- 21600 0 0"/>
                  <a:gd name="G2" fmla="+- 21600 0 0"/>
                  <a:gd name="T0" fmla="*/ 0 w 22592"/>
                  <a:gd name="T1" fmla="*/ 23 h 21600"/>
                  <a:gd name="T2" fmla="*/ 22592 w 22592"/>
                  <a:gd name="T3" fmla="*/ 21600 h 21600"/>
                  <a:gd name="T4" fmla="*/ 992 w 2259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92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2" y="0"/>
                    </a:cubicBezTo>
                    <a:cubicBezTo>
                      <a:pt x="12921" y="0"/>
                      <a:pt x="22592" y="9670"/>
                      <a:pt x="22592" y="21600"/>
                    </a:cubicBezTo>
                  </a:path>
                  <a:path w="22592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2" y="0"/>
                    </a:cubicBezTo>
                    <a:cubicBezTo>
                      <a:pt x="12921" y="0"/>
                      <a:pt x="22592" y="9670"/>
                      <a:pt x="22592" y="21600"/>
                    </a:cubicBezTo>
                    <a:lnTo>
                      <a:pt x="99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2" name="Arc 9"/>
              <p:cNvSpPr>
                <a:spLocks/>
              </p:cNvSpPr>
              <p:nvPr/>
            </p:nvSpPr>
            <p:spPr bwMode="auto">
              <a:xfrm flipH="1" flipV="1">
                <a:off x="4715433" y="3008651"/>
                <a:ext cx="977089" cy="358015"/>
              </a:xfrm>
              <a:custGeom>
                <a:avLst/>
                <a:gdLst>
                  <a:gd name="G0" fmla="+- 2236 0 0"/>
                  <a:gd name="G1" fmla="+- 21600 0 0"/>
                  <a:gd name="G2" fmla="+- 21600 0 0"/>
                  <a:gd name="T0" fmla="*/ 0 w 23836"/>
                  <a:gd name="T1" fmla="*/ 116 h 21600"/>
                  <a:gd name="T2" fmla="*/ 23836 w 23836"/>
                  <a:gd name="T3" fmla="*/ 21600 h 21600"/>
                  <a:gd name="T4" fmla="*/ 2236 w 2383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836" h="21600" fill="none" extrusionOk="0">
                    <a:moveTo>
                      <a:pt x="0" y="116"/>
                    </a:moveTo>
                    <a:cubicBezTo>
                      <a:pt x="742" y="38"/>
                      <a:pt x="1489" y="-1"/>
                      <a:pt x="2236" y="0"/>
                    </a:cubicBezTo>
                    <a:cubicBezTo>
                      <a:pt x="14165" y="0"/>
                      <a:pt x="23836" y="9670"/>
                      <a:pt x="23836" y="21600"/>
                    </a:cubicBezTo>
                  </a:path>
                  <a:path w="23836" h="21600" stroke="0" extrusionOk="0">
                    <a:moveTo>
                      <a:pt x="0" y="116"/>
                    </a:moveTo>
                    <a:cubicBezTo>
                      <a:pt x="742" y="38"/>
                      <a:pt x="1489" y="-1"/>
                      <a:pt x="2236" y="0"/>
                    </a:cubicBezTo>
                    <a:cubicBezTo>
                      <a:pt x="14165" y="0"/>
                      <a:pt x="23836" y="9670"/>
                      <a:pt x="23836" y="21600"/>
                    </a:cubicBezTo>
                    <a:lnTo>
                      <a:pt x="2236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aphicFrame>
            <p:nvGraphicFramePr>
              <p:cNvPr id="583" name="Object 3"/>
              <p:cNvGraphicFramePr>
                <a:graphicFrameLocks noChangeAspect="1"/>
              </p:cNvGraphicFramePr>
              <p:nvPr/>
            </p:nvGraphicFramePr>
            <p:xfrm>
              <a:off x="3269032" y="4207811"/>
              <a:ext cx="2001369" cy="1381471"/>
            </p:xfrm>
            <a:graphic>
              <a:graphicData uri="http://schemas.openxmlformats.org/presentationml/2006/ole">
                <p:oleObj spid="_x0000_s261126" name="Clip" r:id="rId13" imgW="2954160" imgH="2327040" progId="">
                  <p:embed/>
                </p:oleObj>
              </a:graphicData>
            </a:graphic>
          </p:graphicFrame>
          <p:grpSp>
            <p:nvGrpSpPr>
              <p:cNvPr id="541002" name="Group 707"/>
              <p:cNvGrpSpPr>
                <a:grpSpLocks/>
              </p:cNvGrpSpPr>
              <p:nvPr/>
            </p:nvGrpSpPr>
            <p:grpSpPr bwMode="auto">
              <a:xfrm rot="21389124">
                <a:off x="3959300" y="4366865"/>
                <a:ext cx="486046" cy="505767"/>
                <a:chOff x="448" y="3246"/>
                <a:chExt cx="238" cy="283"/>
              </a:xfrm>
            </p:grpSpPr>
            <p:sp>
              <p:nvSpPr>
                <p:cNvPr id="587" name="AutoShape 708"/>
                <p:cNvSpPr>
                  <a:spLocks noChangeArrowheads="1"/>
                </p:cNvSpPr>
                <p:nvPr/>
              </p:nvSpPr>
              <p:spPr bwMode="auto">
                <a:xfrm>
                  <a:off x="448" y="3246"/>
                  <a:ext cx="238" cy="283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3333CC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8" name="Line 709"/>
                <p:cNvSpPr>
                  <a:spLocks noChangeShapeType="1"/>
                </p:cNvSpPr>
                <p:nvPr/>
              </p:nvSpPr>
              <p:spPr bwMode="auto">
                <a:xfrm flipH="1">
                  <a:off x="512" y="3248"/>
                  <a:ext cx="60" cy="2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9" name="Line 710"/>
                <p:cNvSpPr>
                  <a:spLocks noChangeShapeType="1"/>
                </p:cNvSpPr>
                <p:nvPr/>
              </p:nvSpPr>
              <p:spPr bwMode="auto">
                <a:xfrm flipH="1">
                  <a:off x="568" y="3248"/>
                  <a:ext cx="60" cy="2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585" name="Picture 715" descr="TN00557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908245" y="5057741"/>
                <a:ext cx="2362854" cy="787108"/>
              </a:xfrm>
              <a:prstGeom prst="rect">
                <a:avLst/>
              </a:prstGeom>
              <a:noFill/>
            </p:spPr>
          </p:pic>
          <p:pic>
            <p:nvPicPr>
              <p:cNvPr id="586" name="Picture 717" descr="j027474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349494" y="4889018"/>
                <a:ext cx="809944" cy="9594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36" name="Text Box 4"/>
          <p:cNvSpPr txBox="1">
            <a:spLocks noChangeArrowheads="1"/>
          </p:cNvSpPr>
          <p:nvPr/>
        </p:nvSpPr>
        <p:spPr bwMode="auto">
          <a:xfrm>
            <a:off x="5065060" y="4395373"/>
            <a:ext cx="3971364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… And renewable DG integration and EV charging add to the complexity.</a:t>
            </a:r>
          </a:p>
        </p:txBody>
      </p:sp>
      <p:sp>
        <p:nvSpPr>
          <p:cNvPr id="837" name="Text Box 4"/>
          <p:cNvSpPr txBox="1">
            <a:spLocks noChangeArrowheads="1"/>
          </p:cNvSpPr>
          <p:nvPr/>
        </p:nvSpPr>
        <p:spPr bwMode="auto">
          <a:xfrm>
            <a:off x="376517" y="1030122"/>
            <a:ext cx="2626659" cy="51706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At the distribution end of the grid, distributed generation integration and new loads offer a significant class of challenges…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832" name="Text Box 550"/>
          <p:cNvSpPr txBox="1">
            <a:spLocks noChangeArrowheads="1"/>
          </p:cNvSpPr>
          <p:nvPr/>
        </p:nvSpPr>
        <p:spPr bwMode="auto">
          <a:xfrm>
            <a:off x="3810000" y="2789050"/>
            <a:ext cx="482215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  <a:effectLst>
            <a:glow rad="228600">
              <a:srgbClr val="800000">
                <a:alpha val="40000"/>
              </a:srgbClr>
            </a:glow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Arial Narrow" pitchFamily="34" charset="0"/>
                <a:ea typeface="ＭＳ Ｐゴシック" pitchFamily="28" charset="-128"/>
                <a:cs typeface="+mn-cs"/>
              </a:rPr>
              <a:t>Grid must accommodate DG.</a:t>
            </a:r>
            <a:endParaRPr lang="en-US" sz="3200" b="1" dirty="0">
              <a:solidFill>
                <a:srgbClr val="800000"/>
              </a:solidFill>
              <a:latin typeface="Arial Narrow" pitchFamily="34" charset="0"/>
              <a:ea typeface="ＭＳ Ｐゴシック" pitchFamily="28" charset="-128"/>
              <a:cs typeface="+mn-cs"/>
            </a:endParaRPr>
          </a:p>
        </p:txBody>
      </p:sp>
      <p:sp>
        <p:nvSpPr>
          <p:cNvPr id="834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4601 -0.18959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" grpId="0" animBg="1" autoUpdateAnimBg="0"/>
      <p:bldP spid="837" grpId="0" animBg="1" autoUpdateAnimBg="0"/>
      <p:bldP spid="8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808" y="457200"/>
            <a:ext cx="8468191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So, for most of the 20</a:t>
            </a:r>
            <a:r>
              <a:rPr lang="en-US" sz="28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 Century, the electric grid had a relatively simple role: moving electricity from central power plants to the consumers.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9613" y="1565275"/>
            <a:ext cx="7466012" cy="3781425"/>
            <a:chOff x="447" y="986"/>
            <a:chExt cx="4703" cy="238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47" y="986"/>
              <a:ext cx="2664" cy="1127"/>
              <a:chOff x="447" y="986"/>
              <a:chExt cx="2664" cy="112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47" y="1100"/>
                <a:ext cx="1037" cy="646"/>
                <a:chOff x="546" y="2037"/>
                <a:chExt cx="1882" cy="1173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546" y="2051"/>
                  <a:ext cx="1882" cy="1159"/>
                  <a:chOff x="563" y="2138"/>
                  <a:chExt cx="1311" cy="807"/>
                </a:xfrm>
              </p:grpSpPr>
              <p:sp>
                <p:nvSpPr>
                  <p:cNvPr id="59904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754" y="2442"/>
                    <a:ext cx="432" cy="431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graphicFrame>
                <p:nvGraphicFramePr>
                  <p:cNvPr id="1030" name="Object 9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563" y="2138"/>
                  <a:ext cx="1311" cy="807"/>
                </p:xfrm>
                <a:graphic>
                  <a:graphicData uri="http://schemas.openxmlformats.org/presentationml/2006/ole">
                    <p:oleObj spid="_x0000_s210950" name="Microsoft ClipArt Gallery" r:id="rId4" imgW="5562360" imgH="3429000" progId="">
                      <p:embed/>
                    </p:oleObj>
                  </a:graphicData>
                </a:graphic>
              </p:graphicFrame>
            </p:grpSp>
            <p:sp>
              <p:nvSpPr>
                <p:cNvPr id="599050" name="Rectangle 10"/>
                <p:cNvSpPr>
                  <a:spLocks noChangeArrowheads="1"/>
                </p:cNvSpPr>
                <p:nvPr/>
              </p:nvSpPr>
              <p:spPr bwMode="auto">
                <a:xfrm>
                  <a:off x="1709" y="2037"/>
                  <a:ext cx="118" cy="7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1162" y="1475"/>
                <a:ext cx="487" cy="445"/>
                <a:chOff x="2653" y="1870"/>
                <a:chExt cx="727" cy="664"/>
              </a:xfrm>
            </p:grpSpPr>
            <p:pic>
              <p:nvPicPr>
                <p:cNvPr id="1524" name="Picture 12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53" y="2136"/>
                  <a:ext cx="155" cy="3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25" name="Picture 13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64" y="2004"/>
                  <a:ext cx="243" cy="4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26" name="Picture 14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944" y="1875"/>
                  <a:ext cx="342" cy="65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99055" name="Arc 15"/>
                <p:cNvSpPr>
                  <a:spLocks/>
                </p:cNvSpPr>
                <p:nvPr/>
              </p:nvSpPr>
              <p:spPr bwMode="auto">
                <a:xfrm>
                  <a:off x="2763" y="2009"/>
                  <a:ext cx="182" cy="90"/>
                </a:xfrm>
                <a:custGeom>
                  <a:avLst/>
                  <a:gdLst>
                    <a:gd name="G0" fmla="+- 0 0 0"/>
                    <a:gd name="G1" fmla="+- 241 0 0"/>
                    <a:gd name="G2" fmla="+- 21600 0 0"/>
                    <a:gd name="T0" fmla="*/ 21599 w 21600"/>
                    <a:gd name="T1" fmla="*/ 0 h 21841"/>
                    <a:gd name="T2" fmla="*/ 0 w 21600"/>
                    <a:gd name="T3" fmla="*/ 21841 h 21841"/>
                    <a:gd name="T4" fmla="*/ 0 w 21600"/>
                    <a:gd name="T5" fmla="*/ 241 h 21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1" fill="none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</a:path>
                    <a:path w="21600" h="21841" stroke="0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  <a:lnTo>
                        <a:pt x="0" y="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9056" name="Arc 16"/>
                <p:cNvSpPr>
                  <a:spLocks/>
                </p:cNvSpPr>
                <p:nvPr/>
              </p:nvSpPr>
              <p:spPr bwMode="auto">
                <a:xfrm>
                  <a:off x="2656" y="2104"/>
                  <a:ext cx="106" cy="91"/>
                </a:xfrm>
                <a:custGeom>
                  <a:avLst/>
                  <a:gdLst>
                    <a:gd name="G0" fmla="+- 208 0 0"/>
                    <a:gd name="G1" fmla="+- 242 0 0"/>
                    <a:gd name="G2" fmla="+- 21600 0 0"/>
                    <a:gd name="T0" fmla="*/ 21807 w 21808"/>
                    <a:gd name="T1" fmla="*/ 0 h 21842"/>
                    <a:gd name="T2" fmla="*/ 0 w 21808"/>
                    <a:gd name="T3" fmla="*/ 21841 h 21842"/>
                    <a:gd name="T4" fmla="*/ 208 w 21808"/>
                    <a:gd name="T5" fmla="*/ 242 h 2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08" h="21842" fill="none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</a:path>
                    <a:path w="21808" h="21842" stroke="0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  <a:lnTo>
                        <a:pt x="208" y="24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9057" name="Arc 17"/>
                <p:cNvSpPr>
                  <a:spLocks/>
                </p:cNvSpPr>
                <p:nvPr/>
              </p:nvSpPr>
              <p:spPr bwMode="auto">
                <a:xfrm>
                  <a:off x="2728" y="2121"/>
                  <a:ext cx="152" cy="91"/>
                </a:xfrm>
                <a:custGeom>
                  <a:avLst/>
                  <a:gdLst>
                    <a:gd name="G0" fmla="+- 143 0 0"/>
                    <a:gd name="G1" fmla="+- 0 0 0"/>
                    <a:gd name="G2" fmla="+- 21600 0 0"/>
                    <a:gd name="T0" fmla="*/ 21743 w 21743"/>
                    <a:gd name="T1" fmla="*/ 0 h 21600"/>
                    <a:gd name="T2" fmla="*/ 0 w 21743"/>
                    <a:gd name="T3" fmla="*/ 21600 h 21600"/>
                    <a:gd name="T4" fmla="*/ 143 w 2174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43" h="21600" fill="none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</a:path>
                    <a:path w="21743" h="21600" stroke="0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9058" name="Arc 18"/>
                <p:cNvSpPr>
                  <a:spLocks/>
                </p:cNvSpPr>
                <p:nvPr/>
              </p:nvSpPr>
              <p:spPr bwMode="auto">
                <a:xfrm>
                  <a:off x="2881" y="2045"/>
                  <a:ext cx="224" cy="79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9059" name="Arc 19"/>
                <p:cNvSpPr>
                  <a:spLocks/>
                </p:cNvSpPr>
                <p:nvPr/>
              </p:nvSpPr>
              <p:spPr bwMode="auto">
                <a:xfrm>
                  <a:off x="2799" y="2107"/>
                  <a:ext cx="191" cy="91"/>
                </a:xfrm>
                <a:custGeom>
                  <a:avLst/>
                  <a:gdLst>
                    <a:gd name="G0" fmla="+- 0 0 0"/>
                    <a:gd name="G1" fmla="+- 239 0 0"/>
                    <a:gd name="G2" fmla="+- 21600 0 0"/>
                    <a:gd name="T0" fmla="*/ 21599 w 21600"/>
                    <a:gd name="T1" fmla="*/ 0 h 21839"/>
                    <a:gd name="T2" fmla="*/ 0 w 21600"/>
                    <a:gd name="T3" fmla="*/ 21839 h 21839"/>
                    <a:gd name="T4" fmla="*/ 0 w 21600"/>
                    <a:gd name="T5" fmla="*/ 239 h 21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39" fill="none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</a:path>
                    <a:path w="21600" h="21839" stroke="0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  <a:lnTo>
                        <a:pt x="0" y="23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9060" name="Arc 20"/>
                <p:cNvSpPr>
                  <a:spLocks/>
                </p:cNvSpPr>
                <p:nvPr/>
              </p:nvSpPr>
              <p:spPr bwMode="auto">
                <a:xfrm>
                  <a:off x="2993" y="2016"/>
                  <a:ext cx="269" cy="88"/>
                </a:xfrm>
                <a:custGeom>
                  <a:avLst/>
                  <a:gdLst>
                    <a:gd name="G0" fmla="+- 0 0 0"/>
                    <a:gd name="G1" fmla="+- 247 0 0"/>
                    <a:gd name="G2" fmla="+- 21600 0 0"/>
                    <a:gd name="T0" fmla="*/ 21599 w 21600"/>
                    <a:gd name="T1" fmla="*/ 0 h 21847"/>
                    <a:gd name="T2" fmla="*/ 0 w 21600"/>
                    <a:gd name="T3" fmla="*/ 21847 h 21847"/>
                    <a:gd name="T4" fmla="*/ 0 w 21600"/>
                    <a:gd name="T5" fmla="*/ 247 h 21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7" fill="none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</a:path>
                    <a:path w="21600" h="21847" stroke="0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9061" name="Arc 21"/>
                <p:cNvSpPr>
                  <a:spLocks/>
                </p:cNvSpPr>
                <p:nvPr/>
              </p:nvSpPr>
              <p:spPr bwMode="auto">
                <a:xfrm>
                  <a:off x="2950" y="1874"/>
                  <a:ext cx="142" cy="130"/>
                </a:xfrm>
                <a:custGeom>
                  <a:avLst/>
                  <a:gdLst>
                    <a:gd name="G0" fmla="+- 154 0 0"/>
                    <a:gd name="G1" fmla="+- 166 0 0"/>
                    <a:gd name="G2" fmla="+- 21600 0 0"/>
                    <a:gd name="T0" fmla="*/ 21753 w 21754"/>
                    <a:gd name="T1" fmla="*/ 0 h 21766"/>
                    <a:gd name="T2" fmla="*/ 0 w 21754"/>
                    <a:gd name="T3" fmla="*/ 21765 h 21766"/>
                    <a:gd name="T4" fmla="*/ 154 w 21754"/>
                    <a:gd name="T5" fmla="*/ 166 h 21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4" h="21766" fill="none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</a:path>
                    <a:path w="21754" h="21766" stroke="0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  <a:lnTo>
                        <a:pt x="154" y="166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9062" name="Arc 22"/>
                <p:cNvSpPr>
                  <a:spLocks/>
                </p:cNvSpPr>
                <p:nvPr/>
              </p:nvSpPr>
              <p:spPr bwMode="auto">
                <a:xfrm>
                  <a:off x="3108" y="1870"/>
                  <a:ext cx="155" cy="16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9063" name="Arc 23"/>
                <p:cNvSpPr>
                  <a:spLocks/>
                </p:cNvSpPr>
                <p:nvPr/>
              </p:nvSpPr>
              <p:spPr bwMode="auto">
                <a:xfrm>
                  <a:off x="3270" y="1877"/>
                  <a:ext cx="110" cy="137"/>
                </a:xfrm>
                <a:custGeom>
                  <a:avLst/>
                  <a:gdLst>
                    <a:gd name="G0" fmla="+- 0 0 0"/>
                    <a:gd name="G1" fmla="+- 161 0 0"/>
                    <a:gd name="G2" fmla="+- 21600 0 0"/>
                    <a:gd name="T0" fmla="*/ 21599 w 21600"/>
                    <a:gd name="T1" fmla="*/ 0 h 21761"/>
                    <a:gd name="T2" fmla="*/ 0 w 21600"/>
                    <a:gd name="T3" fmla="*/ 21761 h 21761"/>
                    <a:gd name="T4" fmla="*/ 0 w 21600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61" fill="none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</a:path>
                    <a:path w="21600" h="21761" stroke="0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  <a:lnTo>
                        <a:pt x="0" y="16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pic>
            <p:nvPicPr>
              <p:cNvPr id="1510" name="Picture 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50" y="1432"/>
                <a:ext cx="265" cy="5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511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40" y="1206"/>
                <a:ext cx="416" cy="8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512" name="Picture 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48" y="986"/>
                <a:ext cx="585" cy="11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99067" name="Arc 27"/>
              <p:cNvSpPr>
                <a:spLocks noChangeAspect="1"/>
              </p:cNvSpPr>
              <p:nvPr/>
            </p:nvSpPr>
            <p:spPr bwMode="auto">
              <a:xfrm>
                <a:off x="1740" y="1215"/>
                <a:ext cx="311" cy="154"/>
              </a:xfrm>
              <a:custGeom>
                <a:avLst/>
                <a:gdLst>
                  <a:gd name="G0" fmla="+- 0 0 0"/>
                  <a:gd name="G1" fmla="+- 241 0 0"/>
                  <a:gd name="G2" fmla="+- 21600 0 0"/>
                  <a:gd name="T0" fmla="*/ 21599 w 21600"/>
                  <a:gd name="T1" fmla="*/ 0 h 21841"/>
                  <a:gd name="T2" fmla="*/ 0 w 21600"/>
                  <a:gd name="T3" fmla="*/ 21841 h 21841"/>
                  <a:gd name="T4" fmla="*/ 0 w 21600"/>
                  <a:gd name="T5" fmla="*/ 241 h 21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41" fill="none" extrusionOk="0">
                    <a:moveTo>
                      <a:pt x="21598" y="0"/>
                    </a:moveTo>
                    <a:cubicBezTo>
                      <a:pt x="21599" y="80"/>
                      <a:pt x="21600" y="160"/>
                      <a:pt x="21600" y="241"/>
                    </a:cubicBezTo>
                    <a:cubicBezTo>
                      <a:pt x="21600" y="12170"/>
                      <a:pt x="11929" y="21840"/>
                      <a:pt x="0" y="21841"/>
                    </a:cubicBezTo>
                  </a:path>
                  <a:path w="21600" h="21841" stroke="0" extrusionOk="0">
                    <a:moveTo>
                      <a:pt x="21598" y="0"/>
                    </a:moveTo>
                    <a:cubicBezTo>
                      <a:pt x="21599" y="80"/>
                      <a:pt x="21600" y="160"/>
                      <a:pt x="21600" y="241"/>
                    </a:cubicBezTo>
                    <a:cubicBezTo>
                      <a:pt x="21600" y="12170"/>
                      <a:pt x="11929" y="21840"/>
                      <a:pt x="0" y="21841"/>
                    </a:cubicBezTo>
                    <a:lnTo>
                      <a:pt x="0" y="24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9068" name="Arc 28"/>
              <p:cNvSpPr>
                <a:spLocks noChangeAspect="1"/>
              </p:cNvSpPr>
              <p:nvPr/>
            </p:nvSpPr>
            <p:spPr bwMode="auto">
              <a:xfrm>
                <a:off x="1555" y="1377"/>
                <a:ext cx="182" cy="156"/>
              </a:xfrm>
              <a:custGeom>
                <a:avLst/>
                <a:gdLst>
                  <a:gd name="G0" fmla="+- 208 0 0"/>
                  <a:gd name="G1" fmla="+- 242 0 0"/>
                  <a:gd name="G2" fmla="+- 21600 0 0"/>
                  <a:gd name="T0" fmla="*/ 21807 w 21808"/>
                  <a:gd name="T1" fmla="*/ 0 h 21842"/>
                  <a:gd name="T2" fmla="*/ 0 w 21808"/>
                  <a:gd name="T3" fmla="*/ 21841 h 21842"/>
                  <a:gd name="T4" fmla="*/ 208 w 21808"/>
                  <a:gd name="T5" fmla="*/ 242 h 21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08" h="21842" fill="none" extrusionOk="0">
                    <a:moveTo>
                      <a:pt x="21806" y="0"/>
                    </a:moveTo>
                    <a:cubicBezTo>
                      <a:pt x="21807" y="80"/>
                      <a:pt x="21808" y="161"/>
                      <a:pt x="21808" y="242"/>
                    </a:cubicBezTo>
                    <a:cubicBezTo>
                      <a:pt x="21808" y="12171"/>
                      <a:pt x="12137" y="21842"/>
                      <a:pt x="208" y="21842"/>
                    </a:cubicBezTo>
                    <a:cubicBezTo>
                      <a:pt x="138" y="21842"/>
                      <a:pt x="69" y="21841"/>
                      <a:pt x="0" y="21840"/>
                    </a:cubicBezTo>
                  </a:path>
                  <a:path w="21808" h="21842" stroke="0" extrusionOk="0">
                    <a:moveTo>
                      <a:pt x="21806" y="0"/>
                    </a:moveTo>
                    <a:cubicBezTo>
                      <a:pt x="21807" y="80"/>
                      <a:pt x="21808" y="161"/>
                      <a:pt x="21808" y="242"/>
                    </a:cubicBezTo>
                    <a:cubicBezTo>
                      <a:pt x="21808" y="12171"/>
                      <a:pt x="12137" y="21842"/>
                      <a:pt x="208" y="21842"/>
                    </a:cubicBezTo>
                    <a:cubicBezTo>
                      <a:pt x="138" y="21842"/>
                      <a:pt x="69" y="21841"/>
                      <a:pt x="0" y="21840"/>
                    </a:cubicBezTo>
                    <a:lnTo>
                      <a:pt x="208" y="24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9069" name="Arc 29"/>
              <p:cNvSpPr>
                <a:spLocks noChangeAspect="1"/>
              </p:cNvSpPr>
              <p:nvPr/>
            </p:nvSpPr>
            <p:spPr bwMode="auto">
              <a:xfrm>
                <a:off x="1677" y="1406"/>
                <a:ext cx="261" cy="154"/>
              </a:xfrm>
              <a:custGeom>
                <a:avLst/>
                <a:gdLst>
                  <a:gd name="G0" fmla="+- 143 0 0"/>
                  <a:gd name="G1" fmla="+- 0 0 0"/>
                  <a:gd name="G2" fmla="+- 21600 0 0"/>
                  <a:gd name="T0" fmla="*/ 21743 w 21743"/>
                  <a:gd name="T1" fmla="*/ 0 h 21600"/>
                  <a:gd name="T2" fmla="*/ 0 w 21743"/>
                  <a:gd name="T3" fmla="*/ 21600 h 21600"/>
                  <a:gd name="T4" fmla="*/ 143 w 2174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3" h="21600" fill="none" extrusionOk="0">
                    <a:moveTo>
                      <a:pt x="21743" y="0"/>
                    </a:moveTo>
                    <a:cubicBezTo>
                      <a:pt x="21743" y="11929"/>
                      <a:pt x="12072" y="21600"/>
                      <a:pt x="143" y="21600"/>
                    </a:cubicBezTo>
                    <a:cubicBezTo>
                      <a:pt x="95" y="21600"/>
                      <a:pt x="47" y="21599"/>
                      <a:pt x="0" y="21599"/>
                    </a:cubicBezTo>
                  </a:path>
                  <a:path w="21743" h="21600" stroke="0" extrusionOk="0">
                    <a:moveTo>
                      <a:pt x="21743" y="0"/>
                    </a:moveTo>
                    <a:cubicBezTo>
                      <a:pt x="21743" y="11929"/>
                      <a:pt x="12072" y="21600"/>
                      <a:pt x="143" y="21600"/>
                    </a:cubicBezTo>
                    <a:cubicBezTo>
                      <a:pt x="95" y="21600"/>
                      <a:pt x="47" y="21599"/>
                      <a:pt x="0" y="21599"/>
                    </a:cubicBezTo>
                    <a:lnTo>
                      <a:pt x="14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9070" name="Arc 30"/>
              <p:cNvSpPr>
                <a:spLocks noChangeAspect="1"/>
              </p:cNvSpPr>
              <p:nvPr/>
            </p:nvSpPr>
            <p:spPr bwMode="auto">
              <a:xfrm>
                <a:off x="1942" y="1276"/>
                <a:ext cx="381" cy="13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9071" name="Arc 31"/>
              <p:cNvSpPr>
                <a:spLocks noChangeAspect="1"/>
              </p:cNvSpPr>
              <p:nvPr/>
            </p:nvSpPr>
            <p:spPr bwMode="auto">
              <a:xfrm>
                <a:off x="1802" y="1382"/>
                <a:ext cx="325" cy="158"/>
              </a:xfrm>
              <a:custGeom>
                <a:avLst/>
                <a:gdLst>
                  <a:gd name="G0" fmla="+- 0 0 0"/>
                  <a:gd name="G1" fmla="+- 239 0 0"/>
                  <a:gd name="G2" fmla="+- 21600 0 0"/>
                  <a:gd name="T0" fmla="*/ 21599 w 21600"/>
                  <a:gd name="T1" fmla="*/ 0 h 21839"/>
                  <a:gd name="T2" fmla="*/ 0 w 21600"/>
                  <a:gd name="T3" fmla="*/ 21839 h 21839"/>
                  <a:gd name="T4" fmla="*/ 0 w 21600"/>
                  <a:gd name="T5" fmla="*/ 239 h 21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39" fill="none" extrusionOk="0">
                    <a:moveTo>
                      <a:pt x="21598" y="0"/>
                    </a:moveTo>
                    <a:cubicBezTo>
                      <a:pt x="21599" y="79"/>
                      <a:pt x="21600" y="159"/>
                      <a:pt x="21600" y="239"/>
                    </a:cubicBezTo>
                    <a:cubicBezTo>
                      <a:pt x="21600" y="12168"/>
                      <a:pt x="11929" y="21838"/>
                      <a:pt x="0" y="21839"/>
                    </a:cubicBezTo>
                  </a:path>
                  <a:path w="21600" h="21839" stroke="0" extrusionOk="0">
                    <a:moveTo>
                      <a:pt x="21598" y="0"/>
                    </a:moveTo>
                    <a:cubicBezTo>
                      <a:pt x="21599" y="79"/>
                      <a:pt x="21600" y="159"/>
                      <a:pt x="21600" y="239"/>
                    </a:cubicBezTo>
                    <a:cubicBezTo>
                      <a:pt x="21600" y="12168"/>
                      <a:pt x="11929" y="21838"/>
                      <a:pt x="0" y="21839"/>
                    </a:cubicBezTo>
                    <a:lnTo>
                      <a:pt x="0" y="23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9072" name="Arc 32"/>
              <p:cNvSpPr>
                <a:spLocks noChangeAspect="1"/>
              </p:cNvSpPr>
              <p:nvPr/>
            </p:nvSpPr>
            <p:spPr bwMode="auto">
              <a:xfrm>
                <a:off x="2132" y="1227"/>
                <a:ext cx="460" cy="152"/>
              </a:xfrm>
              <a:custGeom>
                <a:avLst/>
                <a:gdLst>
                  <a:gd name="G0" fmla="+- 0 0 0"/>
                  <a:gd name="G1" fmla="+- 247 0 0"/>
                  <a:gd name="G2" fmla="+- 21600 0 0"/>
                  <a:gd name="T0" fmla="*/ 21599 w 21600"/>
                  <a:gd name="T1" fmla="*/ 0 h 21847"/>
                  <a:gd name="T2" fmla="*/ 0 w 21600"/>
                  <a:gd name="T3" fmla="*/ 21847 h 21847"/>
                  <a:gd name="T4" fmla="*/ 0 w 21600"/>
                  <a:gd name="T5" fmla="*/ 247 h 2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47" fill="none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</a:path>
                  <a:path w="21600" h="21847" stroke="0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  <a:lnTo>
                      <a:pt x="0" y="24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9073" name="Arc 33"/>
              <p:cNvSpPr>
                <a:spLocks noChangeAspect="1"/>
              </p:cNvSpPr>
              <p:nvPr/>
            </p:nvSpPr>
            <p:spPr bwMode="auto">
              <a:xfrm rot="-16872982">
                <a:off x="2036" y="1191"/>
                <a:ext cx="456" cy="225"/>
              </a:xfrm>
              <a:custGeom>
                <a:avLst/>
                <a:gdLst>
                  <a:gd name="G0" fmla="+- 154 0 0"/>
                  <a:gd name="G1" fmla="+- 0 0 0"/>
                  <a:gd name="G2" fmla="+- 21600 0 0"/>
                  <a:gd name="T0" fmla="*/ 21554 w 21554"/>
                  <a:gd name="T1" fmla="*/ 2936 h 21600"/>
                  <a:gd name="T2" fmla="*/ 0 w 21554"/>
                  <a:gd name="T3" fmla="*/ 21599 h 21600"/>
                  <a:gd name="T4" fmla="*/ 154 w 2155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4" h="21600" fill="none" extrusionOk="0">
                    <a:moveTo>
                      <a:pt x="21553" y="2935"/>
                    </a:moveTo>
                    <a:cubicBezTo>
                      <a:pt x="20086" y="13630"/>
                      <a:pt x="10948" y="21599"/>
                      <a:pt x="154" y="21600"/>
                    </a:cubicBezTo>
                    <a:cubicBezTo>
                      <a:pt x="102" y="21600"/>
                      <a:pt x="51" y="21599"/>
                      <a:pt x="-1" y="21599"/>
                    </a:cubicBezTo>
                  </a:path>
                  <a:path w="21554" h="21600" stroke="0" extrusionOk="0">
                    <a:moveTo>
                      <a:pt x="21553" y="2935"/>
                    </a:moveTo>
                    <a:cubicBezTo>
                      <a:pt x="20086" y="13630"/>
                      <a:pt x="10948" y="21599"/>
                      <a:pt x="154" y="21600"/>
                    </a:cubicBezTo>
                    <a:cubicBezTo>
                      <a:pt x="102" y="21600"/>
                      <a:pt x="51" y="21599"/>
                      <a:pt x="-1" y="21599"/>
                    </a:cubicBezTo>
                    <a:lnTo>
                      <a:pt x="154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9074" name="Arc 34"/>
              <p:cNvSpPr>
                <a:spLocks noChangeAspect="1"/>
              </p:cNvSpPr>
              <p:nvPr/>
            </p:nvSpPr>
            <p:spPr bwMode="auto">
              <a:xfrm rot="5493944">
                <a:off x="2307" y="1169"/>
                <a:ext cx="380" cy="282"/>
              </a:xfrm>
              <a:custGeom>
                <a:avLst/>
                <a:gdLst>
                  <a:gd name="G0" fmla="+- 0 0 0"/>
                  <a:gd name="G1" fmla="+- 12 0 0"/>
                  <a:gd name="G2" fmla="+- 21600 0 0"/>
                  <a:gd name="T0" fmla="*/ 21600 w 21600"/>
                  <a:gd name="T1" fmla="*/ 0 h 21612"/>
                  <a:gd name="T2" fmla="*/ 0 w 21600"/>
                  <a:gd name="T3" fmla="*/ 21612 h 21612"/>
                  <a:gd name="T4" fmla="*/ 0 w 21600"/>
                  <a:gd name="T5" fmla="*/ 12 h 2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12" fill="none" extrusionOk="0">
                    <a:moveTo>
                      <a:pt x="21599" y="0"/>
                    </a:moveTo>
                    <a:cubicBezTo>
                      <a:pt x="21599" y="4"/>
                      <a:pt x="21600" y="8"/>
                      <a:pt x="21600" y="12"/>
                    </a:cubicBezTo>
                    <a:cubicBezTo>
                      <a:pt x="21600" y="11941"/>
                      <a:pt x="11929" y="21611"/>
                      <a:pt x="0" y="21612"/>
                    </a:cubicBezTo>
                  </a:path>
                  <a:path w="21600" h="21612" stroke="0" extrusionOk="0">
                    <a:moveTo>
                      <a:pt x="21599" y="0"/>
                    </a:moveTo>
                    <a:cubicBezTo>
                      <a:pt x="21599" y="4"/>
                      <a:pt x="21600" y="8"/>
                      <a:pt x="21600" y="12"/>
                    </a:cubicBezTo>
                    <a:cubicBezTo>
                      <a:pt x="21600" y="11941"/>
                      <a:pt x="11929" y="21611"/>
                      <a:pt x="0" y="21612"/>
                    </a:cubicBezTo>
                    <a:lnTo>
                      <a:pt x="0" y="1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9075" name="Arc 35"/>
              <p:cNvSpPr>
                <a:spLocks noChangeAspect="1"/>
              </p:cNvSpPr>
              <p:nvPr/>
            </p:nvSpPr>
            <p:spPr bwMode="auto">
              <a:xfrm rot="6067442">
                <a:off x="2665" y="1025"/>
                <a:ext cx="309" cy="583"/>
              </a:xfrm>
              <a:custGeom>
                <a:avLst/>
                <a:gdLst>
                  <a:gd name="G0" fmla="+- 0 0 0"/>
                  <a:gd name="G1" fmla="+- 161 0 0"/>
                  <a:gd name="G2" fmla="+- 21600 0 0"/>
                  <a:gd name="T0" fmla="*/ 21599 w 21600"/>
                  <a:gd name="T1" fmla="*/ 0 h 21761"/>
                  <a:gd name="T2" fmla="*/ 0 w 21600"/>
                  <a:gd name="T3" fmla="*/ 21761 h 21761"/>
                  <a:gd name="T4" fmla="*/ 0 w 21600"/>
                  <a:gd name="T5" fmla="*/ 161 h 2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61" fill="none" extrusionOk="0">
                    <a:moveTo>
                      <a:pt x="21599" y="-1"/>
                    </a:moveTo>
                    <a:cubicBezTo>
                      <a:pt x="21599" y="53"/>
                      <a:pt x="21600" y="107"/>
                      <a:pt x="21600" y="161"/>
                    </a:cubicBezTo>
                    <a:cubicBezTo>
                      <a:pt x="21600" y="12090"/>
                      <a:pt x="11929" y="21760"/>
                      <a:pt x="0" y="21761"/>
                    </a:cubicBezTo>
                  </a:path>
                  <a:path w="21600" h="21761" stroke="0" extrusionOk="0">
                    <a:moveTo>
                      <a:pt x="21599" y="-1"/>
                    </a:moveTo>
                    <a:cubicBezTo>
                      <a:pt x="21599" y="53"/>
                      <a:pt x="21600" y="107"/>
                      <a:pt x="21600" y="161"/>
                    </a:cubicBezTo>
                    <a:cubicBezTo>
                      <a:pt x="21600" y="12090"/>
                      <a:pt x="11929" y="21760"/>
                      <a:pt x="0" y="21761"/>
                    </a:cubicBezTo>
                    <a:lnTo>
                      <a:pt x="0" y="161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9076" name="AutoShape 36"/>
              <p:cNvSpPr>
                <a:spLocks noChangeArrowheads="1"/>
              </p:cNvSpPr>
              <p:nvPr/>
            </p:nvSpPr>
            <p:spPr bwMode="auto">
              <a:xfrm rot="-1701290">
                <a:off x="1556" y="1220"/>
                <a:ext cx="418" cy="154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23" name="Text Box 37"/>
              <p:cNvSpPr txBox="1">
                <a:spLocks noChangeArrowheads="1"/>
              </p:cNvSpPr>
              <p:nvPr/>
            </p:nvSpPr>
            <p:spPr bwMode="auto">
              <a:xfrm rot="330671">
                <a:off x="1401" y="1313"/>
                <a:ext cx="2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effectLst/>
                  </a:rPr>
                  <a:t>e</a:t>
                </a:r>
                <a:r>
                  <a:rPr lang="en-US" sz="1800" b="1" baseline="30000" dirty="0">
                    <a:effectLst/>
                  </a:rPr>
                  <a:t>-</a:t>
                </a:r>
                <a:endParaRPr lang="en-US" sz="1800" b="1" dirty="0">
                  <a:effectLst/>
                </a:endParaRPr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276" y="1536"/>
              <a:ext cx="922" cy="732"/>
              <a:chOff x="2276" y="1536"/>
              <a:chExt cx="922" cy="732"/>
            </a:xfrm>
          </p:grpSpPr>
          <p:grpSp>
            <p:nvGrpSpPr>
              <p:cNvPr id="8" name="Group 39"/>
              <p:cNvGrpSpPr>
                <a:grpSpLocks noChangeAspect="1"/>
              </p:cNvGrpSpPr>
              <p:nvPr/>
            </p:nvGrpSpPr>
            <p:grpSpPr bwMode="auto">
              <a:xfrm>
                <a:off x="2379" y="1536"/>
                <a:ext cx="726" cy="683"/>
                <a:chOff x="2324" y="1334"/>
                <a:chExt cx="584" cy="550"/>
              </a:xfrm>
            </p:grpSpPr>
            <p:grpSp>
              <p:nvGrpSpPr>
                <p:cNvPr id="9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2350" y="1334"/>
                  <a:ext cx="54" cy="542"/>
                  <a:chOff x="2346" y="1342"/>
                  <a:chExt cx="54" cy="542"/>
                </a:xfrm>
              </p:grpSpPr>
              <p:grpSp>
                <p:nvGrpSpPr>
                  <p:cNvPr id="10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342"/>
                    <a:ext cx="54" cy="542"/>
                    <a:chOff x="2346" y="1278"/>
                    <a:chExt cx="54" cy="606"/>
                  </a:xfrm>
                </p:grpSpPr>
                <p:sp>
                  <p:nvSpPr>
                    <p:cNvPr id="599082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46" y="1278"/>
                      <a:ext cx="0" cy="60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083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00" y="1278"/>
                      <a:ext cx="0" cy="60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1" name="Group 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2" y="1782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085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1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086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1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2" name="Group 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2" y="1698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088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1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089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1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3" name="Group 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608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091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092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4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524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094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095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5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434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097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098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6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350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00" name="Line 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01" name="Line 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17" name="Group 6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26" y="1334"/>
                  <a:ext cx="54" cy="542"/>
                  <a:chOff x="2346" y="1342"/>
                  <a:chExt cx="54" cy="542"/>
                </a:xfrm>
              </p:grpSpPr>
              <p:grpSp>
                <p:nvGrpSpPr>
                  <p:cNvPr id="18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342"/>
                    <a:ext cx="54" cy="542"/>
                    <a:chOff x="2346" y="1278"/>
                    <a:chExt cx="54" cy="606"/>
                  </a:xfrm>
                </p:grpSpPr>
                <p:sp>
                  <p:nvSpPr>
                    <p:cNvPr id="599104" name="Line 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46" y="1278"/>
                      <a:ext cx="0" cy="60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05" name="Line 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00" y="1278"/>
                      <a:ext cx="0" cy="60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9" name="Group 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2" y="1782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07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08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0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2" y="1698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10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11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1" name="Group 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608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13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14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2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524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16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17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3" name="Group 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434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19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20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4" name="Group 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350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22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23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25" name="Group 84"/>
                <p:cNvGrpSpPr>
                  <a:grpSpLocks noChangeAspect="1"/>
                </p:cNvGrpSpPr>
                <p:nvPr/>
              </p:nvGrpSpPr>
              <p:grpSpPr bwMode="auto">
                <a:xfrm rot="16200000" flipH="1">
                  <a:off x="2590" y="1090"/>
                  <a:ext cx="54" cy="542"/>
                  <a:chOff x="2346" y="1342"/>
                  <a:chExt cx="54" cy="542"/>
                </a:xfrm>
              </p:grpSpPr>
              <p:grpSp>
                <p:nvGrpSpPr>
                  <p:cNvPr id="26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342"/>
                    <a:ext cx="54" cy="542"/>
                    <a:chOff x="2346" y="1278"/>
                    <a:chExt cx="54" cy="606"/>
                  </a:xfrm>
                </p:grpSpPr>
                <p:sp>
                  <p:nvSpPr>
                    <p:cNvPr id="599126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48" y="1278"/>
                      <a:ext cx="0" cy="60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27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02" y="1278"/>
                      <a:ext cx="0" cy="60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7" name="Group 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2" y="1782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29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30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8" name="Group 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2" y="1698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32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2" y="1830"/>
                      <a:ext cx="48" cy="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33" name="Line 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2" y="1782"/>
                      <a:ext cx="48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9" name="Group 9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608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35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4" y="1830"/>
                      <a:ext cx="50" cy="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36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4" y="1782"/>
                      <a:ext cx="5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30" name="Group 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524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38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4" y="1830"/>
                      <a:ext cx="5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39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4" y="1782"/>
                      <a:ext cx="5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31" name="Group 1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434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41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4" y="1830"/>
                      <a:ext cx="5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42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4" y="1781"/>
                      <a:ext cx="5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599106" name="Group 1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350"/>
                    <a:ext cx="48" cy="96"/>
                    <a:chOff x="2352" y="1782"/>
                    <a:chExt cx="48" cy="96"/>
                  </a:xfrm>
                </p:grpSpPr>
                <p:sp>
                  <p:nvSpPr>
                    <p:cNvPr id="599144" name="Line 1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4" y="1830"/>
                      <a:ext cx="50" cy="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45" name="Line 10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4" y="1782"/>
                      <a:ext cx="5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599109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2324" y="1660"/>
                  <a:ext cx="244" cy="224"/>
                  <a:chOff x="2424" y="1632"/>
                  <a:chExt cx="244" cy="224"/>
                </a:xfrm>
              </p:grpSpPr>
              <p:sp>
                <p:nvSpPr>
                  <p:cNvPr id="599147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4" y="1632"/>
                    <a:ext cx="120" cy="224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48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11" y="1648"/>
                    <a:ext cx="56" cy="192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49" name="Line 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40" y="1648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50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4" y="1648"/>
                    <a:ext cx="56" cy="192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51" name="Line 1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52" y="1648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99112" name="Group 112"/>
                <p:cNvGrpSpPr>
                  <a:grpSpLocks noChangeAspect="1"/>
                </p:cNvGrpSpPr>
                <p:nvPr/>
              </p:nvGrpSpPr>
              <p:grpSpPr bwMode="auto">
                <a:xfrm>
                  <a:off x="2664" y="1660"/>
                  <a:ext cx="244" cy="224"/>
                  <a:chOff x="2424" y="1632"/>
                  <a:chExt cx="244" cy="224"/>
                </a:xfrm>
              </p:grpSpPr>
              <p:sp>
                <p:nvSpPr>
                  <p:cNvPr id="599153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5" y="1632"/>
                    <a:ext cx="120" cy="224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5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12" y="1648"/>
                    <a:ext cx="56" cy="192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55" name="Line 1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40" y="1648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56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4" y="1648"/>
                    <a:ext cx="56" cy="192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57" name="Line 1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52" y="1648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99115" name="Group 118"/>
                <p:cNvGrpSpPr>
                  <a:grpSpLocks noChangeAspect="1"/>
                </p:cNvGrpSpPr>
                <p:nvPr/>
              </p:nvGrpSpPr>
              <p:grpSpPr bwMode="auto">
                <a:xfrm>
                  <a:off x="2424" y="1580"/>
                  <a:ext cx="40" cy="80"/>
                  <a:chOff x="2568" y="1988"/>
                  <a:chExt cx="40" cy="80"/>
                </a:xfrm>
              </p:grpSpPr>
              <p:sp>
                <p:nvSpPr>
                  <p:cNvPr id="599159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1988"/>
                    <a:ext cx="40" cy="40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60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08"/>
                    <a:ext cx="40" cy="40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61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28"/>
                    <a:ext cx="40" cy="40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99118" name="Group 122"/>
                <p:cNvGrpSpPr>
                  <a:grpSpLocks noChangeAspect="1"/>
                </p:cNvGrpSpPr>
                <p:nvPr/>
              </p:nvGrpSpPr>
              <p:grpSpPr bwMode="auto">
                <a:xfrm>
                  <a:off x="2760" y="1580"/>
                  <a:ext cx="40" cy="80"/>
                  <a:chOff x="2568" y="1988"/>
                  <a:chExt cx="40" cy="80"/>
                </a:xfrm>
              </p:grpSpPr>
              <p:sp>
                <p:nvSpPr>
                  <p:cNvPr id="599163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1988"/>
                    <a:ext cx="40" cy="40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64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08"/>
                    <a:ext cx="40" cy="40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65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28"/>
                    <a:ext cx="40" cy="40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99121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2512" y="1384"/>
                  <a:ext cx="40" cy="80"/>
                  <a:chOff x="2568" y="1988"/>
                  <a:chExt cx="40" cy="80"/>
                </a:xfrm>
              </p:grpSpPr>
              <p:sp>
                <p:nvSpPr>
                  <p:cNvPr id="599167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1988"/>
                    <a:ext cx="39" cy="40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68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08"/>
                    <a:ext cx="39" cy="39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69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28"/>
                    <a:ext cx="39" cy="39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99124" name="Group 130"/>
                <p:cNvGrpSpPr>
                  <a:grpSpLocks noChangeAspect="1"/>
                </p:cNvGrpSpPr>
                <p:nvPr/>
              </p:nvGrpSpPr>
              <p:grpSpPr bwMode="auto">
                <a:xfrm>
                  <a:off x="2688" y="1384"/>
                  <a:ext cx="40" cy="80"/>
                  <a:chOff x="2568" y="1988"/>
                  <a:chExt cx="40" cy="80"/>
                </a:xfrm>
              </p:grpSpPr>
              <p:sp>
                <p:nvSpPr>
                  <p:cNvPr id="599171" name="Oval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1988"/>
                    <a:ext cx="39" cy="40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72" name="Oval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08"/>
                    <a:ext cx="39" cy="39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599173" name="Oval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28"/>
                    <a:ext cx="39" cy="39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599174" name="Arc 134"/>
                <p:cNvSpPr>
                  <a:spLocks noChangeAspect="1"/>
                </p:cNvSpPr>
                <p:nvPr/>
              </p:nvSpPr>
              <p:spPr bwMode="auto">
                <a:xfrm flipV="1">
                  <a:off x="2436" y="1448"/>
                  <a:ext cx="108" cy="143"/>
                </a:xfrm>
                <a:custGeom>
                  <a:avLst/>
                  <a:gdLst>
                    <a:gd name="G0" fmla="+- 0 0 0"/>
                    <a:gd name="G1" fmla="+- 21471 0 0"/>
                    <a:gd name="G2" fmla="+- 21600 0 0"/>
                    <a:gd name="T0" fmla="*/ 2356 w 21600"/>
                    <a:gd name="T1" fmla="*/ 0 h 28633"/>
                    <a:gd name="T2" fmla="*/ 20378 w 21600"/>
                    <a:gd name="T3" fmla="*/ 28633 h 28633"/>
                    <a:gd name="T4" fmla="*/ 0 w 21600"/>
                    <a:gd name="T5" fmla="*/ 21471 h 28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8633" fill="none" extrusionOk="0">
                      <a:moveTo>
                        <a:pt x="2356" y="-1"/>
                      </a:moveTo>
                      <a:cubicBezTo>
                        <a:pt x="13307" y="1201"/>
                        <a:pt x="21600" y="10453"/>
                        <a:pt x="21600" y="21471"/>
                      </a:cubicBezTo>
                      <a:cubicBezTo>
                        <a:pt x="21600" y="23910"/>
                        <a:pt x="21186" y="26331"/>
                        <a:pt x="20378" y="28633"/>
                      </a:cubicBezTo>
                    </a:path>
                    <a:path w="21600" h="28633" stroke="0" extrusionOk="0">
                      <a:moveTo>
                        <a:pt x="2356" y="-1"/>
                      </a:moveTo>
                      <a:cubicBezTo>
                        <a:pt x="13307" y="1201"/>
                        <a:pt x="21600" y="10453"/>
                        <a:pt x="21600" y="21471"/>
                      </a:cubicBezTo>
                      <a:cubicBezTo>
                        <a:pt x="21600" y="23910"/>
                        <a:pt x="21186" y="26331"/>
                        <a:pt x="20378" y="28633"/>
                      </a:cubicBezTo>
                      <a:lnTo>
                        <a:pt x="0" y="2147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9175" name="Arc 135"/>
                <p:cNvSpPr>
                  <a:spLocks noChangeAspect="1"/>
                </p:cNvSpPr>
                <p:nvPr/>
              </p:nvSpPr>
              <p:spPr bwMode="auto">
                <a:xfrm flipH="1" flipV="1">
                  <a:off x="2696" y="1452"/>
                  <a:ext cx="109" cy="143"/>
                </a:xfrm>
                <a:custGeom>
                  <a:avLst/>
                  <a:gdLst>
                    <a:gd name="G0" fmla="+- 0 0 0"/>
                    <a:gd name="G1" fmla="+- 21471 0 0"/>
                    <a:gd name="G2" fmla="+- 21600 0 0"/>
                    <a:gd name="T0" fmla="*/ 2356 w 21600"/>
                    <a:gd name="T1" fmla="*/ 0 h 28633"/>
                    <a:gd name="T2" fmla="*/ 20378 w 21600"/>
                    <a:gd name="T3" fmla="*/ 28633 h 28633"/>
                    <a:gd name="T4" fmla="*/ 0 w 21600"/>
                    <a:gd name="T5" fmla="*/ 21471 h 28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8633" fill="none" extrusionOk="0">
                      <a:moveTo>
                        <a:pt x="2356" y="-1"/>
                      </a:moveTo>
                      <a:cubicBezTo>
                        <a:pt x="13307" y="1201"/>
                        <a:pt x="21600" y="10453"/>
                        <a:pt x="21600" y="21471"/>
                      </a:cubicBezTo>
                      <a:cubicBezTo>
                        <a:pt x="21600" y="23910"/>
                        <a:pt x="21186" y="26331"/>
                        <a:pt x="20378" y="28633"/>
                      </a:cubicBezTo>
                    </a:path>
                    <a:path w="21600" h="28633" stroke="0" extrusionOk="0">
                      <a:moveTo>
                        <a:pt x="2356" y="-1"/>
                      </a:moveTo>
                      <a:cubicBezTo>
                        <a:pt x="13307" y="1201"/>
                        <a:pt x="21600" y="10453"/>
                        <a:pt x="21600" y="21471"/>
                      </a:cubicBezTo>
                      <a:cubicBezTo>
                        <a:pt x="21600" y="23910"/>
                        <a:pt x="21186" y="26331"/>
                        <a:pt x="20378" y="28633"/>
                      </a:cubicBezTo>
                      <a:lnTo>
                        <a:pt x="0" y="2147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aphicFrame>
            <p:nvGraphicFramePr>
              <p:cNvPr id="1029" name="Object 136"/>
              <p:cNvGraphicFramePr>
                <a:graphicFrameLocks noChangeAspect="1"/>
              </p:cNvGraphicFramePr>
              <p:nvPr/>
            </p:nvGraphicFramePr>
            <p:xfrm>
              <a:off x="2276" y="1730"/>
              <a:ext cx="922" cy="538"/>
            </p:xfrm>
            <a:graphic>
              <a:graphicData uri="http://schemas.openxmlformats.org/presentationml/2006/ole">
                <p:oleObj spid="_x0000_s210949" name="Clip" r:id="rId6" imgW="7421563" imgH="4327525" progId="">
                  <p:embed/>
                </p:oleObj>
              </a:graphicData>
            </a:graphic>
          </p:graphicFrame>
        </p:grpSp>
        <p:grpSp>
          <p:nvGrpSpPr>
            <p:cNvPr id="599125" name="Group 137"/>
            <p:cNvGrpSpPr>
              <a:grpSpLocks/>
            </p:cNvGrpSpPr>
            <p:nvPr/>
          </p:nvGrpSpPr>
          <p:grpSpPr bwMode="auto">
            <a:xfrm>
              <a:off x="774" y="1433"/>
              <a:ext cx="4376" cy="1935"/>
              <a:chOff x="774" y="1433"/>
              <a:chExt cx="4376" cy="1935"/>
            </a:xfrm>
          </p:grpSpPr>
          <p:grpSp>
            <p:nvGrpSpPr>
              <p:cNvPr id="599128" name="Group 138"/>
              <p:cNvGrpSpPr>
                <a:grpSpLocks/>
              </p:cNvGrpSpPr>
              <p:nvPr/>
            </p:nvGrpSpPr>
            <p:grpSpPr bwMode="auto">
              <a:xfrm>
                <a:off x="774" y="2237"/>
                <a:ext cx="2085" cy="1104"/>
                <a:chOff x="774" y="2237"/>
                <a:chExt cx="2085" cy="1104"/>
              </a:xfrm>
            </p:grpSpPr>
            <p:graphicFrame>
              <p:nvGraphicFramePr>
                <p:cNvPr id="1028" name="Object 139"/>
                <p:cNvGraphicFramePr>
                  <a:graphicFrameLocks noChangeAspect="1"/>
                </p:cNvGraphicFramePr>
                <p:nvPr/>
              </p:nvGraphicFramePr>
              <p:xfrm>
                <a:off x="774" y="2568"/>
                <a:ext cx="980" cy="773"/>
              </p:xfrm>
              <a:graphic>
                <a:graphicData uri="http://schemas.openxmlformats.org/presentationml/2006/ole">
                  <p:oleObj spid="_x0000_s210948" name="Clip" r:id="rId7" imgW="2954160" imgH="2327040" progId="">
                    <p:embed/>
                  </p:oleObj>
                </a:graphicData>
              </a:graphic>
            </p:graphicFrame>
            <p:grpSp>
              <p:nvGrpSpPr>
                <p:cNvPr id="599131" name="Group 140"/>
                <p:cNvGrpSpPr>
                  <a:grpSpLocks/>
                </p:cNvGrpSpPr>
                <p:nvPr/>
              </p:nvGrpSpPr>
              <p:grpSpPr bwMode="auto">
                <a:xfrm>
                  <a:off x="1492" y="2361"/>
                  <a:ext cx="822" cy="852"/>
                  <a:chOff x="2889" y="2167"/>
                  <a:chExt cx="575" cy="596"/>
                </a:xfrm>
              </p:grpSpPr>
              <p:grpSp>
                <p:nvGrpSpPr>
                  <p:cNvPr id="599134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3232" y="2167"/>
                    <a:ext cx="232" cy="349"/>
                    <a:chOff x="3232" y="2167"/>
                    <a:chExt cx="232" cy="349"/>
                  </a:xfrm>
                </p:grpSpPr>
                <p:sp>
                  <p:nvSpPr>
                    <p:cNvPr id="599182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2167"/>
                      <a:ext cx="12" cy="34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83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2" y="2197"/>
                      <a:ext cx="32" cy="2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84" name="Line 1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09" y="2189"/>
                      <a:ext cx="32" cy="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137" name="Group 1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46" y="2174"/>
                      <a:ext cx="11" cy="12"/>
                      <a:chOff x="3446" y="2174"/>
                      <a:chExt cx="11" cy="12"/>
                    </a:xfrm>
                  </p:grpSpPr>
                  <p:sp>
                    <p:nvSpPr>
                      <p:cNvPr id="599186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8" y="2177"/>
                        <a:ext cx="9" cy="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8"/>
                          </a:cxn>
                          <a:cxn ang="0">
                            <a:pos x="8" y="8"/>
                          </a:cxn>
                          <a:cxn ang="0">
                            <a:pos x="5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9" h="9">
                            <a:moveTo>
                              <a:pt x="1" y="0"/>
                            </a:moveTo>
                            <a:lnTo>
                              <a:pt x="0" y="8"/>
                            </a:lnTo>
                            <a:lnTo>
                              <a:pt x="8" y="8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187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6" y="2174"/>
                        <a:ext cx="11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1"/>
                          </a:cxn>
                          <a:cxn ang="0">
                            <a:pos x="10" y="11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8"/>
                          </a:cxn>
                          <a:cxn ang="0">
                            <a:pos x="3" y="8"/>
                          </a:cxn>
                          <a:cxn ang="0">
                            <a:pos x="4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2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10" y="11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8"/>
                            </a:lnTo>
                            <a:lnTo>
                              <a:pt x="3" y="8"/>
                            </a:lnTo>
                            <a:lnTo>
                              <a:pt x="4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40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5" y="2174"/>
                      <a:ext cx="11" cy="12"/>
                      <a:chOff x="3425" y="2174"/>
                      <a:chExt cx="11" cy="12"/>
                    </a:xfrm>
                  </p:grpSpPr>
                  <p:sp>
                    <p:nvSpPr>
                      <p:cNvPr id="599189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7" y="2177"/>
                        <a:ext cx="9" cy="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8"/>
                          </a:cxn>
                          <a:cxn ang="0">
                            <a:pos x="8" y="8"/>
                          </a:cxn>
                          <a:cxn ang="0">
                            <a:pos x="5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9" h="9">
                            <a:moveTo>
                              <a:pt x="1" y="0"/>
                            </a:moveTo>
                            <a:lnTo>
                              <a:pt x="0" y="8"/>
                            </a:lnTo>
                            <a:lnTo>
                              <a:pt x="8" y="8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190" name="Freeform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5" y="2174"/>
                        <a:ext cx="11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1"/>
                          </a:cxn>
                          <a:cxn ang="0">
                            <a:pos x="10" y="11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8"/>
                          </a:cxn>
                          <a:cxn ang="0">
                            <a:pos x="3" y="8"/>
                          </a:cxn>
                          <a:cxn ang="0">
                            <a:pos x="4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2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10" y="11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8"/>
                            </a:lnTo>
                            <a:lnTo>
                              <a:pt x="3" y="8"/>
                            </a:lnTo>
                            <a:lnTo>
                              <a:pt x="4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43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2" y="2175"/>
                      <a:ext cx="12" cy="13"/>
                      <a:chOff x="3362" y="2175"/>
                      <a:chExt cx="12" cy="13"/>
                    </a:xfrm>
                  </p:grpSpPr>
                  <p:sp>
                    <p:nvSpPr>
                      <p:cNvPr id="599192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5" y="2177"/>
                        <a:ext cx="9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10"/>
                          </a:cxn>
                          <a:cxn ang="0">
                            <a:pos x="8" y="10"/>
                          </a:cxn>
                          <a:cxn ang="0">
                            <a:pos x="6" y="0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9" h="11">
                            <a:moveTo>
                              <a:pt x="2" y="0"/>
                            </a:moveTo>
                            <a:lnTo>
                              <a:pt x="0" y="10"/>
                            </a:lnTo>
                            <a:lnTo>
                              <a:pt x="8" y="10"/>
                            </a:lnTo>
                            <a:lnTo>
                              <a:pt x="6" y="0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193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2" y="2175"/>
                        <a:ext cx="12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1" y="10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5" y="3"/>
                          </a:cxn>
                          <a:cxn ang="0">
                            <a:pos x="6" y="3"/>
                          </a:cxn>
                          <a:cxn ang="0">
                            <a:pos x="7" y="7"/>
                          </a:cxn>
                          <a:cxn ang="0">
                            <a:pos x="4" y="7"/>
                          </a:cxn>
                          <a:cxn ang="0">
                            <a:pos x="5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1" y="10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5" y="3"/>
                            </a:lnTo>
                            <a:lnTo>
                              <a:pt x="6" y="3"/>
                            </a:lnTo>
                            <a:lnTo>
                              <a:pt x="7" y="7"/>
                            </a:lnTo>
                            <a:lnTo>
                              <a:pt x="4" y="7"/>
                            </a:lnTo>
                            <a:lnTo>
                              <a:pt x="5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46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43" y="2175"/>
                      <a:ext cx="11" cy="13"/>
                      <a:chOff x="3343" y="2175"/>
                      <a:chExt cx="11" cy="13"/>
                    </a:xfrm>
                  </p:grpSpPr>
                  <p:sp>
                    <p:nvSpPr>
                      <p:cNvPr id="599195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5" y="2177"/>
                        <a:ext cx="9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10"/>
                          </a:cxn>
                          <a:cxn ang="0">
                            <a:pos x="8" y="10"/>
                          </a:cxn>
                          <a:cxn ang="0">
                            <a:pos x="7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9" h="11">
                            <a:moveTo>
                              <a:pt x="1" y="0"/>
                            </a:moveTo>
                            <a:lnTo>
                              <a:pt x="0" y="10"/>
                            </a:lnTo>
                            <a:lnTo>
                              <a:pt x="8" y="10"/>
                            </a:lnTo>
                            <a:lnTo>
                              <a:pt x="7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196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3" y="2175"/>
                        <a:ext cx="11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0" y="10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7"/>
                          </a:cxn>
                          <a:cxn ang="0">
                            <a:pos x="3" y="7"/>
                          </a:cxn>
                          <a:cxn ang="0">
                            <a:pos x="4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0" y="10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7"/>
                            </a:lnTo>
                            <a:lnTo>
                              <a:pt x="3" y="7"/>
                            </a:lnTo>
                            <a:lnTo>
                              <a:pt x="4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197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189"/>
                      <a:ext cx="126" cy="6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98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1" y="2200"/>
                      <a:ext cx="19" cy="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199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5" y="2185"/>
                      <a:ext cx="1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00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3" y="2216"/>
                      <a:ext cx="0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01" name="Arc 161"/>
                    <p:cNvSpPr>
                      <a:spLocks/>
                    </p:cNvSpPr>
                    <p:nvPr/>
                  </p:nvSpPr>
                  <p:spPr bwMode="auto">
                    <a:xfrm>
                      <a:off x="3232" y="2177"/>
                      <a:ext cx="114" cy="53"/>
                    </a:xfrm>
                    <a:custGeom>
                      <a:avLst/>
                      <a:gdLst>
                        <a:gd name="G0" fmla="+- 190 0 0"/>
                        <a:gd name="G1" fmla="+- 0 0 0"/>
                        <a:gd name="G2" fmla="+- 21600 0 0"/>
                        <a:gd name="T0" fmla="*/ 21790 w 21790"/>
                        <a:gd name="T1" fmla="*/ 0 h 21600"/>
                        <a:gd name="T2" fmla="*/ 0 w 21790"/>
                        <a:gd name="T3" fmla="*/ 21599 h 21600"/>
                        <a:gd name="T4" fmla="*/ 190 w 2179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90" h="21600" fill="none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</a:path>
                        <a:path w="21790" h="21600" stroke="0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02" name="Arc 162"/>
                    <p:cNvSpPr>
                      <a:spLocks/>
                    </p:cNvSpPr>
                    <p:nvPr/>
                  </p:nvSpPr>
                  <p:spPr bwMode="auto">
                    <a:xfrm>
                      <a:off x="3250" y="2176"/>
                      <a:ext cx="114" cy="53"/>
                    </a:xfrm>
                    <a:custGeom>
                      <a:avLst/>
                      <a:gdLst>
                        <a:gd name="G0" fmla="+- 0 0 0"/>
                        <a:gd name="G1" fmla="+- 411 0 0"/>
                        <a:gd name="G2" fmla="+- 21600 0 0"/>
                        <a:gd name="T0" fmla="*/ 21596 w 21600"/>
                        <a:gd name="T1" fmla="*/ 0 h 22010"/>
                        <a:gd name="T2" fmla="*/ 195 w 21600"/>
                        <a:gd name="T3" fmla="*/ 22010 h 22010"/>
                        <a:gd name="T4" fmla="*/ 0 w 21600"/>
                        <a:gd name="T5" fmla="*/ 411 h 220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010" fill="none" extrusionOk="0">
                          <a:moveTo>
                            <a:pt x="21596" y="-1"/>
                          </a:moveTo>
                          <a:cubicBezTo>
                            <a:pt x="21598" y="136"/>
                            <a:pt x="21600" y="273"/>
                            <a:pt x="21600" y="411"/>
                          </a:cubicBezTo>
                          <a:cubicBezTo>
                            <a:pt x="21600" y="12264"/>
                            <a:pt x="12047" y="21903"/>
                            <a:pt x="195" y="22010"/>
                          </a:cubicBezTo>
                        </a:path>
                        <a:path w="21600" h="22010" stroke="0" extrusionOk="0">
                          <a:moveTo>
                            <a:pt x="21596" y="-1"/>
                          </a:moveTo>
                          <a:cubicBezTo>
                            <a:pt x="21598" y="136"/>
                            <a:pt x="21600" y="273"/>
                            <a:pt x="21600" y="411"/>
                          </a:cubicBezTo>
                          <a:cubicBezTo>
                            <a:pt x="21600" y="12264"/>
                            <a:pt x="12047" y="21903"/>
                            <a:pt x="195" y="22010"/>
                          </a:cubicBezTo>
                          <a:lnTo>
                            <a:pt x="0" y="411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03" name="Arc 163"/>
                    <p:cNvSpPr>
                      <a:spLocks/>
                    </p:cNvSpPr>
                    <p:nvPr/>
                  </p:nvSpPr>
                  <p:spPr bwMode="auto">
                    <a:xfrm>
                      <a:off x="3335" y="2176"/>
                      <a:ext cx="115" cy="52"/>
                    </a:xfrm>
                    <a:custGeom>
                      <a:avLst/>
                      <a:gdLst>
                        <a:gd name="G0" fmla="+- 190 0 0"/>
                        <a:gd name="G1" fmla="+- 0 0 0"/>
                        <a:gd name="G2" fmla="+- 21600 0 0"/>
                        <a:gd name="T0" fmla="*/ 21790 w 21790"/>
                        <a:gd name="T1" fmla="*/ 0 h 21600"/>
                        <a:gd name="T2" fmla="*/ 0 w 21790"/>
                        <a:gd name="T3" fmla="*/ 21599 h 21600"/>
                        <a:gd name="T4" fmla="*/ 190 w 2179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90" h="21600" fill="none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</a:path>
                        <a:path w="21790" h="21600" stroke="0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04" name="Arc 164"/>
                    <p:cNvSpPr>
                      <a:spLocks/>
                    </p:cNvSpPr>
                    <p:nvPr/>
                  </p:nvSpPr>
                  <p:spPr bwMode="auto">
                    <a:xfrm>
                      <a:off x="3313" y="2173"/>
                      <a:ext cx="115" cy="54"/>
                    </a:xfrm>
                    <a:custGeom>
                      <a:avLst/>
                      <a:gdLst>
                        <a:gd name="G0" fmla="+- 192 0 0"/>
                        <a:gd name="G1" fmla="+- 413 0 0"/>
                        <a:gd name="G2" fmla="+- 21600 0 0"/>
                        <a:gd name="T0" fmla="*/ 21788 w 21792"/>
                        <a:gd name="T1" fmla="*/ 0 h 22013"/>
                        <a:gd name="T2" fmla="*/ 0 w 21792"/>
                        <a:gd name="T3" fmla="*/ 22012 h 22013"/>
                        <a:gd name="T4" fmla="*/ 192 w 21792"/>
                        <a:gd name="T5" fmla="*/ 413 h 220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92" h="22013" fill="none" extrusionOk="0">
                          <a:moveTo>
                            <a:pt x="21788" y="-1"/>
                          </a:moveTo>
                          <a:cubicBezTo>
                            <a:pt x="21790" y="137"/>
                            <a:pt x="21792" y="275"/>
                            <a:pt x="21792" y="413"/>
                          </a:cubicBezTo>
                          <a:cubicBezTo>
                            <a:pt x="21792" y="12342"/>
                            <a:pt x="12121" y="22013"/>
                            <a:pt x="192" y="22013"/>
                          </a:cubicBezTo>
                          <a:cubicBezTo>
                            <a:pt x="127" y="22013"/>
                            <a:pt x="63" y="22012"/>
                            <a:pt x="-1" y="22012"/>
                          </a:cubicBezTo>
                        </a:path>
                        <a:path w="21792" h="22013" stroke="0" extrusionOk="0">
                          <a:moveTo>
                            <a:pt x="21788" y="-1"/>
                          </a:moveTo>
                          <a:cubicBezTo>
                            <a:pt x="21790" y="137"/>
                            <a:pt x="21792" y="275"/>
                            <a:pt x="21792" y="413"/>
                          </a:cubicBezTo>
                          <a:cubicBezTo>
                            <a:pt x="21792" y="12342"/>
                            <a:pt x="12121" y="22013"/>
                            <a:pt x="192" y="22013"/>
                          </a:cubicBezTo>
                          <a:cubicBezTo>
                            <a:pt x="127" y="22013"/>
                            <a:pt x="63" y="22012"/>
                            <a:pt x="-1" y="22012"/>
                          </a:cubicBezTo>
                          <a:lnTo>
                            <a:pt x="192" y="413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599152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3072" y="2216"/>
                    <a:ext cx="264" cy="395"/>
                    <a:chOff x="3072" y="2216"/>
                    <a:chExt cx="264" cy="395"/>
                  </a:xfrm>
                </p:grpSpPr>
                <p:sp>
                  <p:nvSpPr>
                    <p:cNvPr id="599206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6" y="2216"/>
                      <a:ext cx="15" cy="395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07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8" y="2249"/>
                      <a:ext cx="37" cy="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08" name="Line 1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72" y="2241"/>
                      <a:ext cx="38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158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5" y="2225"/>
                      <a:ext cx="12" cy="12"/>
                      <a:chOff x="3315" y="2225"/>
                      <a:chExt cx="12" cy="12"/>
                    </a:xfrm>
                  </p:grpSpPr>
                  <p:sp>
                    <p:nvSpPr>
                      <p:cNvPr id="599210" name="Freeform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7" y="2226"/>
                        <a:ext cx="10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9" y="10"/>
                          </a:cxn>
                          <a:cxn ang="0">
                            <a:pos x="6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0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9" y="10"/>
                            </a:lnTo>
                            <a:lnTo>
                              <a:pt x="6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11" name="Freeform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5" y="2225"/>
                        <a:ext cx="12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11"/>
                          </a:cxn>
                          <a:cxn ang="0">
                            <a:pos x="11" y="11"/>
                          </a:cxn>
                          <a:cxn ang="0">
                            <a:pos x="8" y="0"/>
                          </a:cxn>
                          <a:cxn ang="0">
                            <a:pos x="2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8"/>
                          </a:cxn>
                          <a:cxn ang="0">
                            <a:pos x="3" y="8"/>
                          </a:cxn>
                          <a:cxn ang="0">
                            <a:pos x="4" y="3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12" h="12">
                            <a:moveTo>
                              <a:pt x="2" y="0"/>
                            </a:moveTo>
                            <a:lnTo>
                              <a:pt x="0" y="11"/>
                            </a:lnTo>
                            <a:lnTo>
                              <a:pt x="11" y="11"/>
                            </a:lnTo>
                            <a:lnTo>
                              <a:pt x="8" y="0"/>
                            </a:lnTo>
                            <a:lnTo>
                              <a:pt x="2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8"/>
                            </a:lnTo>
                            <a:lnTo>
                              <a:pt x="3" y="8"/>
                            </a:lnTo>
                            <a:lnTo>
                              <a:pt x="4" y="3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62" name="Group 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90" y="2225"/>
                      <a:ext cx="14" cy="12"/>
                      <a:chOff x="3290" y="2225"/>
                      <a:chExt cx="14" cy="12"/>
                    </a:xfrm>
                  </p:grpSpPr>
                  <p:sp>
                    <p:nvSpPr>
                      <p:cNvPr id="599213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3" y="2226"/>
                        <a:ext cx="11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0" y="10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0" y="10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14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0" y="2225"/>
                        <a:ext cx="14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11"/>
                          </a:cxn>
                          <a:cxn ang="0">
                            <a:pos x="13" y="11"/>
                          </a:cxn>
                          <a:cxn ang="0">
                            <a:pos x="9" y="0"/>
                          </a:cxn>
                          <a:cxn ang="0">
                            <a:pos x="4" y="0"/>
                          </a:cxn>
                          <a:cxn ang="0">
                            <a:pos x="6" y="3"/>
                          </a:cxn>
                          <a:cxn ang="0">
                            <a:pos x="7" y="3"/>
                          </a:cxn>
                          <a:cxn ang="0">
                            <a:pos x="8" y="8"/>
                          </a:cxn>
                          <a:cxn ang="0">
                            <a:pos x="5" y="8"/>
                          </a:cxn>
                          <a:cxn ang="0">
                            <a:pos x="6" y="3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4" h="12">
                            <a:moveTo>
                              <a:pt x="4" y="0"/>
                            </a:moveTo>
                            <a:lnTo>
                              <a:pt x="0" y="11"/>
                            </a:lnTo>
                            <a:lnTo>
                              <a:pt x="13" y="11"/>
                            </a:lnTo>
                            <a:lnTo>
                              <a:pt x="9" y="0"/>
                            </a:lnTo>
                            <a:lnTo>
                              <a:pt x="4" y="0"/>
                            </a:lnTo>
                            <a:lnTo>
                              <a:pt x="6" y="3"/>
                            </a:lnTo>
                            <a:lnTo>
                              <a:pt x="7" y="3"/>
                            </a:lnTo>
                            <a:lnTo>
                              <a:pt x="8" y="8"/>
                            </a:lnTo>
                            <a:lnTo>
                              <a:pt x="5" y="8"/>
                            </a:lnTo>
                            <a:lnTo>
                              <a:pt x="6" y="3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66" name="Group 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0" y="2225"/>
                      <a:ext cx="13" cy="14"/>
                      <a:chOff x="3220" y="2225"/>
                      <a:chExt cx="13" cy="14"/>
                    </a:xfrm>
                  </p:grpSpPr>
                  <p:sp>
                    <p:nvSpPr>
                      <p:cNvPr id="599216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3" y="2228"/>
                        <a:ext cx="10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9" y="10"/>
                          </a:cxn>
                          <a:cxn ang="0">
                            <a:pos x="6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0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9" y="10"/>
                            </a:lnTo>
                            <a:lnTo>
                              <a:pt x="6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17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0" y="2225"/>
                        <a:ext cx="13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1"/>
                          </a:cxn>
                          <a:cxn ang="0">
                            <a:pos x="11" y="11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  <a:cxn ang="0">
                            <a:pos x="6" y="3"/>
                          </a:cxn>
                          <a:cxn ang="0">
                            <a:pos x="7" y="3"/>
                          </a:cxn>
                          <a:cxn ang="0">
                            <a:pos x="8" y="8"/>
                          </a:cxn>
                          <a:cxn ang="0">
                            <a:pos x="3" y="8"/>
                          </a:cxn>
                          <a:cxn ang="0">
                            <a:pos x="6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2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11" y="11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  <a:lnTo>
                              <a:pt x="6" y="3"/>
                            </a:lnTo>
                            <a:lnTo>
                              <a:pt x="7" y="3"/>
                            </a:lnTo>
                            <a:lnTo>
                              <a:pt x="8" y="8"/>
                            </a:lnTo>
                            <a:lnTo>
                              <a:pt x="3" y="8"/>
                            </a:lnTo>
                            <a:lnTo>
                              <a:pt x="6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04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7" y="2225"/>
                      <a:ext cx="14" cy="14"/>
                      <a:chOff x="3197" y="2225"/>
                      <a:chExt cx="14" cy="14"/>
                    </a:xfrm>
                  </p:grpSpPr>
                  <p:sp>
                    <p:nvSpPr>
                      <p:cNvPr id="599219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0" y="2228"/>
                        <a:ext cx="10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0" y="10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0" y="10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20" name="Freeform 1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7" y="2225"/>
                        <a:ext cx="13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11"/>
                          </a:cxn>
                          <a:cxn ang="0">
                            <a:pos x="13" y="11"/>
                          </a:cxn>
                          <a:cxn ang="0">
                            <a:pos x="9" y="0"/>
                          </a:cxn>
                          <a:cxn ang="0">
                            <a:pos x="4" y="0"/>
                          </a:cxn>
                          <a:cxn ang="0">
                            <a:pos x="6" y="3"/>
                          </a:cxn>
                          <a:cxn ang="0">
                            <a:pos x="7" y="3"/>
                          </a:cxn>
                          <a:cxn ang="0">
                            <a:pos x="8" y="8"/>
                          </a:cxn>
                          <a:cxn ang="0">
                            <a:pos x="5" y="8"/>
                          </a:cxn>
                          <a:cxn ang="0">
                            <a:pos x="6" y="3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4" h="12">
                            <a:moveTo>
                              <a:pt x="4" y="0"/>
                            </a:moveTo>
                            <a:lnTo>
                              <a:pt x="0" y="11"/>
                            </a:lnTo>
                            <a:lnTo>
                              <a:pt x="13" y="11"/>
                            </a:lnTo>
                            <a:lnTo>
                              <a:pt x="9" y="0"/>
                            </a:lnTo>
                            <a:lnTo>
                              <a:pt x="4" y="0"/>
                            </a:lnTo>
                            <a:lnTo>
                              <a:pt x="6" y="3"/>
                            </a:lnTo>
                            <a:lnTo>
                              <a:pt x="7" y="3"/>
                            </a:lnTo>
                            <a:lnTo>
                              <a:pt x="8" y="8"/>
                            </a:lnTo>
                            <a:lnTo>
                              <a:pt x="5" y="8"/>
                            </a:lnTo>
                            <a:lnTo>
                              <a:pt x="6" y="3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221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2" y="2240"/>
                      <a:ext cx="144" cy="6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22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3" y="2253"/>
                      <a:ext cx="22" cy="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23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7" y="2238"/>
                      <a:ext cx="1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24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7" y="2273"/>
                      <a:ext cx="0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25" name="Arc 185"/>
                    <p:cNvSpPr>
                      <a:spLocks/>
                    </p:cNvSpPr>
                    <p:nvPr/>
                  </p:nvSpPr>
                  <p:spPr bwMode="auto">
                    <a:xfrm>
                      <a:off x="3072" y="2227"/>
                      <a:ext cx="130" cy="61"/>
                    </a:xfrm>
                    <a:custGeom>
                      <a:avLst/>
                      <a:gdLst>
                        <a:gd name="G0" fmla="+- 0 0 0"/>
                        <a:gd name="G1" fmla="+- 357 0 0"/>
                        <a:gd name="G2" fmla="+- 21600 0 0"/>
                        <a:gd name="T0" fmla="*/ 21597 w 21600"/>
                        <a:gd name="T1" fmla="*/ 0 h 21954"/>
                        <a:gd name="T2" fmla="*/ 341 w 21600"/>
                        <a:gd name="T3" fmla="*/ 21954 h 21954"/>
                        <a:gd name="T4" fmla="*/ 0 w 21600"/>
                        <a:gd name="T5" fmla="*/ 357 h 219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954" fill="none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153"/>
                            <a:pt x="12135" y="21768"/>
                            <a:pt x="341" y="21954"/>
                          </a:cubicBezTo>
                        </a:path>
                        <a:path w="21600" h="21954" stroke="0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153"/>
                            <a:pt x="12135" y="21768"/>
                            <a:pt x="341" y="21954"/>
                          </a:cubicBez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26" name="Arc 186"/>
                    <p:cNvSpPr>
                      <a:spLocks/>
                    </p:cNvSpPr>
                    <p:nvPr/>
                  </p:nvSpPr>
                  <p:spPr bwMode="auto">
                    <a:xfrm>
                      <a:off x="3093" y="2227"/>
                      <a:ext cx="130" cy="61"/>
                    </a:xfrm>
                    <a:custGeom>
                      <a:avLst/>
                      <a:gdLst>
                        <a:gd name="G0" fmla="+- 0 0 0"/>
                        <a:gd name="G1" fmla="+- 357 0 0"/>
                        <a:gd name="G2" fmla="+- 21600 0 0"/>
                        <a:gd name="T0" fmla="*/ 21597 w 21600"/>
                        <a:gd name="T1" fmla="*/ 0 h 21957"/>
                        <a:gd name="T2" fmla="*/ 0 w 21600"/>
                        <a:gd name="T3" fmla="*/ 21957 h 21957"/>
                        <a:gd name="T4" fmla="*/ 0 w 21600"/>
                        <a:gd name="T5" fmla="*/ 357 h 219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957" fill="none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</a:path>
                        <a:path w="21600" h="21957" stroke="0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27" name="Arc 187"/>
                    <p:cNvSpPr>
                      <a:spLocks/>
                    </p:cNvSpPr>
                    <p:nvPr/>
                  </p:nvSpPr>
                  <p:spPr bwMode="auto">
                    <a:xfrm>
                      <a:off x="3189" y="2227"/>
                      <a:ext cx="129" cy="61"/>
                    </a:xfrm>
                    <a:custGeom>
                      <a:avLst/>
                      <a:gdLst>
                        <a:gd name="G0" fmla="+- 0 0 0"/>
                        <a:gd name="G1" fmla="+- 357 0 0"/>
                        <a:gd name="G2" fmla="+- 21600 0 0"/>
                        <a:gd name="T0" fmla="*/ 21597 w 21600"/>
                        <a:gd name="T1" fmla="*/ 0 h 21957"/>
                        <a:gd name="T2" fmla="*/ 0 w 21600"/>
                        <a:gd name="T3" fmla="*/ 21957 h 21957"/>
                        <a:gd name="T4" fmla="*/ 0 w 21600"/>
                        <a:gd name="T5" fmla="*/ 357 h 219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957" fill="none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</a:path>
                        <a:path w="21600" h="21957" stroke="0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28" name="Arc 188"/>
                    <p:cNvSpPr>
                      <a:spLocks/>
                    </p:cNvSpPr>
                    <p:nvPr/>
                  </p:nvSpPr>
                  <p:spPr bwMode="auto">
                    <a:xfrm>
                      <a:off x="3164" y="2224"/>
                      <a:ext cx="129" cy="62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505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2889" y="2281"/>
                    <a:ext cx="320" cy="482"/>
                    <a:chOff x="2889" y="2281"/>
                    <a:chExt cx="320" cy="482"/>
                  </a:xfrm>
                </p:grpSpPr>
                <p:sp>
                  <p:nvSpPr>
                    <p:cNvPr id="599230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1" y="2281"/>
                      <a:ext cx="20" cy="482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31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4" y="2322"/>
                      <a:ext cx="48" cy="3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32" name="Line 1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29" y="2314"/>
                      <a:ext cx="48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1506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83" y="2292"/>
                      <a:ext cx="14" cy="17"/>
                      <a:chOff x="3183" y="2292"/>
                      <a:chExt cx="14" cy="17"/>
                    </a:xfrm>
                  </p:grpSpPr>
                  <p:sp>
                    <p:nvSpPr>
                      <p:cNvPr id="599234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2296"/>
                        <a:ext cx="13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2"/>
                          </a:cxn>
                          <a:cxn ang="0">
                            <a:pos x="12" y="12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3" y="0"/>
                            </a:moveTo>
                            <a:lnTo>
                              <a:pt x="0" y="12"/>
                            </a:lnTo>
                            <a:lnTo>
                              <a:pt x="12" y="12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35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2292"/>
                        <a:ext cx="14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6"/>
                          </a:cxn>
                          <a:cxn ang="0">
                            <a:pos x="13" y="16"/>
                          </a:cxn>
                          <a:cxn ang="0">
                            <a:pos x="10" y="0"/>
                          </a:cxn>
                          <a:cxn ang="0">
                            <a:pos x="3" y="0"/>
                          </a:cxn>
                          <a:cxn ang="0">
                            <a:pos x="5" y="4"/>
                          </a:cxn>
                          <a:cxn ang="0">
                            <a:pos x="8" y="4"/>
                          </a:cxn>
                          <a:cxn ang="0">
                            <a:pos x="9" y="12"/>
                          </a:cxn>
                          <a:cxn ang="0">
                            <a:pos x="4" y="12"/>
                          </a:cxn>
                          <a:cxn ang="0">
                            <a:pos x="5" y="4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4" h="17">
                            <a:moveTo>
                              <a:pt x="3" y="0"/>
                            </a:moveTo>
                            <a:lnTo>
                              <a:pt x="0" y="16"/>
                            </a:lnTo>
                            <a:lnTo>
                              <a:pt x="13" y="16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  <a:lnTo>
                              <a:pt x="5" y="4"/>
                            </a:lnTo>
                            <a:lnTo>
                              <a:pt x="8" y="4"/>
                            </a:lnTo>
                            <a:lnTo>
                              <a:pt x="9" y="12"/>
                            </a:lnTo>
                            <a:lnTo>
                              <a:pt x="4" y="12"/>
                            </a:lnTo>
                            <a:lnTo>
                              <a:pt x="5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07" name="Group 1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4" y="2292"/>
                      <a:ext cx="14" cy="17"/>
                      <a:chOff x="3154" y="2292"/>
                      <a:chExt cx="14" cy="17"/>
                    </a:xfrm>
                  </p:grpSpPr>
                  <p:sp>
                    <p:nvSpPr>
                      <p:cNvPr id="599237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6" y="2296"/>
                        <a:ext cx="12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2"/>
                          </a:cxn>
                          <a:cxn ang="0">
                            <a:pos x="11" y="12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3">
                            <a:moveTo>
                              <a:pt x="3" y="0"/>
                            </a:moveTo>
                            <a:lnTo>
                              <a:pt x="0" y="12"/>
                            </a:lnTo>
                            <a:lnTo>
                              <a:pt x="11" y="12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38" name="Freeform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3" y="2292"/>
                        <a:ext cx="14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6"/>
                          </a:cxn>
                          <a:cxn ang="0">
                            <a:pos x="13" y="16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  <a:cxn ang="0">
                            <a:pos x="5" y="4"/>
                          </a:cxn>
                          <a:cxn ang="0">
                            <a:pos x="7" y="4"/>
                          </a:cxn>
                          <a:cxn ang="0">
                            <a:pos x="8" y="12"/>
                          </a:cxn>
                          <a:cxn ang="0">
                            <a:pos x="4" y="12"/>
                          </a:cxn>
                          <a:cxn ang="0">
                            <a:pos x="5" y="4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4" h="17">
                            <a:moveTo>
                              <a:pt x="3" y="0"/>
                            </a:moveTo>
                            <a:lnTo>
                              <a:pt x="0" y="16"/>
                            </a:lnTo>
                            <a:lnTo>
                              <a:pt x="13" y="16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  <a:lnTo>
                              <a:pt x="5" y="4"/>
                            </a:lnTo>
                            <a:lnTo>
                              <a:pt x="7" y="4"/>
                            </a:lnTo>
                            <a:lnTo>
                              <a:pt x="8" y="12"/>
                            </a:lnTo>
                            <a:lnTo>
                              <a:pt x="4" y="12"/>
                            </a:lnTo>
                            <a:lnTo>
                              <a:pt x="5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08" name="Group 1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7" y="2294"/>
                      <a:ext cx="16" cy="16"/>
                      <a:chOff x="3067" y="2294"/>
                      <a:chExt cx="16" cy="16"/>
                    </a:xfrm>
                  </p:grpSpPr>
                  <p:sp>
                    <p:nvSpPr>
                      <p:cNvPr id="599240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1" y="2296"/>
                        <a:ext cx="12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3"/>
                          </a:cxn>
                          <a:cxn ang="0">
                            <a:pos x="11" y="13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4">
                            <a:moveTo>
                              <a:pt x="3" y="0"/>
                            </a:moveTo>
                            <a:lnTo>
                              <a:pt x="0" y="13"/>
                            </a:lnTo>
                            <a:lnTo>
                              <a:pt x="11" y="13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41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7" y="2294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14"/>
                          </a:cxn>
                          <a:cxn ang="0">
                            <a:pos x="14" y="14"/>
                          </a:cxn>
                          <a:cxn ang="0">
                            <a:pos x="11" y="0"/>
                          </a:cxn>
                          <a:cxn ang="0">
                            <a:pos x="4" y="0"/>
                          </a:cxn>
                          <a:cxn ang="0">
                            <a:pos x="7" y="4"/>
                          </a:cxn>
                          <a:cxn ang="0">
                            <a:pos x="8" y="4"/>
                          </a:cxn>
                          <a:cxn ang="0">
                            <a:pos x="10" y="10"/>
                          </a:cxn>
                          <a:cxn ang="0">
                            <a:pos x="6" y="10"/>
                          </a:cxn>
                          <a:cxn ang="0">
                            <a:pos x="7" y="4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5" h="15">
                            <a:moveTo>
                              <a:pt x="4" y="0"/>
                            </a:moveTo>
                            <a:lnTo>
                              <a:pt x="0" y="14"/>
                            </a:lnTo>
                            <a:lnTo>
                              <a:pt x="14" y="14"/>
                            </a:lnTo>
                            <a:lnTo>
                              <a:pt x="11" y="0"/>
                            </a:lnTo>
                            <a:lnTo>
                              <a:pt x="4" y="0"/>
                            </a:lnTo>
                            <a:lnTo>
                              <a:pt x="7" y="4"/>
                            </a:lnTo>
                            <a:lnTo>
                              <a:pt x="8" y="4"/>
                            </a:lnTo>
                            <a:lnTo>
                              <a:pt x="10" y="10"/>
                            </a:lnTo>
                            <a:lnTo>
                              <a:pt x="6" y="10"/>
                            </a:lnTo>
                            <a:lnTo>
                              <a:pt x="7" y="4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09" name="Group 2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42" y="2294"/>
                      <a:ext cx="14" cy="16"/>
                      <a:chOff x="3042" y="2294"/>
                      <a:chExt cx="14" cy="16"/>
                    </a:xfrm>
                  </p:grpSpPr>
                  <p:sp>
                    <p:nvSpPr>
                      <p:cNvPr id="599243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3" y="2296"/>
                        <a:ext cx="13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3"/>
                          </a:cxn>
                          <a:cxn ang="0">
                            <a:pos x="12" y="13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3" h="14">
                            <a:moveTo>
                              <a:pt x="3" y="0"/>
                            </a:moveTo>
                            <a:lnTo>
                              <a:pt x="0" y="13"/>
                            </a:lnTo>
                            <a:lnTo>
                              <a:pt x="12" y="13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44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2" y="2294"/>
                        <a:ext cx="13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4"/>
                          </a:cxn>
                          <a:cxn ang="0">
                            <a:pos x="13" y="14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  <a:cxn ang="0">
                            <a:pos x="5" y="4"/>
                          </a:cxn>
                          <a:cxn ang="0">
                            <a:pos x="7" y="4"/>
                          </a:cxn>
                          <a:cxn ang="0">
                            <a:pos x="8" y="10"/>
                          </a:cxn>
                          <a:cxn ang="0">
                            <a:pos x="4" y="10"/>
                          </a:cxn>
                          <a:cxn ang="0">
                            <a:pos x="5" y="4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4" h="15">
                            <a:moveTo>
                              <a:pt x="3" y="0"/>
                            </a:moveTo>
                            <a:lnTo>
                              <a:pt x="0" y="14"/>
                            </a:lnTo>
                            <a:lnTo>
                              <a:pt x="13" y="14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  <a:lnTo>
                              <a:pt x="5" y="4"/>
                            </a:lnTo>
                            <a:lnTo>
                              <a:pt x="7" y="4"/>
                            </a:lnTo>
                            <a:lnTo>
                              <a:pt x="8" y="10"/>
                            </a:lnTo>
                            <a:lnTo>
                              <a:pt x="4" y="10"/>
                            </a:lnTo>
                            <a:lnTo>
                              <a:pt x="5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245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" y="2312"/>
                      <a:ext cx="177" cy="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46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8" y="2328"/>
                      <a:ext cx="24" cy="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47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1" y="2309"/>
                      <a:ext cx="1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48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7" y="2351"/>
                      <a:ext cx="0" cy="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49" name="Arc 209"/>
                    <p:cNvSpPr>
                      <a:spLocks/>
                    </p:cNvSpPr>
                    <p:nvPr/>
                  </p:nvSpPr>
                  <p:spPr bwMode="auto">
                    <a:xfrm>
                      <a:off x="2889" y="2296"/>
                      <a:ext cx="158" cy="74"/>
                    </a:xfrm>
                    <a:custGeom>
                      <a:avLst/>
                      <a:gdLst>
                        <a:gd name="G0" fmla="+- 137 0 0"/>
                        <a:gd name="G1" fmla="+- 0 0 0"/>
                        <a:gd name="G2" fmla="+- 21600 0 0"/>
                        <a:gd name="T0" fmla="*/ 21737 w 21737"/>
                        <a:gd name="T1" fmla="*/ 0 h 21600"/>
                        <a:gd name="T2" fmla="*/ 0 w 21737"/>
                        <a:gd name="T3" fmla="*/ 21600 h 21600"/>
                        <a:gd name="T4" fmla="*/ 137 w 2173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37" h="21600" fill="none" extrusionOk="0">
                          <a:moveTo>
                            <a:pt x="21737" y="0"/>
                          </a:moveTo>
                          <a:cubicBezTo>
                            <a:pt x="21737" y="11929"/>
                            <a:pt x="12066" y="21600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</a:path>
                        <a:path w="21737" h="21600" stroke="0" extrusionOk="0">
                          <a:moveTo>
                            <a:pt x="21737" y="0"/>
                          </a:moveTo>
                          <a:cubicBezTo>
                            <a:pt x="21737" y="11929"/>
                            <a:pt x="12066" y="21600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  <a:lnTo>
                            <a:pt x="137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50" name="Arc 210"/>
                    <p:cNvSpPr>
                      <a:spLocks/>
                    </p:cNvSpPr>
                    <p:nvPr/>
                  </p:nvSpPr>
                  <p:spPr bwMode="auto">
                    <a:xfrm>
                      <a:off x="2914" y="2294"/>
                      <a:ext cx="159" cy="73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598"/>
                        <a:gd name="T2" fmla="*/ 276 w 21600"/>
                        <a:gd name="T3" fmla="*/ 21598 h 21598"/>
                        <a:gd name="T4" fmla="*/ 0 w 21600"/>
                        <a:gd name="T5" fmla="*/ 0 h 21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98" fill="none" extrusionOk="0">
                          <a:moveTo>
                            <a:pt x="21600" y="0"/>
                          </a:moveTo>
                          <a:cubicBezTo>
                            <a:pt x="21600" y="11821"/>
                            <a:pt x="12096" y="21447"/>
                            <a:pt x="276" y="21598"/>
                          </a:cubicBezTo>
                        </a:path>
                        <a:path w="21600" h="21598" stroke="0" extrusionOk="0">
                          <a:moveTo>
                            <a:pt x="21600" y="0"/>
                          </a:moveTo>
                          <a:cubicBezTo>
                            <a:pt x="21600" y="11821"/>
                            <a:pt x="12096" y="21447"/>
                            <a:pt x="276" y="21598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51" name="Arc 211"/>
                    <p:cNvSpPr>
                      <a:spLocks/>
                    </p:cNvSpPr>
                    <p:nvPr/>
                  </p:nvSpPr>
                  <p:spPr bwMode="auto">
                    <a:xfrm>
                      <a:off x="3030" y="2295"/>
                      <a:ext cx="158" cy="73"/>
                    </a:xfrm>
                    <a:custGeom>
                      <a:avLst/>
                      <a:gdLst>
                        <a:gd name="G0" fmla="+- 137 0 0"/>
                        <a:gd name="G1" fmla="+- 0 0 0"/>
                        <a:gd name="G2" fmla="+- 21600 0 0"/>
                        <a:gd name="T0" fmla="*/ 21735 w 21735"/>
                        <a:gd name="T1" fmla="*/ 299 h 21600"/>
                        <a:gd name="T2" fmla="*/ 0 w 21735"/>
                        <a:gd name="T3" fmla="*/ 21600 h 21600"/>
                        <a:gd name="T4" fmla="*/ 137 w 2173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35" h="21600" fill="none" extrusionOk="0">
                          <a:moveTo>
                            <a:pt x="21734" y="298"/>
                          </a:moveTo>
                          <a:cubicBezTo>
                            <a:pt x="21571" y="12110"/>
                            <a:pt x="11949" y="21599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</a:path>
                        <a:path w="21735" h="21600" stroke="0" extrusionOk="0">
                          <a:moveTo>
                            <a:pt x="21734" y="298"/>
                          </a:moveTo>
                          <a:cubicBezTo>
                            <a:pt x="21571" y="12110"/>
                            <a:pt x="11949" y="21599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  <a:lnTo>
                            <a:pt x="137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52" name="Arc 212"/>
                    <p:cNvSpPr>
                      <a:spLocks/>
                    </p:cNvSpPr>
                    <p:nvPr/>
                  </p:nvSpPr>
                  <p:spPr bwMode="auto">
                    <a:xfrm>
                      <a:off x="2999" y="2291"/>
                      <a:ext cx="159" cy="76"/>
                    </a:xfrm>
                    <a:custGeom>
                      <a:avLst/>
                      <a:gdLst>
                        <a:gd name="G0" fmla="+- 138 0 0"/>
                        <a:gd name="G1" fmla="+- 295 0 0"/>
                        <a:gd name="G2" fmla="+- 21600 0 0"/>
                        <a:gd name="T0" fmla="*/ 21736 w 21738"/>
                        <a:gd name="T1" fmla="*/ 0 h 21895"/>
                        <a:gd name="T2" fmla="*/ 0 w 21738"/>
                        <a:gd name="T3" fmla="*/ 21895 h 21895"/>
                        <a:gd name="T4" fmla="*/ 138 w 21738"/>
                        <a:gd name="T5" fmla="*/ 295 h 218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38" h="21895" fill="none" extrusionOk="0">
                          <a:moveTo>
                            <a:pt x="21735" y="0"/>
                          </a:moveTo>
                          <a:cubicBezTo>
                            <a:pt x="21737" y="98"/>
                            <a:pt x="21738" y="196"/>
                            <a:pt x="21738" y="295"/>
                          </a:cubicBezTo>
                          <a:cubicBezTo>
                            <a:pt x="21738" y="12224"/>
                            <a:pt x="12067" y="21895"/>
                            <a:pt x="138" y="21895"/>
                          </a:cubicBezTo>
                          <a:cubicBezTo>
                            <a:pt x="92" y="21895"/>
                            <a:pt x="46" y="21894"/>
                            <a:pt x="0" y="21894"/>
                          </a:cubicBezTo>
                        </a:path>
                        <a:path w="21738" h="21895" stroke="0" extrusionOk="0">
                          <a:moveTo>
                            <a:pt x="21735" y="0"/>
                          </a:moveTo>
                          <a:cubicBezTo>
                            <a:pt x="21737" y="98"/>
                            <a:pt x="21738" y="196"/>
                            <a:pt x="21738" y="295"/>
                          </a:cubicBezTo>
                          <a:cubicBezTo>
                            <a:pt x="21738" y="12224"/>
                            <a:pt x="12067" y="21895"/>
                            <a:pt x="138" y="21895"/>
                          </a:cubicBezTo>
                          <a:cubicBezTo>
                            <a:pt x="92" y="21895"/>
                            <a:pt x="46" y="21894"/>
                            <a:pt x="0" y="21894"/>
                          </a:cubicBezTo>
                          <a:lnTo>
                            <a:pt x="138" y="29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</p:grpSp>
            <p:sp>
              <p:nvSpPr>
                <p:cNvPr id="599253" name="AutoShape 213"/>
                <p:cNvSpPr>
                  <a:spLocks noChangeArrowheads="1"/>
                </p:cNvSpPr>
                <p:nvPr/>
              </p:nvSpPr>
              <p:spPr bwMode="auto">
                <a:xfrm rot="-12501290">
                  <a:off x="1886" y="2667"/>
                  <a:ext cx="418" cy="154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65" name="Text Box 214"/>
                <p:cNvSpPr txBox="1">
                  <a:spLocks noChangeArrowheads="1"/>
                </p:cNvSpPr>
                <p:nvPr/>
              </p:nvSpPr>
              <p:spPr bwMode="auto">
                <a:xfrm rot="330671">
                  <a:off x="2230" y="2497"/>
                  <a:ext cx="2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effectLst/>
                    </a:rPr>
                    <a:t>e</a:t>
                  </a:r>
                  <a:r>
                    <a:rPr lang="en-US" sz="1800" b="1" baseline="30000" dirty="0">
                      <a:effectLst/>
                    </a:rPr>
                    <a:t>-</a:t>
                  </a:r>
                  <a:endParaRPr lang="en-US" sz="1800" b="1" dirty="0">
                    <a:effectLst/>
                  </a:endParaRPr>
                </a:p>
              </p:txBody>
            </p:sp>
            <p:grpSp>
              <p:nvGrpSpPr>
                <p:cNvPr id="1513" name="Group 215"/>
                <p:cNvGrpSpPr>
                  <a:grpSpLocks/>
                </p:cNvGrpSpPr>
                <p:nvPr/>
              </p:nvGrpSpPr>
              <p:grpSpPr bwMode="auto">
                <a:xfrm>
                  <a:off x="2064" y="2237"/>
                  <a:ext cx="795" cy="409"/>
                  <a:chOff x="2889" y="2167"/>
                  <a:chExt cx="575" cy="596"/>
                </a:xfrm>
              </p:grpSpPr>
              <p:grpSp>
                <p:nvGrpSpPr>
                  <p:cNvPr id="1514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3232" y="2167"/>
                    <a:ext cx="232" cy="349"/>
                    <a:chOff x="3232" y="2167"/>
                    <a:chExt cx="232" cy="349"/>
                  </a:xfrm>
                </p:grpSpPr>
                <p:sp>
                  <p:nvSpPr>
                    <p:cNvPr id="599257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2167"/>
                      <a:ext cx="12" cy="347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58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2" y="2198"/>
                      <a:ext cx="32" cy="2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59" name="Line 2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09" y="2189"/>
                      <a:ext cx="32" cy="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1515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46" y="2174"/>
                      <a:ext cx="11" cy="12"/>
                      <a:chOff x="3446" y="2174"/>
                      <a:chExt cx="11" cy="12"/>
                    </a:xfrm>
                  </p:grpSpPr>
                  <p:sp>
                    <p:nvSpPr>
                      <p:cNvPr id="599261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8" y="2177"/>
                        <a:ext cx="9" cy="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8"/>
                          </a:cxn>
                          <a:cxn ang="0">
                            <a:pos x="8" y="8"/>
                          </a:cxn>
                          <a:cxn ang="0">
                            <a:pos x="5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9" h="9">
                            <a:moveTo>
                              <a:pt x="1" y="0"/>
                            </a:moveTo>
                            <a:lnTo>
                              <a:pt x="0" y="8"/>
                            </a:lnTo>
                            <a:lnTo>
                              <a:pt x="8" y="8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62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6" y="2174"/>
                        <a:ext cx="11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1"/>
                          </a:cxn>
                          <a:cxn ang="0">
                            <a:pos x="10" y="11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8"/>
                          </a:cxn>
                          <a:cxn ang="0">
                            <a:pos x="3" y="8"/>
                          </a:cxn>
                          <a:cxn ang="0">
                            <a:pos x="4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2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10" y="11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8"/>
                            </a:lnTo>
                            <a:lnTo>
                              <a:pt x="3" y="8"/>
                            </a:lnTo>
                            <a:lnTo>
                              <a:pt x="4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16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5" y="2174"/>
                      <a:ext cx="11" cy="12"/>
                      <a:chOff x="3425" y="2174"/>
                      <a:chExt cx="11" cy="12"/>
                    </a:xfrm>
                  </p:grpSpPr>
                  <p:sp>
                    <p:nvSpPr>
                      <p:cNvPr id="599264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7" y="2177"/>
                        <a:ext cx="9" cy="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8"/>
                          </a:cxn>
                          <a:cxn ang="0">
                            <a:pos x="8" y="8"/>
                          </a:cxn>
                          <a:cxn ang="0">
                            <a:pos x="5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9" h="9">
                            <a:moveTo>
                              <a:pt x="1" y="0"/>
                            </a:moveTo>
                            <a:lnTo>
                              <a:pt x="0" y="8"/>
                            </a:lnTo>
                            <a:lnTo>
                              <a:pt x="8" y="8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65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5" y="2174"/>
                        <a:ext cx="11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1"/>
                          </a:cxn>
                          <a:cxn ang="0">
                            <a:pos x="10" y="11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8"/>
                          </a:cxn>
                          <a:cxn ang="0">
                            <a:pos x="3" y="8"/>
                          </a:cxn>
                          <a:cxn ang="0">
                            <a:pos x="4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2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10" y="11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8"/>
                            </a:lnTo>
                            <a:lnTo>
                              <a:pt x="3" y="8"/>
                            </a:lnTo>
                            <a:lnTo>
                              <a:pt x="4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17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2" y="2175"/>
                      <a:ext cx="12" cy="13"/>
                      <a:chOff x="3362" y="2175"/>
                      <a:chExt cx="12" cy="13"/>
                    </a:xfrm>
                  </p:grpSpPr>
                  <p:sp>
                    <p:nvSpPr>
                      <p:cNvPr id="599267" name="Freeform 2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5" y="2176"/>
                        <a:ext cx="9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10"/>
                          </a:cxn>
                          <a:cxn ang="0">
                            <a:pos x="8" y="10"/>
                          </a:cxn>
                          <a:cxn ang="0">
                            <a:pos x="6" y="0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9" h="11">
                            <a:moveTo>
                              <a:pt x="2" y="0"/>
                            </a:moveTo>
                            <a:lnTo>
                              <a:pt x="0" y="10"/>
                            </a:lnTo>
                            <a:lnTo>
                              <a:pt x="8" y="10"/>
                            </a:lnTo>
                            <a:lnTo>
                              <a:pt x="6" y="0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68" name="Freeform 2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2" y="2173"/>
                        <a:ext cx="12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1" y="10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5" y="3"/>
                          </a:cxn>
                          <a:cxn ang="0">
                            <a:pos x="6" y="3"/>
                          </a:cxn>
                          <a:cxn ang="0">
                            <a:pos x="7" y="7"/>
                          </a:cxn>
                          <a:cxn ang="0">
                            <a:pos x="4" y="7"/>
                          </a:cxn>
                          <a:cxn ang="0">
                            <a:pos x="5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1" y="10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5" y="3"/>
                            </a:lnTo>
                            <a:lnTo>
                              <a:pt x="6" y="3"/>
                            </a:lnTo>
                            <a:lnTo>
                              <a:pt x="7" y="7"/>
                            </a:lnTo>
                            <a:lnTo>
                              <a:pt x="4" y="7"/>
                            </a:lnTo>
                            <a:lnTo>
                              <a:pt x="5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18" name="Group 2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43" y="2175"/>
                      <a:ext cx="11" cy="13"/>
                      <a:chOff x="3343" y="2175"/>
                      <a:chExt cx="11" cy="13"/>
                    </a:xfrm>
                  </p:grpSpPr>
                  <p:sp>
                    <p:nvSpPr>
                      <p:cNvPr id="599270" name="Freeform 2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5" y="2176"/>
                        <a:ext cx="9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10"/>
                          </a:cxn>
                          <a:cxn ang="0">
                            <a:pos x="8" y="10"/>
                          </a:cxn>
                          <a:cxn ang="0">
                            <a:pos x="7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9" h="11">
                            <a:moveTo>
                              <a:pt x="1" y="0"/>
                            </a:moveTo>
                            <a:lnTo>
                              <a:pt x="0" y="10"/>
                            </a:lnTo>
                            <a:lnTo>
                              <a:pt x="8" y="10"/>
                            </a:lnTo>
                            <a:lnTo>
                              <a:pt x="7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71" name="Freeform 2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3" y="2173"/>
                        <a:ext cx="11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0" y="10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7"/>
                          </a:cxn>
                          <a:cxn ang="0">
                            <a:pos x="3" y="7"/>
                          </a:cxn>
                          <a:cxn ang="0">
                            <a:pos x="4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0" y="10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7"/>
                            </a:lnTo>
                            <a:lnTo>
                              <a:pt x="3" y="7"/>
                            </a:lnTo>
                            <a:lnTo>
                              <a:pt x="4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272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189"/>
                      <a:ext cx="126" cy="4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73" name="Rectangl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1" y="2201"/>
                      <a:ext cx="19" cy="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74" name="Line 2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5" y="2184"/>
                      <a:ext cx="1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75" name="Line 2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3" y="2217"/>
                      <a:ext cx="0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76" name="Arc 236"/>
                    <p:cNvSpPr>
                      <a:spLocks/>
                    </p:cNvSpPr>
                    <p:nvPr/>
                  </p:nvSpPr>
                  <p:spPr bwMode="auto">
                    <a:xfrm>
                      <a:off x="3232" y="2177"/>
                      <a:ext cx="114" cy="51"/>
                    </a:xfrm>
                    <a:custGeom>
                      <a:avLst/>
                      <a:gdLst>
                        <a:gd name="G0" fmla="+- 190 0 0"/>
                        <a:gd name="G1" fmla="+- 0 0 0"/>
                        <a:gd name="G2" fmla="+- 21600 0 0"/>
                        <a:gd name="T0" fmla="*/ 21790 w 21790"/>
                        <a:gd name="T1" fmla="*/ 0 h 21600"/>
                        <a:gd name="T2" fmla="*/ 0 w 21790"/>
                        <a:gd name="T3" fmla="*/ 21599 h 21600"/>
                        <a:gd name="T4" fmla="*/ 190 w 2179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90" h="21600" fill="none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</a:path>
                        <a:path w="21790" h="21600" stroke="0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77" name="Arc 237"/>
                    <p:cNvSpPr>
                      <a:spLocks/>
                    </p:cNvSpPr>
                    <p:nvPr/>
                  </p:nvSpPr>
                  <p:spPr bwMode="auto">
                    <a:xfrm>
                      <a:off x="3250" y="2176"/>
                      <a:ext cx="114" cy="52"/>
                    </a:xfrm>
                    <a:custGeom>
                      <a:avLst/>
                      <a:gdLst>
                        <a:gd name="G0" fmla="+- 0 0 0"/>
                        <a:gd name="G1" fmla="+- 411 0 0"/>
                        <a:gd name="G2" fmla="+- 21600 0 0"/>
                        <a:gd name="T0" fmla="*/ 21596 w 21600"/>
                        <a:gd name="T1" fmla="*/ 0 h 22010"/>
                        <a:gd name="T2" fmla="*/ 195 w 21600"/>
                        <a:gd name="T3" fmla="*/ 22010 h 22010"/>
                        <a:gd name="T4" fmla="*/ 0 w 21600"/>
                        <a:gd name="T5" fmla="*/ 411 h 220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010" fill="none" extrusionOk="0">
                          <a:moveTo>
                            <a:pt x="21596" y="-1"/>
                          </a:moveTo>
                          <a:cubicBezTo>
                            <a:pt x="21598" y="136"/>
                            <a:pt x="21600" y="273"/>
                            <a:pt x="21600" y="411"/>
                          </a:cubicBezTo>
                          <a:cubicBezTo>
                            <a:pt x="21600" y="12264"/>
                            <a:pt x="12047" y="21903"/>
                            <a:pt x="195" y="22010"/>
                          </a:cubicBezTo>
                        </a:path>
                        <a:path w="21600" h="22010" stroke="0" extrusionOk="0">
                          <a:moveTo>
                            <a:pt x="21596" y="-1"/>
                          </a:moveTo>
                          <a:cubicBezTo>
                            <a:pt x="21598" y="136"/>
                            <a:pt x="21600" y="273"/>
                            <a:pt x="21600" y="411"/>
                          </a:cubicBezTo>
                          <a:cubicBezTo>
                            <a:pt x="21600" y="12264"/>
                            <a:pt x="12047" y="21903"/>
                            <a:pt x="195" y="22010"/>
                          </a:cubicBezTo>
                          <a:lnTo>
                            <a:pt x="0" y="411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78" name="Arc 238"/>
                    <p:cNvSpPr>
                      <a:spLocks/>
                    </p:cNvSpPr>
                    <p:nvPr/>
                  </p:nvSpPr>
                  <p:spPr bwMode="auto">
                    <a:xfrm>
                      <a:off x="3335" y="2176"/>
                      <a:ext cx="114" cy="52"/>
                    </a:xfrm>
                    <a:custGeom>
                      <a:avLst/>
                      <a:gdLst>
                        <a:gd name="G0" fmla="+- 190 0 0"/>
                        <a:gd name="G1" fmla="+- 0 0 0"/>
                        <a:gd name="G2" fmla="+- 21600 0 0"/>
                        <a:gd name="T0" fmla="*/ 21790 w 21790"/>
                        <a:gd name="T1" fmla="*/ 0 h 21600"/>
                        <a:gd name="T2" fmla="*/ 0 w 21790"/>
                        <a:gd name="T3" fmla="*/ 21599 h 21600"/>
                        <a:gd name="T4" fmla="*/ 190 w 2179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90" h="21600" fill="none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</a:path>
                        <a:path w="21790" h="21600" stroke="0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79" name="Arc 239"/>
                    <p:cNvSpPr>
                      <a:spLocks/>
                    </p:cNvSpPr>
                    <p:nvPr/>
                  </p:nvSpPr>
                  <p:spPr bwMode="auto">
                    <a:xfrm>
                      <a:off x="3313" y="2173"/>
                      <a:ext cx="115" cy="54"/>
                    </a:xfrm>
                    <a:custGeom>
                      <a:avLst/>
                      <a:gdLst>
                        <a:gd name="G0" fmla="+- 192 0 0"/>
                        <a:gd name="G1" fmla="+- 413 0 0"/>
                        <a:gd name="G2" fmla="+- 21600 0 0"/>
                        <a:gd name="T0" fmla="*/ 21788 w 21792"/>
                        <a:gd name="T1" fmla="*/ 0 h 22013"/>
                        <a:gd name="T2" fmla="*/ 0 w 21792"/>
                        <a:gd name="T3" fmla="*/ 22012 h 22013"/>
                        <a:gd name="T4" fmla="*/ 192 w 21792"/>
                        <a:gd name="T5" fmla="*/ 413 h 220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92" h="22013" fill="none" extrusionOk="0">
                          <a:moveTo>
                            <a:pt x="21788" y="-1"/>
                          </a:moveTo>
                          <a:cubicBezTo>
                            <a:pt x="21790" y="137"/>
                            <a:pt x="21792" y="275"/>
                            <a:pt x="21792" y="413"/>
                          </a:cubicBezTo>
                          <a:cubicBezTo>
                            <a:pt x="21792" y="12342"/>
                            <a:pt x="12121" y="22013"/>
                            <a:pt x="192" y="22013"/>
                          </a:cubicBezTo>
                          <a:cubicBezTo>
                            <a:pt x="127" y="22013"/>
                            <a:pt x="63" y="22012"/>
                            <a:pt x="-1" y="22012"/>
                          </a:cubicBezTo>
                        </a:path>
                        <a:path w="21792" h="22013" stroke="0" extrusionOk="0">
                          <a:moveTo>
                            <a:pt x="21788" y="-1"/>
                          </a:moveTo>
                          <a:cubicBezTo>
                            <a:pt x="21790" y="137"/>
                            <a:pt x="21792" y="275"/>
                            <a:pt x="21792" y="413"/>
                          </a:cubicBezTo>
                          <a:cubicBezTo>
                            <a:pt x="21792" y="12342"/>
                            <a:pt x="12121" y="22013"/>
                            <a:pt x="192" y="22013"/>
                          </a:cubicBezTo>
                          <a:cubicBezTo>
                            <a:pt x="127" y="22013"/>
                            <a:pt x="63" y="22012"/>
                            <a:pt x="-1" y="22012"/>
                          </a:cubicBezTo>
                          <a:lnTo>
                            <a:pt x="192" y="413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519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3072" y="2216"/>
                    <a:ext cx="264" cy="395"/>
                    <a:chOff x="3072" y="2216"/>
                    <a:chExt cx="264" cy="395"/>
                  </a:xfrm>
                </p:grpSpPr>
                <p:sp>
                  <p:nvSpPr>
                    <p:cNvPr id="599281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6" y="2218"/>
                      <a:ext cx="15" cy="395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82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8" y="2250"/>
                      <a:ext cx="37" cy="2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83" name="Line 2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72" y="2241"/>
                      <a:ext cx="38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1520" name="Group 2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5" y="2225"/>
                      <a:ext cx="12" cy="12"/>
                      <a:chOff x="3315" y="2225"/>
                      <a:chExt cx="12" cy="12"/>
                    </a:xfrm>
                  </p:grpSpPr>
                  <p:sp>
                    <p:nvSpPr>
                      <p:cNvPr id="599285" name="Freeform 2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7" y="2227"/>
                        <a:ext cx="10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9" y="10"/>
                          </a:cxn>
                          <a:cxn ang="0">
                            <a:pos x="6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0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9" y="10"/>
                            </a:lnTo>
                            <a:lnTo>
                              <a:pt x="6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86" name="Freeform 2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5" y="2225"/>
                        <a:ext cx="12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11"/>
                          </a:cxn>
                          <a:cxn ang="0">
                            <a:pos x="11" y="11"/>
                          </a:cxn>
                          <a:cxn ang="0">
                            <a:pos x="8" y="0"/>
                          </a:cxn>
                          <a:cxn ang="0">
                            <a:pos x="2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8"/>
                          </a:cxn>
                          <a:cxn ang="0">
                            <a:pos x="3" y="8"/>
                          </a:cxn>
                          <a:cxn ang="0">
                            <a:pos x="4" y="3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12" h="12">
                            <a:moveTo>
                              <a:pt x="2" y="0"/>
                            </a:moveTo>
                            <a:lnTo>
                              <a:pt x="0" y="11"/>
                            </a:lnTo>
                            <a:lnTo>
                              <a:pt x="11" y="11"/>
                            </a:lnTo>
                            <a:lnTo>
                              <a:pt x="8" y="0"/>
                            </a:lnTo>
                            <a:lnTo>
                              <a:pt x="2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8"/>
                            </a:lnTo>
                            <a:lnTo>
                              <a:pt x="3" y="8"/>
                            </a:lnTo>
                            <a:lnTo>
                              <a:pt x="4" y="3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21" name="Group 2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90" y="2225"/>
                      <a:ext cx="14" cy="12"/>
                      <a:chOff x="3290" y="2225"/>
                      <a:chExt cx="14" cy="12"/>
                    </a:xfrm>
                  </p:grpSpPr>
                  <p:sp>
                    <p:nvSpPr>
                      <p:cNvPr id="599288" name="Freeform 2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3" y="2227"/>
                        <a:ext cx="12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0" y="10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0" y="10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89" name="Freeform 2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0" y="2225"/>
                        <a:ext cx="14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11"/>
                          </a:cxn>
                          <a:cxn ang="0">
                            <a:pos x="13" y="11"/>
                          </a:cxn>
                          <a:cxn ang="0">
                            <a:pos x="9" y="0"/>
                          </a:cxn>
                          <a:cxn ang="0">
                            <a:pos x="4" y="0"/>
                          </a:cxn>
                          <a:cxn ang="0">
                            <a:pos x="6" y="3"/>
                          </a:cxn>
                          <a:cxn ang="0">
                            <a:pos x="7" y="3"/>
                          </a:cxn>
                          <a:cxn ang="0">
                            <a:pos x="8" y="8"/>
                          </a:cxn>
                          <a:cxn ang="0">
                            <a:pos x="5" y="8"/>
                          </a:cxn>
                          <a:cxn ang="0">
                            <a:pos x="6" y="3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4" h="12">
                            <a:moveTo>
                              <a:pt x="4" y="0"/>
                            </a:moveTo>
                            <a:lnTo>
                              <a:pt x="0" y="11"/>
                            </a:lnTo>
                            <a:lnTo>
                              <a:pt x="13" y="11"/>
                            </a:lnTo>
                            <a:lnTo>
                              <a:pt x="9" y="0"/>
                            </a:lnTo>
                            <a:lnTo>
                              <a:pt x="4" y="0"/>
                            </a:lnTo>
                            <a:lnTo>
                              <a:pt x="6" y="3"/>
                            </a:lnTo>
                            <a:lnTo>
                              <a:pt x="7" y="3"/>
                            </a:lnTo>
                            <a:lnTo>
                              <a:pt x="8" y="8"/>
                            </a:lnTo>
                            <a:lnTo>
                              <a:pt x="5" y="8"/>
                            </a:lnTo>
                            <a:lnTo>
                              <a:pt x="6" y="3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22" name="Group 2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0" y="2225"/>
                      <a:ext cx="13" cy="14"/>
                      <a:chOff x="3220" y="2225"/>
                      <a:chExt cx="13" cy="14"/>
                    </a:xfrm>
                  </p:grpSpPr>
                  <p:sp>
                    <p:nvSpPr>
                      <p:cNvPr id="599291" name="Freeform 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3" y="2228"/>
                        <a:ext cx="10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9" y="10"/>
                          </a:cxn>
                          <a:cxn ang="0">
                            <a:pos x="6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0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9" y="10"/>
                            </a:lnTo>
                            <a:lnTo>
                              <a:pt x="6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92" name="Freeform 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0" y="2225"/>
                        <a:ext cx="12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1"/>
                          </a:cxn>
                          <a:cxn ang="0">
                            <a:pos x="11" y="11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  <a:cxn ang="0">
                            <a:pos x="6" y="3"/>
                          </a:cxn>
                          <a:cxn ang="0">
                            <a:pos x="7" y="3"/>
                          </a:cxn>
                          <a:cxn ang="0">
                            <a:pos x="8" y="8"/>
                          </a:cxn>
                          <a:cxn ang="0">
                            <a:pos x="3" y="8"/>
                          </a:cxn>
                          <a:cxn ang="0">
                            <a:pos x="6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2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11" y="11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  <a:lnTo>
                              <a:pt x="6" y="3"/>
                            </a:lnTo>
                            <a:lnTo>
                              <a:pt x="7" y="3"/>
                            </a:lnTo>
                            <a:lnTo>
                              <a:pt x="8" y="8"/>
                            </a:lnTo>
                            <a:lnTo>
                              <a:pt x="3" y="8"/>
                            </a:lnTo>
                            <a:lnTo>
                              <a:pt x="6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27" name="Group 2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7" y="2225"/>
                      <a:ext cx="14" cy="14"/>
                      <a:chOff x="3197" y="2225"/>
                      <a:chExt cx="14" cy="14"/>
                    </a:xfrm>
                  </p:grpSpPr>
                  <p:sp>
                    <p:nvSpPr>
                      <p:cNvPr id="599294" name="Freeform 2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0" y="2228"/>
                        <a:ext cx="11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0" y="10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0" y="10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295" name="Freeform 2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7" y="2225"/>
                        <a:ext cx="14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11"/>
                          </a:cxn>
                          <a:cxn ang="0">
                            <a:pos x="13" y="11"/>
                          </a:cxn>
                          <a:cxn ang="0">
                            <a:pos x="9" y="0"/>
                          </a:cxn>
                          <a:cxn ang="0">
                            <a:pos x="4" y="0"/>
                          </a:cxn>
                          <a:cxn ang="0">
                            <a:pos x="6" y="3"/>
                          </a:cxn>
                          <a:cxn ang="0">
                            <a:pos x="7" y="3"/>
                          </a:cxn>
                          <a:cxn ang="0">
                            <a:pos x="8" y="8"/>
                          </a:cxn>
                          <a:cxn ang="0">
                            <a:pos x="5" y="8"/>
                          </a:cxn>
                          <a:cxn ang="0">
                            <a:pos x="6" y="3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4" h="12">
                            <a:moveTo>
                              <a:pt x="4" y="0"/>
                            </a:moveTo>
                            <a:lnTo>
                              <a:pt x="0" y="11"/>
                            </a:lnTo>
                            <a:lnTo>
                              <a:pt x="13" y="11"/>
                            </a:lnTo>
                            <a:lnTo>
                              <a:pt x="9" y="0"/>
                            </a:lnTo>
                            <a:lnTo>
                              <a:pt x="4" y="0"/>
                            </a:lnTo>
                            <a:lnTo>
                              <a:pt x="6" y="3"/>
                            </a:lnTo>
                            <a:lnTo>
                              <a:pt x="7" y="3"/>
                            </a:lnTo>
                            <a:lnTo>
                              <a:pt x="8" y="8"/>
                            </a:lnTo>
                            <a:lnTo>
                              <a:pt x="5" y="8"/>
                            </a:lnTo>
                            <a:lnTo>
                              <a:pt x="6" y="3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296" name="Rectangl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2" y="2240"/>
                      <a:ext cx="144" cy="7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97" name="Rectangl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3" y="2253"/>
                      <a:ext cx="22" cy="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98" name="Line 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7" y="2238"/>
                      <a:ext cx="1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299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7" y="2273"/>
                      <a:ext cx="0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00" name="Arc 260"/>
                    <p:cNvSpPr>
                      <a:spLocks/>
                    </p:cNvSpPr>
                    <p:nvPr/>
                  </p:nvSpPr>
                  <p:spPr bwMode="auto">
                    <a:xfrm>
                      <a:off x="3072" y="2228"/>
                      <a:ext cx="130" cy="60"/>
                    </a:xfrm>
                    <a:custGeom>
                      <a:avLst/>
                      <a:gdLst>
                        <a:gd name="G0" fmla="+- 0 0 0"/>
                        <a:gd name="G1" fmla="+- 357 0 0"/>
                        <a:gd name="G2" fmla="+- 21600 0 0"/>
                        <a:gd name="T0" fmla="*/ 21597 w 21600"/>
                        <a:gd name="T1" fmla="*/ 0 h 21954"/>
                        <a:gd name="T2" fmla="*/ 341 w 21600"/>
                        <a:gd name="T3" fmla="*/ 21954 h 21954"/>
                        <a:gd name="T4" fmla="*/ 0 w 21600"/>
                        <a:gd name="T5" fmla="*/ 357 h 219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954" fill="none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153"/>
                            <a:pt x="12135" y="21768"/>
                            <a:pt x="341" y="21954"/>
                          </a:cubicBezTo>
                        </a:path>
                        <a:path w="21600" h="21954" stroke="0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153"/>
                            <a:pt x="12135" y="21768"/>
                            <a:pt x="341" y="21954"/>
                          </a:cubicBez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01" name="Arc 261"/>
                    <p:cNvSpPr>
                      <a:spLocks/>
                    </p:cNvSpPr>
                    <p:nvPr/>
                  </p:nvSpPr>
                  <p:spPr bwMode="auto">
                    <a:xfrm>
                      <a:off x="3093" y="2228"/>
                      <a:ext cx="130" cy="60"/>
                    </a:xfrm>
                    <a:custGeom>
                      <a:avLst/>
                      <a:gdLst>
                        <a:gd name="G0" fmla="+- 0 0 0"/>
                        <a:gd name="G1" fmla="+- 357 0 0"/>
                        <a:gd name="G2" fmla="+- 21600 0 0"/>
                        <a:gd name="T0" fmla="*/ 21597 w 21600"/>
                        <a:gd name="T1" fmla="*/ 0 h 21957"/>
                        <a:gd name="T2" fmla="*/ 0 w 21600"/>
                        <a:gd name="T3" fmla="*/ 21957 h 21957"/>
                        <a:gd name="T4" fmla="*/ 0 w 21600"/>
                        <a:gd name="T5" fmla="*/ 357 h 219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957" fill="none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</a:path>
                        <a:path w="21600" h="21957" stroke="0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02" name="Arc 262"/>
                    <p:cNvSpPr>
                      <a:spLocks/>
                    </p:cNvSpPr>
                    <p:nvPr/>
                  </p:nvSpPr>
                  <p:spPr bwMode="auto">
                    <a:xfrm>
                      <a:off x="3189" y="2228"/>
                      <a:ext cx="129" cy="60"/>
                    </a:xfrm>
                    <a:custGeom>
                      <a:avLst/>
                      <a:gdLst>
                        <a:gd name="G0" fmla="+- 0 0 0"/>
                        <a:gd name="G1" fmla="+- 357 0 0"/>
                        <a:gd name="G2" fmla="+- 21600 0 0"/>
                        <a:gd name="T0" fmla="*/ 21597 w 21600"/>
                        <a:gd name="T1" fmla="*/ 0 h 21957"/>
                        <a:gd name="T2" fmla="*/ 0 w 21600"/>
                        <a:gd name="T3" fmla="*/ 21957 h 21957"/>
                        <a:gd name="T4" fmla="*/ 0 w 21600"/>
                        <a:gd name="T5" fmla="*/ 357 h 219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957" fill="none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</a:path>
                        <a:path w="21600" h="21957" stroke="0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03" name="Arc 263"/>
                    <p:cNvSpPr>
                      <a:spLocks/>
                    </p:cNvSpPr>
                    <p:nvPr/>
                  </p:nvSpPr>
                  <p:spPr bwMode="auto">
                    <a:xfrm>
                      <a:off x="3164" y="2224"/>
                      <a:ext cx="129" cy="61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52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2889" y="2281"/>
                    <a:ext cx="320" cy="482"/>
                    <a:chOff x="2889" y="2281"/>
                    <a:chExt cx="320" cy="482"/>
                  </a:xfrm>
                </p:grpSpPr>
                <p:sp>
                  <p:nvSpPr>
                    <p:cNvPr id="599305" name="Rectangle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2" y="2281"/>
                      <a:ext cx="19" cy="482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06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4" y="2320"/>
                      <a:ext cx="48" cy="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07" name="Line 2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29" y="2314"/>
                      <a:ext cx="48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1529" name="Group 2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83" y="2292"/>
                      <a:ext cx="14" cy="17"/>
                      <a:chOff x="3183" y="2292"/>
                      <a:chExt cx="14" cy="17"/>
                    </a:xfrm>
                  </p:grpSpPr>
                  <p:sp>
                    <p:nvSpPr>
                      <p:cNvPr id="599309" name="Freeform 2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2297"/>
                        <a:ext cx="13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2"/>
                          </a:cxn>
                          <a:cxn ang="0">
                            <a:pos x="12" y="12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3" y="0"/>
                            </a:moveTo>
                            <a:lnTo>
                              <a:pt x="0" y="12"/>
                            </a:lnTo>
                            <a:lnTo>
                              <a:pt x="12" y="12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10" name="Freeform 2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2292"/>
                        <a:ext cx="1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6"/>
                          </a:cxn>
                          <a:cxn ang="0">
                            <a:pos x="13" y="16"/>
                          </a:cxn>
                          <a:cxn ang="0">
                            <a:pos x="10" y="0"/>
                          </a:cxn>
                          <a:cxn ang="0">
                            <a:pos x="3" y="0"/>
                          </a:cxn>
                          <a:cxn ang="0">
                            <a:pos x="5" y="4"/>
                          </a:cxn>
                          <a:cxn ang="0">
                            <a:pos x="8" y="4"/>
                          </a:cxn>
                          <a:cxn ang="0">
                            <a:pos x="9" y="12"/>
                          </a:cxn>
                          <a:cxn ang="0">
                            <a:pos x="4" y="12"/>
                          </a:cxn>
                          <a:cxn ang="0">
                            <a:pos x="5" y="4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4" h="17">
                            <a:moveTo>
                              <a:pt x="3" y="0"/>
                            </a:moveTo>
                            <a:lnTo>
                              <a:pt x="0" y="16"/>
                            </a:lnTo>
                            <a:lnTo>
                              <a:pt x="13" y="16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  <a:lnTo>
                              <a:pt x="5" y="4"/>
                            </a:lnTo>
                            <a:lnTo>
                              <a:pt x="8" y="4"/>
                            </a:lnTo>
                            <a:lnTo>
                              <a:pt x="9" y="12"/>
                            </a:lnTo>
                            <a:lnTo>
                              <a:pt x="4" y="12"/>
                            </a:lnTo>
                            <a:lnTo>
                              <a:pt x="5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30" name="Group 2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4" y="2292"/>
                      <a:ext cx="14" cy="17"/>
                      <a:chOff x="3154" y="2292"/>
                      <a:chExt cx="14" cy="17"/>
                    </a:xfrm>
                  </p:grpSpPr>
                  <p:sp>
                    <p:nvSpPr>
                      <p:cNvPr id="599312" name="Freeform 2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6" y="2297"/>
                        <a:ext cx="12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2"/>
                          </a:cxn>
                          <a:cxn ang="0">
                            <a:pos x="11" y="12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3">
                            <a:moveTo>
                              <a:pt x="3" y="0"/>
                            </a:moveTo>
                            <a:lnTo>
                              <a:pt x="0" y="12"/>
                            </a:lnTo>
                            <a:lnTo>
                              <a:pt x="11" y="12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13" name="Freeform 2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4" y="2292"/>
                        <a:ext cx="1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6"/>
                          </a:cxn>
                          <a:cxn ang="0">
                            <a:pos x="13" y="16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  <a:cxn ang="0">
                            <a:pos x="5" y="4"/>
                          </a:cxn>
                          <a:cxn ang="0">
                            <a:pos x="7" y="4"/>
                          </a:cxn>
                          <a:cxn ang="0">
                            <a:pos x="8" y="12"/>
                          </a:cxn>
                          <a:cxn ang="0">
                            <a:pos x="4" y="12"/>
                          </a:cxn>
                          <a:cxn ang="0">
                            <a:pos x="5" y="4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4" h="17">
                            <a:moveTo>
                              <a:pt x="3" y="0"/>
                            </a:moveTo>
                            <a:lnTo>
                              <a:pt x="0" y="16"/>
                            </a:lnTo>
                            <a:lnTo>
                              <a:pt x="13" y="16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  <a:lnTo>
                              <a:pt x="5" y="4"/>
                            </a:lnTo>
                            <a:lnTo>
                              <a:pt x="7" y="4"/>
                            </a:lnTo>
                            <a:lnTo>
                              <a:pt x="8" y="12"/>
                            </a:lnTo>
                            <a:lnTo>
                              <a:pt x="4" y="12"/>
                            </a:lnTo>
                            <a:lnTo>
                              <a:pt x="5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31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7" y="2294"/>
                      <a:ext cx="16" cy="16"/>
                      <a:chOff x="3067" y="2294"/>
                      <a:chExt cx="16" cy="16"/>
                    </a:xfrm>
                  </p:grpSpPr>
                  <p:sp>
                    <p:nvSpPr>
                      <p:cNvPr id="599315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1" y="2295"/>
                        <a:ext cx="12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3"/>
                          </a:cxn>
                          <a:cxn ang="0">
                            <a:pos x="11" y="13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4">
                            <a:moveTo>
                              <a:pt x="3" y="0"/>
                            </a:moveTo>
                            <a:lnTo>
                              <a:pt x="0" y="13"/>
                            </a:lnTo>
                            <a:lnTo>
                              <a:pt x="11" y="13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16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7" y="2294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14"/>
                          </a:cxn>
                          <a:cxn ang="0">
                            <a:pos x="14" y="14"/>
                          </a:cxn>
                          <a:cxn ang="0">
                            <a:pos x="11" y="0"/>
                          </a:cxn>
                          <a:cxn ang="0">
                            <a:pos x="4" y="0"/>
                          </a:cxn>
                          <a:cxn ang="0">
                            <a:pos x="7" y="4"/>
                          </a:cxn>
                          <a:cxn ang="0">
                            <a:pos x="8" y="4"/>
                          </a:cxn>
                          <a:cxn ang="0">
                            <a:pos x="10" y="10"/>
                          </a:cxn>
                          <a:cxn ang="0">
                            <a:pos x="6" y="10"/>
                          </a:cxn>
                          <a:cxn ang="0">
                            <a:pos x="7" y="4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5" h="15">
                            <a:moveTo>
                              <a:pt x="4" y="0"/>
                            </a:moveTo>
                            <a:lnTo>
                              <a:pt x="0" y="14"/>
                            </a:lnTo>
                            <a:lnTo>
                              <a:pt x="14" y="14"/>
                            </a:lnTo>
                            <a:lnTo>
                              <a:pt x="11" y="0"/>
                            </a:lnTo>
                            <a:lnTo>
                              <a:pt x="4" y="0"/>
                            </a:lnTo>
                            <a:lnTo>
                              <a:pt x="7" y="4"/>
                            </a:lnTo>
                            <a:lnTo>
                              <a:pt x="8" y="4"/>
                            </a:lnTo>
                            <a:lnTo>
                              <a:pt x="10" y="10"/>
                            </a:lnTo>
                            <a:lnTo>
                              <a:pt x="6" y="10"/>
                            </a:lnTo>
                            <a:lnTo>
                              <a:pt x="7" y="4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532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42" y="2294"/>
                      <a:ext cx="14" cy="16"/>
                      <a:chOff x="3042" y="2294"/>
                      <a:chExt cx="14" cy="16"/>
                    </a:xfrm>
                  </p:grpSpPr>
                  <p:sp>
                    <p:nvSpPr>
                      <p:cNvPr id="599318" name="Freeform 2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2" y="2295"/>
                        <a:ext cx="1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3"/>
                          </a:cxn>
                          <a:cxn ang="0">
                            <a:pos x="12" y="13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3" h="14">
                            <a:moveTo>
                              <a:pt x="3" y="0"/>
                            </a:moveTo>
                            <a:lnTo>
                              <a:pt x="0" y="13"/>
                            </a:lnTo>
                            <a:lnTo>
                              <a:pt x="12" y="13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19" name="Freeform 2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2" y="2294"/>
                        <a:ext cx="1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4"/>
                          </a:cxn>
                          <a:cxn ang="0">
                            <a:pos x="13" y="14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  <a:cxn ang="0">
                            <a:pos x="5" y="4"/>
                          </a:cxn>
                          <a:cxn ang="0">
                            <a:pos x="7" y="4"/>
                          </a:cxn>
                          <a:cxn ang="0">
                            <a:pos x="8" y="10"/>
                          </a:cxn>
                          <a:cxn ang="0">
                            <a:pos x="4" y="10"/>
                          </a:cxn>
                          <a:cxn ang="0">
                            <a:pos x="5" y="4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4" h="15">
                            <a:moveTo>
                              <a:pt x="3" y="0"/>
                            </a:moveTo>
                            <a:lnTo>
                              <a:pt x="0" y="14"/>
                            </a:lnTo>
                            <a:lnTo>
                              <a:pt x="13" y="14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  <a:lnTo>
                              <a:pt x="5" y="4"/>
                            </a:lnTo>
                            <a:lnTo>
                              <a:pt x="7" y="4"/>
                            </a:lnTo>
                            <a:lnTo>
                              <a:pt x="8" y="10"/>
                            </a:lnTo>
                            <a:lnTo>
                              <a:pt x="4" y="10"/>
                            </a:lnTo>
                            <a:lnTo>
                              <a:pt x="5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320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" y="2311"/>
                      <a:ext cx="176" cy="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21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2327"/>
                      <a:ext cx="25" cy="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22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2" y="2308"/>
                      <a:ext cx="1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23" name="Line 2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7" y="2351"/>
                      <a:ext cx="0" cy="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24" name="Arc 284"/>
                    <p:cNvSpPr>
                      <a:spLocks/>
                    </p:cNvSpPr>
                    <p:nvPr/>
                  </p:nvSpPr>
                  <p:spPr bwMode="auto">
                    <a:xfrm>
                      <a:off x="2889" y="2295"/>
                      <a:ext cx="158" cy="73"/>
                    </a:xfrm>
                    <a:custGeom>
                      <a:avLst/>
                      <a:gdLst>
                        <a:gd name="G0" fmla="+- 137 0 0"/>
                        <a:gd name="G1" fmla="+- 0 0 0"/>
                        <a:gd name="G2" fmla="+- 21600 0 0"/>
                        <a:gd name="T0" fmla="*/ 21737 w 21737"/>
                        <a:gd name="T1" fmla="*/ 0 h 21600"/>
                        <a:gd name="T2" fmla="*/ 0 w 21737"/>
                        <a:gd name="T3" fmla="*/ 21600 h 21600"/>
                        <a:gd name="T4" fmla="*/ 137 w 2173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37" h="21600" fill="none" extrusionOk="0">
                          <a:moveTo>
                            <a:pt x="21737" y="0"/>
                          </a:moveTo>
                          <a:cubicBezTo>
                            <a:pt x="21737" y="11929"/>
                            <a:pt x="12066" y="21600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</a:path>
                        <a:path w="21737" h="21600" stroke="0" extrusionOk="0">
                          <a:moveTo>
                            <a:pt x="21737" y="0"/>
                          </a:moveTo>
                          <a:cubicBezTo>
                            <a:pt x="21737" y="11929"/>
                            <a:pt x="12066" y="21600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  <a:lnTo>
                            <a:pt x="137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25" name="Arc 285"/>
                    <p:cNvSpPr>
                      <a:spLocks/>
                    </p:cNvSpPr>
                    <p:nvPr/>
                  </p:nvSpPr>
                  <p:spPr bwMode="auto">
                    <a:xfrm>
                      <a:off x="2914" y="2294"/>
                      <a:ext cx="158" cy="74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598"/>
                        <a:gd name="T2" fmla="*/ 276 w 21600"/>
                        <a:gd name="T3" fmla="*/ 21598 h 21598"/>
                        <a:gd name="T4" fmla="*/ 0 w 21600"/>
                        <a:gd name="T5" fmla="*/ 0 h 21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98" fill="none" extrusionOk="0">
                          <a:moveTo>
                            <a:pt x="21600" y="0"/>
                          </a:moveTo>
                          <a:cubicBezTo>
                            <a:pt x="21600" y="11821"/>
                            <a:pt x="12096" y="21447"/>
                            <a:pt x="276" y="21598"/>
                          </a:cubicBezTo>
                        </a:path>
                        <a:path w="21600" h="21598" stroke="0" extrusionOk="0">
                          <a:moveTo>
                            <a:pt x="21600" y="0"/>
                          </a:moveTo>
                          <a:cubicBezTo>
                            <a:pt x="21600" y="11821"/>
                            <a:pt x="12096" y="21447"/>
                            <a:pt x="276" y="21598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26" name="Arc 286"/>
                    <p:cNvSpPr>
                      <a:spLocks/>
                    </p:cNvSpPr>
                    <p:nvPr/>
                  </p:nvSpPr>
                  <p:spPr bwMode="auto">
                    <a:xfrm>
                      <a:off x="3030" y="2295"/>
                      <a:ext cx="158" cy="73"/>
                    </a:xfrm>
                    <a:custGeom>
                      <a:avLst/>
                      <a:gdLst>
                        <a:gd name="G0" fmla="+- 137 0 0"/>
                        <a:gd name="G1" fmla="+- 0 0 0"/>
                        <a:gd name="G2" fmla="+- 21600 0 0"/>
                        <a:gd name="T0" fmla="*/ 21735 w 21735"/>
                        <a:gd name="T1" fmla="*/ 299 h 21600"/>
                        <a:gd name="T2" fmla="*/ 0 w 21735"/>
                        <a:gd name="T3" fmla="*/ 21600 h 21600"/>
                        <a:gd name="T4" fmla="*/ 137 w 2173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35" h="21600" fill="none" extrusionOk="0">
                          <a:moveTo>
                            <a:pt x="21734" y="298"/>
                          </a:moveTo>
                          <a:cubicBezTo>
                            <a:pt x="21571" y="12110"/>
                            <a:pt x="11949" y="21599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</a:path>
                        <a:path w="21735" h="21600" stroke="0" extrusionOk="0">
                          <a:moveTo>
                            <a:pt x="21734" y="298"/>
                          </a:moveTo>
                          <a:cubicBezTo>
                            <a:pt x="21571" y="12110"/>
                            <a:pt x="11949" y="21599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  <a:lnTo>
                            <a:pt x="137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27" name="Arc 287"/>
                    <p:cNvSpPr>
                      <a:spLocks/>
                    </p:cNvSpPr>
                    <p:nvPr/>
                  </p:nvSpPr>
                  <p:spPr bwMode="auto">
                    <a:xfrm>
                      <a:off x="2999" y="2291"/>
                      <a:ext cx="159" cy="74"/>
                    </a:xfrm>
                    <a:custGeom>
                      <a:avLst/>
                      <a:gdLst>
                        <a:gd name="G0" fmla="+- 138 0 0"/>
                        <a:gd name="G1" fmla="+- 295 0 0"/>
                        <a:gd name="G2" fmla="+- 21600 0 0"/>
                        <a:gd name="T0" fmla="*/ 21736 w 21738"/>
                        <a:gd name="T1" fmla="*/ 0 h 21895"/>
                        <a:gd name="T2" fmla="*/ 0 w 21738"/>
                        <a:gd name="T3" fmla="*/ 21895 h 21895"/>
                        <a:gd name="T4" fmla="*/ 138 w 21738"/>
                        <a:gd name="T5" fmla="*/ 295 h 218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38" h="21895" fill="none" extrusionOk="0">
                          <a:moveTo>
                            <a:pt x="21735" y="0"/>
                          </a:moveTo>
                          <a:cubicBezTo>
                            <a:pt x="21737" y="98"/>
                            <a:pt x="21738" y="196"/>
                            <a:pt x="21738" y="295"/>
                          </a:cubicBezTo>
                          <a:cubicBezTo>
                            <a:pt x="21738" y="12224"/>
                            <a:pt x="12067" y="21895"/>
                            <a:pt x="138" y="21895"/>
                          </a:cubicBezTo>
                          <a:cubicBezTo>
                            <a:pt x="92" y="21895"/>
                            <a:pt x="46" y="21894"/>
                            <a:pt x="0" y="21894"/>
                          </a:cubicBezTo>
                        </a:path>
                        <a:path w="21738" h="21895" stroke="0" extrusionOk="0">
                          <a:moveTo>
                            <a:pt x="21735" y="0"/>
                          </a:moveTo>
                          <a:cubicBezTo>
                            <a:pt x="21737" y="98"/>
                            <a:pt x="21738" y="196"/>
                            <a:pt x="21738" y="295"/>
                          </a:cubicBezTo>
                          <a:cubicBezTo>
                            <a:pt x="21738" y="12224"/>
                            <a:pt x="12067" y="21895"/>
                            <a:pt x="138" y="21895"/>
                          </a:cubicBezTo>
                          <a:cubicBezTo>
                            <a:pt x="92" y="21895"/>
                            <a:pt x="46" y="21894"/>
                            <a:pt x="0" y="21894"/>
                          </a:cubicBezTo>
                          <a:lnTo>
                            <a:pt x="138" y="29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533" name="Group 288"/>
              <p:cNvGrpSpPr>
                <a:grpSpLocks/>
              </p:cNvGrpSpPr>
              <p:nvPr/>
            </p:nvGrpSpPr>
            <p:grpSpPr bwMode="auto">
              <a:xfrm>
                <a:off x="2903" y="1433"/>
                <a:ext cx="2247" cy="1935"/>
                <a:chOff x="2903" y="1433"/>
                <a:chExt cx="2247" cy="1935"/>
              </a:xfrm>
            </p:grpSpPr>
            <p:graphicFrame>
              <p:nvGraphicFramePr>
                <p:cNvPr id="1026" name="Object 289"/>
                <p:cNvGraphicFramePr>
                  <a:graphicFrameLocks noChangeAspect="1"/>
                </p:cNvGraphicFramePr>
                <p:nvPr/>
              </p:nvGraphicFramePr>
              <p:xfrm>
                <a:off x="3428" y="1433"/>
                <a:ext cx="1722" cy="546"/>
              </p:xfrm>
              <a:graphic>
                <a:graphicData uri="http://schemas.openxmlformats.org/presentationml/2006/ole">
                  <p:oleObj spid="_x0000_s210946" name="Clip" r:id="rId8" imgW="5910480" imgH="1873080" progId="">
                    <p:embed/>
                  </p:oleObj>
                </a:graphicData>
              </a:graphic>
            </p:graphicFrame>
            <p:grpSp>
              <p:nvGrpSpPr>
                <p:cNvPr id="1534" name="Group 290"/>
                <p:cNvGrpSpPr>
                  <a:grpSpLocks/>
                </p:cNvGrpSpPr>
                <p:nvPr/>
              </p:nvGrpSpPr>
              <p:grpSpPr bwMode="auto">
                <a:xfrm>
                  <a:off x="3130" y="1774"/>
                  <a:ext cx="658" cy="682"/>
                  <a:chOff x="2889" y="2167"/>
                  <a:chExt cx="575" cy="596"/>
                </a:xfrm>
              </p:grpSpPr>
              <p:grpSp>
                <p:nvGrpSpPr>
                  <p:cNvPr id="1535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3232" y="2167"/>
                    <a:ext cx="232" cy="349"/>
                    <a:chOff x="3232" y="2167"/>
                    <a:chExt cx="232" cy="349"/>
                  </a:xfrm>
                </p:grpSpPr>
                <p:sp>
                  <p:nvSpPr>
                    <p:cNvPr id="599332" name="Rectangl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5" y="2167"/>
                      <a:ext cx="12" cy="34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33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2" y="2197"/>
                      <a:ext cx="32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34" name="Line 2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09" y="2189"/>
                      <a:ext cx="32" cy="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170" name="Group 2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46" y="2174"/>
                      <a:ext cx="11" cy="12"/>
                      <a:chOff x="3446" y="2174"/>
                      <a:chExt cx="11" cy="12"/>
                    </a:xfrm>
                  </p:grpSpPr>
                  <p:sp>
                    <p:nvSpPr>
                      <p:cNvPr id="599336" name="Freeform 2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7" y="2177"/>
                        <a:ext cx="10" cy="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8"/>
                          </a:cxn>
                          <a:cxn ang="0">
                            <a:pos x="8" y="8"/>
                          </a:cxn>
                          <a:cxn ang="0">
                            <a:pos x="5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9" h="9">
                            <a:moveTo>
                              <a:pt x="1" y="0"/>
                            </a:moveTo>
                            <a:lnTo>
                              <a:pt x="0" y="8"/>
                            </a:lnTo>
                            <a:lnTo>
                              <a:pt x="8" y="8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37" name="Freeform 2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6" y="2174"/>
                        <a:ext cx="11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1"/>
                          </a:cxn>
                          <a:cxn ang="0">
                            <a:pos x="10" y="11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8"/>
                          </a:cxn>
                          <a:cxn ang="0">
                            <a:pos x="3" y="8"/>
                          </a:cxn>
                          <a:cxn ang="0">
                            <a:pos x="4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2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10" y="11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8"/>
                            </a:lnTo>
                            <a:lnTo>
                              <a:pt x="3" y="8"/>
                            </a:lnTo>
                            <a:lnTo>
                              <a:pt x="4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76" name="Group 2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5" y="2174"/>
                      <a:ext cx="11" cy="12"/>
                      <a:chOff x="3425" y="2174"/>
                      <a:chExt cx="11" cy="12"/>
                    </a:xfrm>
                  </p:grpSpPr>
                  <p:sp>
                    <p:nvSpPr>
                      <p:cNvPr id="599339" name="Freeform 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6" y="2177"/>
                        <a:ext cx="10" cy="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8"/>
                          </a:cxn>
                          <a:cxn ang="0">
                            <a:pos x="8" y="8"/>
                          </a:cxn>
                          <a:cxn ang="0">
                            <a:pos x="5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9" h="9">
                            <a:moveTo>
                              <a:pt x="1" y="0"/>
                            </a:moveTo>
                            <a:lnTo>
                              <a:pt x="0" y="8"/>
                            </a:lnTo>
                            <a:lnTo>
                              <a:pt x="8" y="8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40" name="Freeform 3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5" y="2174"/>
                        <a:ext cx="11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1"/>
                          </a:cxn>
                          <a:cxn ang="0">
                            <a:pos x="10" y="11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8"/>
                          </a:cxn>
                          <a:cxn ang="0">
                            <a:pos x="3" y="8"/>
                          </a:cxn>
                          <a:cxn ang="0">
                            <a:pos x="4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2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10" y="11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8"/>
                            </a:lnTo>
                            <a:lnTo>
                              <a:pt x="3" y="8"/>
                            </a:lnTo>
                            <a:lnTo>
                              <a:pt x="4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77" name="Group 3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2" y="2175"/>
                      <a:ext cx="12" cy="13"/>
                      <a:chOff x="3362" y="2175"/>
                      <a:chExt cx="12" cy="13"/>
                    </a:xfrm>
                  </p:grpSpPr>
                  <p:sp>
                    <p:nvSpPr>
                      <p:cNvPr id="599342" name="Freeform 3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5" y="2177"/>
                        <a:ext cx="9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10"/>
                          </a:cxn>
                          <a:cxn ang="0">
                            <a:pos x="8" y="10"/>
                          </a:cxn>
                          <a:cxn ang="0">
                            <a:pos x="6" y="0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9" h="11">
                            <a:moveTo>
                              <a:pt x="2" y="0"/>
                            </a:moveTo>
                            <a:lnTo>
                              <a:pt x="0" y="10"/>
                            </a:lnTo>
                            <a:lnTo>
                              <a:pt x="8" y="10"/>
                            </a:lnTo>
                            <a:lnTo>
                              <a:pt x="6" y="0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43" name="Freeform 3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2" y="2175"/>
                        <a:ext cx="12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1" y="10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5" y="3"/>
                          </a:cxn>
                          <a:cxn ang="0">
                            <a:pos x="6" y="3"/>
                          </a:cxn>
                          <a:cxn ang="0">
                            <a:pos x="7" y="7"/>
                          </a:cxn>
                          <a:cxn ang="0">
                            <a:pos x="4" y="7"/>
                          </a:cxn>
                          <a:cxn ang="0">
                            <a:pos x="5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1" y="10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5" y="3"/>
                            </a:lnTo>
                            <a:lnTo>
                              <a:pt x="6" y="3"/>
                            </a:lnTo>
                            <a:lnTo>
                              <a:pt x="7" y="7"/>
                            </a:lnTo>
                            <a:lnTo>
                              <a:pt x="4" y="7"/>
                            </a:lnTo>
                            <a:lnTo>
                              <a:pt x="5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78" name="Group 3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43" y="2175"/>
                      <a:ext cx="11" cy="13"/>
                      <a:chOff x="3343" y="2175"/>
                      <a:chExt cx="11" cy="13"/>
                    </a:xfrm>
                  </p:grpSpPr>
                  <p:sp>
                    <p:nvSpPr>
                      <p:cNvPr id="599345" name="Freeform 3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5" y="2177"/>
                        <a:ext cx="9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10"/>
                          </a:cxn>
                          <a:cxn ang="0">
                            <a:pos x="8" y="10"/>
                          </a:cxn>
                          <a:cxn ang="0">
                            <a:pos x="7" y="0"/>
                          </a:cxn>
                          <a:cxn ang="0">
                            <a:pos x="1" y="0"/>
                          </a:cxn>
                        </a:cxnLst>
                        <a:rect l="0" t="0" r="r" b="b"/>
                        <a:pathLst>
                          <a:path w="9" h="11">
                            <a:moveTo>
                              <a:pt x="1" y="0"/>
                            </a:moveTo>
                            <a:lnTo>
                              <a:pt x="0" y="10"/>
                            </a:lnTo>
                            <a:lnTo>
                              <a:pt x="8" y="10"/>
                            </a:lnTo>
                            <a:lnTo>
                              <a:pt x="7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46" name="Freeform 3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3" y="2175"/>
                        <a:ext cx="10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0" y="10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7"/>
                          </a:cxn>
                          <a:cxn ang="0">
                            <a:pos x="3" y="7"/>
                          </a:cxn>
                          <a:cxn ang="0">
                            <a:pos x="4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0" y="10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7"/>
                            </a:lnTo>
                            <a:lnTo>
                              <a:pt x="3" y="7"/>
                            </a:lnTo>
                            <a:lnTo>
                              <a:pt x="4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347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189"/>
                      <a:ext cx="126" cy="5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48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1" y="2200"/>
                      <a:ext cx="17" cy="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49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5" y="2185"/>
                      <a:ext cx="1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50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3" y="2216"/>
                      <a:ext cx="0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51" name="Arc 311"/>
                    <p:cNvSpPr>
                      <a:spLocks/>
                    </p:cNvSpPr>
                    <p:nvPr/>
                  </p:nvSpPr>
                  <p:spPr bwMode="auto">
                    <a:xfrm>
                      <a:off x="3232" y="2177"/>
                      <a:ext cx="114" cy="53"/>
                    </a:xfrm>
                    <a:custGeom>
                      <a:avLst/>
                      <a:gdLst>
                        <a:gd name="G0" fmla="+- 190 0 0"/>
                        <a:gd name="G1" fmla="+- 0 0 0"/>
                        <a:gd name="G2" fmla="+- 21600 0 0"/>
                        <a:gd name="T0" fmla="*/ 21790 w 21790"/>
                        <a:gd name="T1" fmla="*/ 0 h 21600"/>
                        <a:gd name="T2" fmla="*/ 0 w 21790"/>
                        <a:gd name="T3" fmla="*/ 21599 h 21600"/>
                        <a:gd name="T4" fmla="*/ 190 w 2179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90" h="21600" fill="none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</a:path>
                        <a:path w="21790" h="21600" stroke="0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52" name="Arc 312"/>
                    <p:cNvSpPr>
                      <a:spLocks/>
                    </p:cNvSpPr>
                    <p:nvPr/>
                  </p:nvSpPr>
                  <p:spPr bwMode="auto">
                    <a:xfrm>
                      <a:off x="3253" y="2176"/>
                      <a:ext cx="114" cy="53"/>
                    </a:xfrm>
                    <a:custGeom>
                      <a:avLst/>
                      <a:gdLst>
                        <a:gd name="G0" fmla="+- 0 0 0"/>
                        <a:gd name="G1" fmla="+- 411 0 0"/>
                        <a:gd name="G2" fmla="+- 21600 0 0"/>
                        <a:gd name="T0" fmla="*/ 21596 w 21600"/>
                        <a:gd name="T1" fmla="*/ 0 h 22010"/>
                        <a:gd name="T2" fmla="*/ 195 w 21600"/>
                        <a:gd name="T3" fmla="*/ 22010 h 22010"/>
                        <a:gd name="T4" fmla="*/ 0 w 21600"/>
                        <a:gd name="T5" fmla="*/ 411 h 220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010" fill="none" extrusionOk="0">
                          <a:moveTo>
                            <a:pt x="21596" y="-1"/>
                          </a:moveTo>
                          <a:cubicBezTo>
                            <a:pt x="21598" y="136"/>
                            <a:pt x="21600" y="273"/>
                            <a:pt x="21600" y="411"/>
                          </a:cubicBezTo>
                          <a:cubicBezTo>
                            <a:pt x="21600" y="12264"/>
                            <a:pt x="12047" y="21903"/>
                            <a:pt x="195" y="22010"/>
                          </a:cubicBezTo>
                        </a:path>
                        <a:path w="21600" h="22010" stroke="0" extrusionOk="0">
                          <a:moveTo>
                            <a:pt x="21596" y="-1"/>
                          </a:moveTo>
                          <a:cubicBezTo>
                            <a:pt x="21598" y="136"/>
                            <a:pt x="21600" y="273"/>
                            <a:pt x="21600" y="411"/>
                          </a:cubicBezTo>
                          <a:cubicBezTo>
                            <a:pt x="21600" y="12264"/>
                            <a:pt x="12047" y="21903"/>
                            <a:pt x="195" y="22010"/>
                          </a:cubicBezTo>
                          <a:lnTo>
                            <a:pt x="0" y="411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53" name="Arc 313"/>
                    <p:cNvSpPr>
                      <a:spLocks/>
                    </p:cNvSpPr>
                    <p:nvPr/>
                  </p:nvSpPr>
                  <p:spPr bwMode="auto">
                    <a:xfrm>
                      <a:off x="3336" y="2176"/>
                      <a:ext cx="114" cy="52"/>
                    </a:xfrm>
                    <a:custGeom>
                      <a:avLst/>
                      <a:gdLst>
                        <a:gd name="G0" fmla="+- 190 0 0"/>
                        <a:gd name="G1" fmla="+- 0 0 0"/>
                        <a:gd name="G2" fmla="+- 21600 0 0"/>
                        <a:gd name="T0" fmla="*/ 21790 w 21790"/>
                        <a:gd name="T1" fmla="*/ 0 h 21600"/>
                        <a:gd name="T2" fmla="*/ 0 w 21790"/>
                        <a:gd name="T3" fmla="*/ 21599 h 21600"/>
                        <a:gd name="T4" fmla="*/ 190 w 2179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90" h="21600" fill="none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</a:path>
                        <a:path w="21790" h="21600" stroke="0" extrusionOk="0">
                          <a:moveTo>
                            <a:pt x="21790" y="0"/>
                          </a:moveTo>
                          <a:cubicBezTo>
                            <a:pt x="21790" y="11929"/>
                            <a:pt x="12119" y="21600"/>
                            <a:pt x="190" y="21600"/>
                          </a:cubicBezTo>
                          <a:cubicBezTo>
                            <a:pt x="126" y="21600"/>
                            <a:pt x="63" y="21599"/>
                            <a:pt x="-1" y="21599"/>
                          </a:cubicBez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54" name="Arc 314"/>
                    <p:cNvSpPr>
                      <a:spLocks/>
                    </p:cNvSpPr>
                    <p:nvPr/>
                  </p:nvSpPr>
                  <p:spPr bwMode="auto">
                    <a:xfrm>
                      <a:off x="3315" y="2173"/>
                      <a:ext cx="114" cy="54"/>
                    </a:xfrm>
                    <a:custGeom>
                      <a:avLst/>
                      <a:gdLst>
                        <a:gd name="G0" fmla="+- 192 0 0"/>
                        <a:gd name="G1" fmla="+- 413 0 0"/>
                        <a:gd name="G2" fmla="+- 21600 0 0"/>
                        <a:gd name="T0" fmla="*/ 21788 w 21792"/>
                        <a:gd name="T1" fmla="*/ 0 h 22013"/>
                        <a:gd name="T2" fmla="*/ 0 w 21792"/>
                        <a:gd name="T3" fmla="*/ 22012 h 22013"/>
                        <a:gd name="T4" fmla="*/ 192 w 21792"/>
                        <a:gd name="T5" fmla="*/ 413 h 220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92" h="22013" fill="none" extrusionOk="0">
                          <a:moveTo>
                            <a:pt x="21788" y="-1"/>
                          </a:moveTo>
                          <a:cubicBezTo>
                            <a:pt x="21790" y="137"/>
                            <a:pt x="21792" y="275"/>
                            <a:pt x="21792" y="413"/>
                          </a:cubicBezTo>
                          <a:cubicBezTo>
                            <a:pt x="21792" y="12342"/>
                            <a:pt x="12121" y="22013"/>
                            <a:pt x="192" y="22013"/>
                          </a:cubicBezTo>
                          <a:cubicBezTo>
                            <a:pt x="127" y="22013"/>
                            <a:pt x="63" y="22012"/>
                            <a:pt x="-1" y="22012"/>
                          </a:cubicBezTo>
                        </a:path>
                        <a:path w="21792" h="22013" stroke="0" extrusionOk="0">
                          <a:moveTo>
                            <a:pt x="21788" y="-1"/>
                          </a:moveTo>
                          <a:cubicBezTo>
                            <a:pt x="21790" y="137"/>
                            <a:pt x="21792" y="275"/>
                            <a:pt x="21792" y="413"/>
                          </a:cubicBezTo>
                          <a:cubicBezTo>
                            <a:pt x="21792" y="12342"/>
                            <a:pt x="12121" y="22013"/>
                            <a:pt x="192" y="22013"/>
                          </a:cubicBezTo>
                          <a:cubicBezTo>
                            <a:pt x="127" y="22013"/>
                            <a:pt x="63" y="22012"/>
                            <a:pt x="-1" y="22012"/>
                          </a:cubicBezTo>
                          <a:lnTo>
                            <a:pt x="192" y="413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599179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3072" y="2216"/>
                    <a:ext cx="264" cy="395"/>
                    <a:chOff x="3072" y="2216"/>
                    <a:chExt cx="264" cy="395"/>
                  </a:xfrm>
                </p:grpSpPr>
                <p:sp>
                  <p:nvSpPr>
                    <p:cNvPr id="599356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6" y="2216"/>
                      <a:ext cx="15" cy="395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57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8" y="2249"/>
                      <a:ext cx="37" cy="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58" name="Line 3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73" y="2241"/>
                      <a:ext cx="38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180" name="Group 3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5" y="2225"/>
                      <a:ext cx="12" cy="12"/>
                      <a:chOff x="3315" y="2225"/>
                      <a:chExt cx="12" cy="12"/>
                    </a:xfrm>
                  </p:grpSpPr>
                  <p:sp>
                    <p:nvSpPr>
                      <p:cNvPr id="599360" name="Freeform 3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7" y="2226"/>
                        <a:ext cx="10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9" y="10"/>
                          </a:cxn>
                          <a:cxn ang="0">
                            <a:pos x="6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0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9" y="10"/>
                            </a:lnTo>
                            <a:lnTo>
                              <a:pt x="6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61" name="Freeform 3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5" y="2225"/>
                        <a:ext cx="12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11"/>
                          </a:cxn>
                          <a:cxn ang="0">
                            <a:pos x="11" y="11"/>
                          </a:cxn>
                          <a:cxn ang="0">
                            <a:pos x="8" y="0"/>
                          </a:cxn>
                          <a:cxn ang="0">
                            <a:pos x="2" y="0"/>
                          </a:cxn>
                          <a:cxn ang="0">
                            <a:pos x="4" y="3"/>
                          </a:cxn>
                          <a:cxn ang="0">
                            <a:pos x="6" y="3"/>
                          </a:cxn>
                          <a:cxn ang="0">
                            <a:pos x="7" y="8"/>
                          </a:cxn>
                          <a:cxn ang="0">
                            <a:pos x="3" y="8"/>
                          </a:cxn>
                          <a:cxn ang="0">
                            <a:pos x="4" y="3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12" h="12">
                            <a:moveTo>
                              <a:pt x="2" y="0"/>
                            </a:moveTo>
                            <a:lnTo>
                              <a:pt x="0" y="11"/>
                            </a:lnTo>
                            <a:lnTo>
                              <a:pt x="11" y="11"/>
                            </a:lnTo>
                            <a:lnTo>
                              <a:pt x="8" y="0"/>
                            </a:lnTo>
                            <a:lnTo>
                              <a:pt x="2" y="0"/>
                            </a:lnTo>
                            <a:lnTo>
                              <a:pt x="4" y="3"/>
                            </a:lnTo>
                            <a:lnTo>
                              <a:pt x="6" y="3"/>
                            </a:lnTo>
                            <a:lnTo>
                              <a:pt x="7" y="8"/>
                            </a:lnTo>
                            <a:lnTo>
                              <a:pt x="3" y="8"/>
                            </a:lnTo>
                            <a:lnTo>
                              <a:pt x="4" y="3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81" name="Group 3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90" y="2225"/>
                      <a:ext cx="14" cy="12"/>
                      <a:chOff x="3290" y="2225"/>
                      <a:chExt cx="14" cy="12"/>
                    </a:xfrm>
                  </p:grpSpPr>
                  <p:sp>
                    <p:nvSpPr>
                      <p:cNvPr id="599363" name="Freeform 3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3" y="2226"/>
                        <a:ext cx="11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0" y="10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0" y="10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64" name="Freeform 3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0" y="2225"/>
                        <a:ext cx="14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11"/>
                          </a:cxn>
                          <a:cxn ang="0">
                            <a:pos x="13" y="11"/>
                          </a:cxn>
                          <a:cxn ang="0">
                            <a:pos x="9" y="0"/>
                          </a:cxn>
                          <a:cxn ang="0">
                            <a:pos x="4" y="0"/>
                          </a:cxn>
                          <a:cxn ang="0">
                            <a:pos x="6" y="3"/>
                          </a:cxn>
                          <a:cxn ang="0">
                            <a:pos x="7" y="3"/>
                          </a:cxn>
                          <a:cxn ang="0">
                            <a:pos x="8" y="8"/>
                          </a:cxn>
                          <a:cxn ang="0">
                            <a:pos x="5" y="8"/>
                          </a:cxn>
                          <a:cxn ang="0">
                            <a:pos x="6" y="3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4" h="12">
                            <a:moveTo>
                              <a:pt x="4" y="0"/>
                            </a:moveTo>
                            <a:lnTo>
                              <a:pt x="0" y="11"/>
                            </a:lnTo>
                            <a:lnTo>
                              <a:pt x="13" y="11"/>
                            </a:lnTo>
                            <a:lnTo>
                              <a:pt x="9" y="0"/>
                            </a:lnTo>
                            <a:lnTo>
                              <a:pt x="4" y="0"/>
                            </a:lnTo>
                            <a:lnTo>
                              <a:pt x="6" y="3"/>
                            </a:lnTo>
                            <a:lnTo>
                              <a:pt x="7" y="3"/>
                            </a:lnTo>
                            <a:lnTo>
                              <a:pt x="8" y="8"/>
                            </a:lnTo>
                            <a:lnTo>
                              <a:pt x="5" y="8"/>
                            </a:lnTo>
                            <a:lnTo>
                              <a:pt x="6" y="3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85" name="Group 3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0" y="2225"/>
                      <a:ext cx="13" cy="14"/>
                      <a:chOff x="3220" y="2225"/>
                      <a:chExt cx="13" cy="14"/>
                    </a:xfrm>
                  </p:grpSpPr>
                  <p:sp>
                    <p:nvSpPr>
                      <p:cNvPr id="599366" name="Freeform 3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3" y="2226"/>
                        <a:ext cx="10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9" y="10"/>
                          </a:cxn>
                          <a:cxn ang="0">
                            <a:pos x="6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0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9" y="10"/>
                            </a:lnTo>
                            <a:lnTo>
                              <a:pt x="6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67" name="Freeform 3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0" y="2225"/>
                        <a:ext cx="12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1"/>
                          </a:cxn>
                          <a:cxn ang="0">
                            <a:pos x="11" y="11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  <a:cxn ang="0">
                            <a:pos x="6" y="3"/>
                          </a:cxn>
                          <a:cxn ang="0">
                            <a:pos x="7" y="3"/>
                          </a:cxn>
                          <a:cxn ang="0">
                            <a:pos x="8" y="8"/>
                          </a:cxn>
                          <a:cxn ang="0">
                            <a:pos x="3" y="8"/>
                          </a:cxn>
                          <a:cxn ang="0">
                            <a:pos x="6" y="3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2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11" y="11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  <a:lnTo>
                              <a:pt x="6" y="3"/>
                            </a:lnTo>
                            <a:lnTo>
                              <a:pt x="7" y="3"/>
                            </a:lnTo>
                            <a:lnTo>
                              <a:pt x="8" y="8"/>
                            </a:lnTo>
                            <a:lnTo>
                              <a:pt x="3" y="8"/>
                            </a:lnTo>
                            <a:lnTo>
                              <a:pt x="6" y="3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188" name="Group 3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7" y="2225"/>
                      <a:ext cx="14" cy="14"/>
                      <a:chOff x="3197" y="2225"/>
                      <a:chExt cx="14" cy="14"/>
                    </a:xfrm>
                  </p:grpSpPr>
                  <p:sp>
                    <p:nvSpPr>
                      <p:cNvPr id="599369" name="Freeform 3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0" y="2226"/>
                        <a:ext cx="11" cy="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0"/>
                          </a:cxn>
                          <a:cxn ang="0">
                            <a:pos x="10" y="10"/>
                          </a:cxn>
                          <a:cxn ang="0">
                            <a:pos x="7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1" h="11">
                            <a:moveTo>
                              <a:pt x="3" y="0"/>
                            </a:moveTo>
                            <a:lnTo>
                              <a:pt x="0" y="10"/>
                            </a:lnTo>
                            <a:lnTo>
                              <a:pt x="10" y="10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70" name="Freeform 3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7" y="2225"/>
                        <a:ext cx="18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11"/>
                          </a:cxn>
                          <a:cxn ang="0">
                            <a:pos x="13" y="11"/>
                          </a:cxn>
                          <a:cxn ang="0">
                            <a:pos x="9" y="0"/>
                          </a:cxn>
                          <a:cxn ang="0">
                            <a:pos x="4" y="0"/>
                          </a:cxn>
                          <a:cxn ang="0">
                            <a:pos x="6" y="3"/>
                          </a:cxn>
                          <a:cxn ang="0">
                            <a:pos x="7" y="3"/>
                          </a:cxn>
                          <a:cxn ang="0">
                            <a:pos x="8" y="8"/>
                          </a:cxn>
                          <a:cxn ang="0">
                            <a:pos x="5" y="8"/>
                          </a:cxn>
                          <a:cxn ang="0">
                            <a:pos x="6" y="3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4" h="12">
                            <a:moveTo>
                              <a:pt x="4" y="0"/>
                            </a:moveTo>
                            <a:lnTo>
                              <a:pt x="0" y="11"/>
                            </a:lnTo>
                            <a:lnTo>
                              <a:pt x="13" y="11"/>
                            </a:lnTo>
                            <a:lnTo>
                              <a:pt x="9" y="0"/>
                            </a:lnTo>
                            <a:lnTo>
                              <a:pt x="4" y="0"/>
                            </a:lnTo>
                            <a:lnTo>
                              <a:pt x="6" y="3"/>
                            </a:lnTo>
                            <a:lnTo>
                              <a:pt x="7" y="3"/>
                            </a:lnTo>
                            <a:lnTo>
                              <a:pt x="8" y="8"/>
                            </a:lnTo>
                            <a:lnTo>
                              <a:pt x="5" y="8"/>
                            </a:lnTo>
                            <a:lnTo>
                              <a:pt x="6" y="3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371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2" y="2240"/>
                      <a:ext cx="144" cy="6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72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3" y="2253"/>
                      <a:ext cx="22" cy="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73" name="Line 3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7" y="2238"/>
                      <a:ext cx="1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74" name="Line 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7" y="2273"/>
                      <a:ext cx="0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75" name="Arc 335"/>
                    <p:cNvSpPr>
                      <a:spLocks/>
                    </p:cNvSpPr>
                    <p:nvPr/>
                  </p:nvSpPr>
                  <p:spPr bwMode="auto">
                    <a:xfrm>
                      <a:off x="3072" y="2227"/>
                      <a:ext cx="130" cy="59"/>
                    </a:xfrm>
                    <a:custGeom>
                      <a:avLst/>
                      <a:gdLst>
                        <a:gd name="G0" fmla="+- 0 0 0"/>
                        <a:gd name="G1" fmla="+- 357 0 0"/>
                        <a:gd name="G2" fmla="+- 21600 0 0"/>
                        <a:gd name="T0" fmla="*/ 21597 w 21600"/>
                        <a:gd name="T1" fmla="*/ 0 h 21954"/>
                        <a:gd name="T2" fmla="*/ 341 w 21600"/>
                        <a:gd name="T3" fmla="*/ 21954 h 21954"/>
                        <a:gd name="T4" fmla="*/ 0 w 21600"/>
                        <a:gd name="T5" fmla="*/ 357 h 219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954" fill="none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153"/>
                            <a:pt x="12135" y="21768"/>
                            <a:pt x="341" y="21954"/>
                          </a:cubicBezTo>
                        </a:path>
                        <a:path w="21600" h="21954" stroke="0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153"/>
                            <a:pt x="12135" y="21768"/>
                            <a:pt x="341" y="21954"/>
                          </a:cubicBez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76" name="Arc 336"/>
                    <p:cNvSpPr>
                      <a:spLocks/>
                    </p:cNvSpPr>
                    <p:nvPr/>
                  </p:nvSpPr>
                  <p:spPr bwMode="auto">
                    <a:xfrm>
                      <a:off x="3093" y="2227"/>
                      <a:ext cx="130" cy="59"/>
                    </a:xfrm>
                    <a:custGeom>
                      <a:avLst/>
                      <a:gdLst>
                        <a:gd name="G0" fmla="+- 0 0 0"/>
                        <a:gd name="G1" fmla="+- 357 0 0"/>
                        <a:gd name="G2" fmla="+- 21600 0 0"/>
                        <a:gd name="T0" fmla="*/ 21597 w 21600"/>
                        <a:gd name="T1" fmla="*/ 0 h 21957"/>
                        <a:gd name="T2" fmla="*/ 0 w 21600"/>
                        <a:gd name="T3" fmla="*/ 21957 h 21957"/>
                        <a:gd name="T4" fmla="*/ 0 w 21600"/>
                        <a:gd name="T5" fmla="*/ 357 h 219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957" fill="none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</a:path>
                        <a:path w="21600" h="21957" stroke="0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77" name="Arc 337"/>
                    <p:cNvSpPr>
                      <a:spLocks/>
                    </p:cNvSpPr>
                    <p:nvPr/>
                  </p:nvSpPr>
                  <p:spPr bwMode="auto">
                    <a:xfrm>
                      <a:off x="3189" y="2227"/>
                      <a:ext cx="129" cy="59"/>
                    </a:xfrm>
                    <a:custGeom>
                      <a:avLst/>
                      <a:gdLst>
                        <a:gd name="G0" fmla="+- 0 0 0"/>
                        <a:gd name="G1" fmla="+- 357 0 0"/>
                        <a:gd name="G2" fmla="+- 21600 0 0"/>
                        <a:gd name="T0" fmla="*/ 21597 w 21600"/>
                        <a:gd name="T1" fmla="*/ 0 h 21957"/>
                        <a:gd name="T2" fmla="*/ 0 w 21600"/>
                        <a:gd name="T3" fmla="*/ 21957 h 21957"/>
                        <a:gd name="T4" fmla="*/ 0 w 21600"/>
                        <a:gd name="T5" fmla="*/ 357 h 219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957" fill="none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</a:path>
                        <a:path w="21600" h="21957" stroke="0" extrusionOk="0">
                          <a:moveTo>
                            <a:pt x="21597" y="-1"/>
                          </a:moveTo>
                          <a:cubicBezTo>
                            <a:pt x="21599" y="118"/>
                            <a:pt x="21600" y="237"/>
                            <a:pt x="21600" y="357"/>
                          </a:cubicBezTo>
                          <a:cubicBezTo>
                            <a:pt x="21600" y="12286"/>
                            <a:pt x="11929" y="21956"/>
                            <a:pt x="0" y="21957"/>
                          </a:cubicBez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78" name="Arc 338"/>
                    <p:cNvSpPr>
                      <a:spLocks/>
                    </p:cNvSpPr>
                    <p:nvPr/>
                  </p:nvSpPr>
                  <p:spPr bwMode="auto">
                    <a:xfrm>
                      <a:off x="3164" y="2224"/>
                      <a:ext cx="129" cy="61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599191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2889" y="2281"/>
                    <a:ext cx="320" cy="482"/>
                    <a:chOff x="2889" y="2281"/>
                    <a:chExt cx="320" cy="482"/>
                  </a:xfrm>
                </p:grpSpPr>
                <p:sp>
                  <p:nvSpPr>
                    <p:cNvPr id="599380" name="Rectangl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2" y="2281"/>
                      <a:ext cx="19" cy="482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81" name="Line 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4" y="2322"/>
                      <a:ext cx="48" cy="3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82" name="Line 3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29" y="2314"/>
                      <a:ext cx="45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194" name="Group 3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83" y="2292"/>
                      <a:ext cx="14" cy="17"/>
                      <a:chOff x="3183" y="2292"/>
                      <a:chExt cx="14" cy="17"/>
                    </a:xfrm>
                  </p:grpSpPr>
                  <p:sp>
                    <p:nvSpPr>
                      <p:cNvPr id="599384" name="Freeform 3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2295"/>
                        <a:ext cx="13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2"/>
                          </a:cxn>
                          <a:cxn ang="0">
                            <a:pos x="12" y="12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3" y="0"/>
                            </a:moveTo>
                            <a:lnTo>
                              <a:pt x="0" y="12"/>
                            </a:lnTo>
                            <a:lnTo>
                              <a:pt x="12" y="12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85" name="Freeform 3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3" y="2292"/>
                        <a:ext cx="14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6"/>
                          </a:cxn>
                          <a:cxn ang="0">
                            <a:pos x="13" y="16"/>
                          </a:cxn>
                          <a:cxn ang="0">
                            <a:pos x="10" y="0"/>
                          </a:cxn>
                          <a:cxn ang="0">
                            <a:pos x="3" y="0"/>
                          </a:cxn>
                          <a:cxn ang="0">
                            <a:pos x="5" y="4"/>
                          </a:cxn>
                          <a:cxn ang="0">
                            <a:pos x="8" y="4"/>
                          </a:cxn>
                          <a:cxn ang="0">
                            <a:pos x="9" y="12"/>
                          </a:cxn>
                          <a:cxn ang="0">
                            <a:pos x="4" y="12"/>
                          </a:cxn>
                          <a:cxn ang="0">
                            <a:pos x="5" y="4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4" h="17">
                            <a:moveTo>
                              <a:pt x="3" y="0"/>
                            </a:moveTo>
                            <a:lnTo>
                              <a:pt x="0" y="16"/>
                            </a:lnTo>
                            <a:lnTo>
                              <a:pt x="13" y="16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  <a:lnTo>
                              <a:pt x="5" y="4"/>
                            </a:lnTo>
                            <a:lnTo>
                              <a:pt x="8" y="4"/>
                            </a:lnTo>
                            <a:lnTo>
                              <a:pt x="9" y="12"/>
                            </a:lnTo>
                            <a:lnTo>
                              <a:pt x="4" y="12"/>
                            </a:lnTo>
                            <a:lnTo>
                              <a:pt x="5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05" name="Group 3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4" y="2292"/>
                      <a:ext cx="14" cy="17"/>
                      <a:chOff x="3154" y="2292"/>
                      <a:chExt cx="14" cy="17"/>
                    </a:xfrm>
                  </p:grpSpPr>
                  <p:sp>
                    <p:nvSpPr>
                      <p:cNvPr id="599387" name="Freeform 3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6" y="2295"/>
                        <a:ext cx="12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2"/>
                          </a:cxn>
                          <a:cxn ang="0">
                            <a:pos x="11" y="12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3">
                            <a:moveTo>
                              <a:pt x="3" y="0"/>
                            </a:moveTo>
                            <a:lnTo>
                              <a:pt x="0" y="12"/>
                            </a:lnTo>
                            <a:lnTo>
                              <a:pt x="11" y="12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88" name="Freeform 3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4" y="2292"/>
                        <a:ext cx="14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6"/>
                          </a:cxn>
                          <a:cxn ang="0">
                            <a:pos x="13" y="16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  <a:cxn ang="0">
                            <a:pos x="5" y="4"/>
                          </a:cxn>
                          <a:cxn ang="0">
                            <a:pos x="7" y="4"/>
                          </a:cxn>
                          <a:cxn ang="0">
                            <a:pos x="8" y="12"/>
                          </a:cxn>
                          <a:cxn ang="0">
                            <a:pos x="4" y="12"/>
                          </a:cxn>
                          <a:cxn ang="0">
                            <a:pos x="5" y="4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4" h="17">
                            <a:moveTo>
                              <a:pt x="3" y="0"/>
                            </a:moveTo>
                            <a:lnTo>
                              <a:pt x="0" y="16"/>
                            </a:lnTo>
                            <a:lnTo>
                              <a:pt x="13" y="16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  <a:lnTo>
                              <a:pt x="5" y="4"/>
                            </a:lnTo>
                            <a:lnTo>
                              <a:pt x="7" y="4"/>
                            </a:lnTo>
                            <a:lnTo>
                              <a:pt x="8" y="12"/>
                            </a:lnTo>
                            <a:lnTo>
                              <a:pt x="4" y="12"/>
                            </a:lnTo>
                            <a:lnTo>
                              <a:pt x="5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09" name="Group 3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7" y="2294"/>
                      <a:ext cx="16" cy="16"/>
                      <a:chOff x="3067" y="2294"/>
                      <a:chExt cx="16" cy="16"/>
                    </a:xfrm>
                  </p:grpSpPr>
                  <p:sp>
                    <p:nvSpPr>
                      <p:cNvPr id="599390" name="Freeform 3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3" y="2295"/>
                        <a:ext cx="10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3"/>
                          </a:cxn>
                          <a:cxn ang="0">
                            <a:pos x="11" y="13"/>
                          </a:cxn>
                          <a:cxn ang="0">
                            <a:pos x="8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2" h="14">
                            <a:moveTo>
                              <a:pt x="3" y="0"/>
                            </a:moveTo>
                            <a:lnTo>
                              <a:pt x="0" y="13"/>
                            </a:lnTo>
                            <a:lnTo>
                              <a:pt x="11" y="13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91" name="Freeform 3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7" y="2294"/>
                        <a:ext cx="15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14"/>
                          </a:cxn>
                          <a:cxn ang="0">
                            <a:pos x="14" y="14"/>
                          </a:cxn>
                          <a:cxn ang="0">
                            <a:pos x="11" y="0"/>
                          </a:cxn>
                          <a:cxn ang="0">
                            <a:pos x="4" y="0"/>
                          </a:cxn>
                          <a:cxn ang="0">
                            <a:pos x="7" y="4"/>
                          </a:cxn>
                          <a:cxn ang="0">
                            <a:pos x="8" y="4"/>
                          </a:cxn>
                          <a:cxn ang="0">
                            <a:pos x="10" y="10"/>
                          </a:cxn>
                          <a:cxn ang="0">
                            <a:pos x="6" y="10"/>
                          </a:cxn>
                          <a:cxn ang="0">
                            <a:pos x="7" y="4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5" h="15">
                            <a:moveTo>
                              <a:pt x="4" y="0"/>
                            </a:moveTo>
                            <a:lnTo>
                              <a:pt x="0" y="14"/>
                            </a:lnTo>
                            <a:lnTo>
                              <a:pt x="14" y="14"/>
                            </a:lnTo>
                            <a:lnTo>
                              <a:pt x="11" y="0"/>
                            </a:lnTo>
                            <a:lnTo>
                              <a:pt x="4" y="0"/>
                            </a:lnTo>
                            <a:lnTo>
                              <a:pt x="7" y="4"/>
                            </a:lnTo>
                            <a:lnTo>
                              <a:pt x="8" y="4"/>
                            </a:lnTo>
                            <a:lnTo>
                              <a:pt x="10" y="10"/>
                            </a:lnTo>
                            <a:lnTo>
                              <a:pt x="6" y="10"/>
                            </a:lnTo>
                            <a:lnTo>
                              <a:pt x="7" y="4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12" name="Group 3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42" y="2294"/>
                      <a:ext cx="14" cy="16"/>
                      <a:chOff x="3042" y="2294"/>
                      <a:chExt cx="14" cy="16"/>
                    </a:xfrm>
                  </p:grpSpPr>
                  <p:sp>
                    <p:nvSpPr>
                      <p:cNvPr id="599393" name="Freeform 3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3" y="2295"/>
                        <a:ext cx="13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3"/>
                          </a:cxn>
                          <a:cxn ang="0">
                            <a:pos x="12" y="13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3" h="14">
                            <a:moveTo>
                              <a:pt x="3" y="0"/>
                            </a:moveTo>
                            <a:lnTo>
                              <a:pt x="0" y="13"/>
                            </a:lnTo>
                            <a:lnTo>
                              <a:pt x="12" y="13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394" name="Freeform 3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2" y="2294"/>
                        <a:ext cx="14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4"/>
                          </a:cxn>
                          <a:cxn ang="0">
                            <a:pos x="13" y="14"/>
                          </a:cxn>
                          <a:cxn ang="0">
                            <a:pos x="9" y="0"/>
                          </a:cxn>
                          <a:cxn ang="0">
                            <a:pos x="3" y="0"/>
                          </a:cxn>
                          <a:cxn ang="0">
                            <a:pos x="5" y="4"/>
                          </a:cxn>
                          <a:cxn ang="0">
                            <a:pos x="7" y="4"/>
                          </a:cxn>
                          <a:cxn ang="0">
                            <a:pos x="8" y="10"/>
                          </a:cxn>
                          <a:cxn ang="0">
                            <a:pos x="4" y="10"/>
                          </a:cxn>
                          <a:cxn ang="0">
                            <a:pos x="5" y="4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4" h="15">
                            <a:moveTo>
                              <a:pt x="3" y="0"/>
                            </a:moveTo>
                            <a:lnTo>
                              <a:pt x="0" y="14"/>
                            </a:lnTo>
                            <a:lnTo>
                              <a:pt x="13" y="14"/>
                            </a:lnTo>
                            <a:lnTo>
                              <a:pt x="9" y="0"/>
                            </a:lnTo>
                            <a:lnTo>
                              <a:pt x="3" y="0"/>
                            </a:lnTo>
                            <a:lnTo>
                              <a:pt x="5" y="4"/>
                            </a:lnTo>
                            <a:lnTo>
                              <a:pt x="7" y="4"/>
                            </a:lnTo>
                            <a:lnTo>
                              <a:pt x="8" y="10"/>
                            </a:lnTo>
                            <a:lnTo>
                              <a:pt x="4" y="10"/>
                            </a:lnTo>
                            <a:lnTo>
                              <a:pt x="5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395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" y="2312"/>
                      <a:ext cx="177" cy="9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96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2328"/>
                      <a:ext cx="25" cy="3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97" name="Line 3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2" y="2309"/>
                      <a:ext cx="1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98" name="Line 3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7" y="2351"/>
                      <a:ext cx="0" cy="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399" name="Arc 359"/>
                    <p:cNvSpPr>
                      <a:spLocks/>
                    </p:cNvSpPr>
                    <p:nvPr/>
                  </p:nvSpPr>
                  <p:spPr bwMode="auto">
                    <a:xfrm>
                      <a:off x="2889" y="2295"/>
                      <a:ext cx="158" cy="74"/>
                    </a:xfrm>
                    <a:custGeom>
                      <a:avLst/>
                      <a:gdLst>
                        <a:gd name="G0" fmla="+- 137 0 0"/>
                        <a:gd name="G1" fmla="+- 0 0 0"/>
                        <a:gd name="G2" fmla="+- 21600 0 0"/>
                        <a:gd name="T0" fmla="*/ 21737 w 21737"/>
                        <a:gd name="T1" fmla="*/ 0 h 21600"/>
                        <a:gd name="T2" fmla="*/ 0 w 21737"/>
                        <a:gd name="T3" fmla="*/ 21600 h 21600"/>
                        <a:gd name="T4" fmla="*/ 137 w 2173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37" h="21600" fill="none" extrusionOk="0">
                          <a:moveTo>
                            <a:pt x="21737" y="0"/>
                          </a:moveTo>
                          <a:cubicBezTo>
                            <a:pt x="21737" y="11929"/>
                            <a:pt x="12066" y="21600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</a:path>
                        <a:path w="21737" h="21600" stroke="0" extrusionOk="0">
                          <a:moveTo>
                            <a:pt x="21737" y="0"/>
                          </a:moveTo>
                          <a:cubicBezTo>
                            <a:pt x="21737" y="11929"/>
                            <a:pt x="12066" y="21600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  <a:lnTo>
                            <a:pt x="137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00" name="Arc 360"/>
                    <p:cNvSpPr>
                      <a:spLocks/>
                    </p:cNvSpPr>
                    <p:nvPr/>
                  </p:nvSpPr>
                  <p:spPr bwMode="auto">
                    <a:xfrm>
                      <a:off x="2914" y="2294"/>
                      <a:ext cx="156" cy="74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598"/>
                        <a:gd name="T2" fmla="*/ 276 w 21600"/>
                        <a:gd name="T3" fmla="*/ 21598 h 21598"/>
                        <a:gd name="T4" fmla="*/ 0 w 21600"/>
                        <a:gd name="T5" fmla="*/ 0 h 21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98" fill="none" extrusionOk="0">
                          <a:moveTo>
                            <a:pt x="21600" y="0"/>
                          </a:moveTo>
                          <a:cubicBezTo>
                            <a:pt x="21600" y="11821"/>
                            <a:pt x="12096" y="21447"/>
                            <a:pt x="276" y="21598"/>
                          </a:cubicBezTo>
                        </a:path>
                        <a:path w="21600" h="21598" stroke="0" extrusionOk="0">
                          <a:moveTo>
                            <a:pt x="21600" y="0"/>
                          </a:moveTo>
                          <a:cubicBezTo>
                            <a:pt x="21600" y="11821"/>
                            <a:pt x="12096" y="21447"/>
                            <a:pt x="276" y="21598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01" name="Arc 361"/>
                    <p:cNvSpPr>
                      <a:spLocks/>
                    </p:cNvSpPr>
                    <p:nvPr/>
                  </p:nvSpPr>
                  <p:spPr bwMode="auto">
                    <a:xfrm>
                      <a:off x="3030" y="2295"/>
                      <a:ext cx="158" cy="73"/>
                    </a:xfrm>
                    <a:custGeom>
                      <a:avLst/>
                      <a:gdLst>
                        <a:gd name="G0" fmla="+- 137 0 0"/>
                        <a:gd name="G1" fmla="+- 0 0 0"/>
                        <a:gd name="G2" fmla="+- 21600 0 0"/>
                        <a:gd name="T0" fmla="*/ 21735 w 21735"/>
                        <a:gd name="T1" fmla="*/ 299 h 21600"/>
                        <a:gd name="T2" fmla="*/ 0 w 21735"/>
                        <a:gd name="T3" fmla="*/ 21600 h 21600"/>
                        <a:gd name="T4" fmla="*/ 137 w 2173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35" h="21600" fill="none" extrusionOk="0">
                          <a:moveTo>
                            <a:pt x="21734" y="298"/>
                          </a:moveTo>
                          <a:cubicBezTo>
                            <a:pt x="21571" y="12110"/>
                            <a:pt x="11949" y="21599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</a:path>
                        <a:path w="21735" h="21600" stroke="0" extrusionOk="0">
                          <a:moveTo>
                            <a:pt x="21734" y="298"/>
                          </a:moveTo>
                          <a:cubicBezTo>
                            <a:pt x="21571" y="12110"/>
                            <a:pt x="11949" y="21599"/>
                            <a:pt x="137" y="21600"/>
                          </a:cubicBezTo>
                          <a:cubicBezTo>
                            <a:pt x="91" y="21600"/>
                            <a:pt x="45" y="21599"/>
                            <a:pt x="0" y="21599"/>
                          </a:cubicBezTo>
                          <a:lnTo>
                            <a:pt x="137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02" name="Arc 362"/>
                    <p:cNvSpPr>
                      <a:spLocks/>
                    </p:cNvSpPr>
                    <p:nvPr/>
                  </p:nvSpPr>
                  <p:spPr bwMode="auto">
                    <a:xfrm>
                      <a:off x="2999" y="2288"/>
                      <a:ext cx="159" cy="75"/>
                    </a:xfrm>
                    <a:custGeom>
                      <a:avLst/>
                      <a:gdLst>
                        <a:gd name="G0" fmla="+- 138 0 0"/>
                        <a:gd name="G1" fmla="+- 295 0 0"/>
                        <a:gd name="G2" fmla="+- 21600 0 0"/>
                        <a:gd name="T0" fmla="*/ 21736 w 21738"/>
                        <a:gd name="T1" fmla="*/ 0 h 21895"/>
                        <a:gd name="T2" fmla="*/ 0 w 21738"/>
                        <a:gd name="T3" fmla="*/ 21895 h 21895"/>
                        <a:gd name="T4" fmla="*/ 138 w 21738"/>
                        <a:gd name="T5" fmla="*/ 295 h 218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38" h="21895" fill="none" extrusionOk="0">
                          <a:moveTo>
                            <a:pt x="21735" y="0"/>
                          </a:moveTo>
                          <a:cubicBezTo>
                            <a:pt x="21737" y="98"/>
                            <a:pt x="21738" y="196"/>
                            <a:pt x="21738" y="295"/>
                          </a:cubicBezTo>
                          <a:cubicBezTo>
                            <a:pt x="21738" y="12224"/>
                            <a:pt x="12067" y="21895"/>
                            <a:pt x="138" y="21895"/>
                          </a:cubicBezTo>
                          <a:cubicBezTo>
                            <a:pt x="92" y="21895"/>
                            <a:pt x="46" y="21894"/>
                            <a:pt x="0" y="21894"/>
                          </a:cubicBezTo>
                        </a:path>
                        <a:path w="21738" h="21895" stroke="0" extrusionOk="0">
                          <a:moveTo>
                            <a:pt x="21735" y="0"/>
                          </a:moveTo>
                          <a:cubicBezTo>
                            <a:pt x="21737" y="98"/>
                            <a:pt x="21738" y="196"/>
                            <a:pt x="21738" y="295"/>
                          </a:cubicBezTo>
                          <a:cubicBezTo>
                            <a:pt x="21738" y="12224"/>
                            <a:pt x="12067" y="21895"/>
                            <a:pt x="138" y="21895"/>
                          </a:cubicBezTo>
                          <a:cubicBezTo>
                            <a:pt x="92" y="21895"/>
                            <a:pt x="46" y="21894"/>
                            <a:pt x="0" y="21894"/>
                          </a:cubicBezTo>
                          <a:lnTo>
                            <a:pt x="138" y="29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599215" name="Group 363"/>
                <p:cNvGrpSpPr>
                  <a:grpSpLocks/>
                </p:cNvGrpSpPr>
                <p:nvPr/>
              </p:nvGrpSpPr>
              <p:grpSpPr bwMode="auto">
                <a:xfrm flipH="1">
                  <a:off x="3235" y="2431"/>
                  <a:ext cx="902" cy="937"/>
                  <a:chOff x="3148" y="2507"/>
                  <a:chExt cx="1155" cy="1199"/>
                </a:xfrm>
              </p:grpSpPr>
              <p:grpSp>
                <p:nvGrpSpPr>
                  <p:cNvPr id="599218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3834" y="2507"/>
                    <a:ext cx="469" cy="705"/>
                    <a:chOff x="3834" y="2507"/>
                    <a:chExt cx="469" cy="705"/>
                  </a:xfrm>
                </p:grpSpPr>
                <p:sp>
                  <p:nvSpPr>
                    <p:cNvPr id="599405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2507"/>
                      <a:ext cx="32" cy="705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06" name="Line 3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92" y="2566"/>
                      <a:ext cx="70" cy="5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07" name="Line 3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84" y="2558"/>
                      <a:ext cx="72" cy="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229" name="Group 3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2" y="2525"/>
                      <a:ext cx="21" cy="23"/>
                      <a:chOff x="4262" y="2525"/>
                      <a:chExt cx="21" cy="23"/>
                    </a:xfrm>
                  </p:grpSpPr>
                  <p:sp>
                    <p:nvSpPr>
                      <p:cNvPr id="599409" name="Freeform 3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7" y="2530"/>
                        <a:ext cx="13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5" y="17"/>
                          </a:cxn>
                          <a:cxn ang="0">
                            <a:pos x="10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6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5" y="17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10" name="Freeform 3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2" y="2525"/>
                        <a:ext cx="18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0" y="22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0" y="22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33" name="Group 3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0" y="2525"/>
                      <a:ext cx="22" cy="23"/>
                      <a:chOff x="4220" y="2525"/>
                      <a:chExt cx="22" cy="23"/>
                    </a:xfrm>
                  </p:grpSpPr>
                  <p:sp>
                    <p:nvSpPr>
                      <p:cNvPr id="599412" name="Freeform 3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5" y="2530"/>
                        <a:ext cx="17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6" y="17"/>
                          </a:cxn>
                          <a:cxn ang="0">
                            <a:pos x="11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6" y="17"/>
                            </a:lnTo>
                            <a:lnTo>
                              <a:pt x="11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13" name="Freeform 3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0" y="2525"/>
                        <a:ext cx="22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1" y="22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3" y="6"/>
                          </a:cxn>
                          <a:cxn ang="0">
                            <a:pos x="15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2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1" y="22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3" y="6"/>
                            </a:lnTo>
                            <a:lnTo>
                              <a:pt x="15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36" name="Group 3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4" y="2527"/>
                      <a:ext cx="24" cy="24"/>
                      <a:chOff x="4094" y="2527"/>
                      <a:chExt cx="24" cy="24"/>
                    </a:xfrm>
                  </p:grpSpPr>
                  <p:sp>
                    <p:nvSpPr>
                      <p:cNvPr id="599415" name="Freeform 3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2" y="2530"/>
                        <a:ext cx="19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7" y="20"/>
                          </a:cxn>
                          <a:cxn ang="0">
                            <a:pos x="12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18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7" y="20"/>
                            </a:lnTo>
                            <a:lnTo>
                              <a:pt x="12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16" name="Freeform 3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4" y="2527"/>
                        <a:ext cx="24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3" y="20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10" y="6"/>
                          </a:cxn>
                          <a:cxn ang="0">
                            <a:pos x="13" y="6"/>
                          </a:cxn>
                          <a:cxn ang="0">
                            <a:pos x="15" y="14"/>
                          </a:cxn>
                          <a:cxn ang="0">
                            <a:pos x="8" y="14"/>
                          </a:cxn>
                          <a:cxn ang="0">
                            <a:pos x="10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4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3" y="20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10" y="6"/>
                            </a:lnTo>
                            <a:lnTo>
                              <a:pt x="13" y="6"/>
                            </a:lnTo>
                            <a:lnTo>
                              <a:pt x="15" y="14"/>
                            </a:lnTo>
                            <a:lnTo>
                              <a:pt x="8" y="14"/>
                            </a:lnTo>
                            <a:lnTo>
                              <a:pt x="10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39" name="Group 3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7" y="2527"/>
                      <a:ext cx="21" cy="24"/>
                      <a:chOff x="4057" y="2527"/>
                      <a:chExt cx="21" cy="24"/>
                    </a:xfrm>
                  </p:grpSpPr>
                  <p:sp>
                    <p:nvSpPr>
                      <p:cNvPr id="599418" name="Freeform 3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1" y="2530"/>
                        <a:ext cx="17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20"/>
                          </a:cxn>
                          <a:cxn ang="0">
                            <a:pos x="16" y="20"/>
                          </a:cxn>
                          <a:cxn ang="0">
                            <a:pos x="13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21">
                            <a:moveTo>
                              <a:pt x="3" y="0"/>
                            </a:moveTo>
                            <a:lnTo>
                              <a:pt x="0" y="20"/>
                            </a:lnTo>
                            <a:lnTo>
                              <a:pt x="16" y="20"/>
                            </a:lnTo>
                            <a:lnTo>
                              <a:pt x="13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19" name="Freeform 3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7" y="2527"/>
                        <a:ext cx="18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4"/>
                          </a:cxn>
                          <a:cxn ang="0">
                            <a:pos x="6" y="14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4"/>
                            </a:lnTo>
                            <a:lnTo>
                              <a:pt x="6" y="14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420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3" y="2551"/>
                      <a:ext cx="260" cy="18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21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2577"/>
                      <a:ext cx="38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22" name="Line 3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7" y="2547"/>
                      <a:ext cx="2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23" name="Line 3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5" y="2606"/>
                      <a:ext cx="0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24" name="Arc 384"/>
                    <p:cNvSpPr>
                      <a:spLocks/>
                    </p:cNvSpPr>
                    <p:nvPr/>
                  </p:nvSpPr>
                  <p:spPr bwMode="auto">
                    <a:xfrm>
                      <a:off x="3834" y="2530"/>
                      <a:ext cx="229" cy="110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25" name="Arc 385"/>
                    <p:cNvSpPr>
                      <a:spLocks/>
                    </p:cNvSpPr>
                    <p:nvPr/>
                  </p:nvSpPr>
                  <p:spPr bwMode="auto">
                    <a:xfrm>
                      <a:off x="3870" y="2527"/>
                      <a:ext cx="232" cy="110"/>
                    </a:xfrm>
                    <a:custGeom>
                      <a:avLst/>
                      <a:gdLst>
                        <a:gd name="G0" fmla="+- 0 0 0"/>
                        <a:gd name="G1" fmla="+- 197 0 0"/>
                        <a:gd name="G2" fmla="+- 21600 0 0"/>
                        <a:gd name="T0" fmla="*/ 21599 w 21600"/>
                        <a:gd name="T1" fmla="*/ 0 h 21794"/>
                        <a:gd name="T2" fmla="*/ 378 w 21600"/>
                        <a:gd name="T3" fmla="*/ 21794 h 21794"/>
                        <a:gd name="T4" fmla="*/ 0 w 21600"/>
                        <a:gd name="T5" fmla="*/ 197 h 21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4" fill="none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</a:path>
                        <a:path w="21600" h="21794" stroke="0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  <a:lnTo>
                            <a:pt x="0" y="19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26" name="Arc 386"/>
                    <p:cNvSpPr>
                      <a:spLocks/>
                    </p:cNvSpPr>
                    <p:nvPr/>
                  </p:nvSpPr>
                  <p:spPr bwMode="auto">
                    <a:xfrm>
                      <a:off x="4042" y="2529"/>
                      <a:ext cx="229" cy="109"/>
                    </a:xfrm>
                    <a:custGeom>
                      <a:avLst/>
                      <a:gdLst>
                        <a:gd name="G0" fmla="+- 0 0 0"/>
                        <a:gd name="G1" fmla="+- 199 0 0"/>
                        <a:gd name="G2" fmla="+- 21600 0 0"/>
                        <a:gd name="T0" fmla="*/ 21599 w 21600"/>
                        <a:gd name="T1" fmla="*/ 0 h 21799"/>
                        <a:gd name="T2" fmla="*/ 0 w 21600"/>
                        <a:gd name="T3" fmla="*/ 21799 h 21799"/>
                        <a:gd name="T4" fmla="*/ 0 w 21600"/>
                        <a:gd name="T5" fmla="*/ 199 h 217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9" fill="none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</a:path>
                        <a:path w="21600" h="21799" stroke="0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  <a:lnTo>
                            <a:pt x="0" y="199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27" name="Arc 387"/>
                    <p:cNvSpPr>
                      <a:spLocks/>
                    </p:cNvSpPr>
                    <p:nvPr/>
                  </p:nvSpPr>
                  <p:spPr bwMode="auto">
                    <a:xfrm>
                      <a:off x="3997" y="2524"/>
                      <a:ext cx="230" cy="109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599242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3514" y="2605"/>
                    <a:ext cx="533" cy="798"/>
                    <a:chOff x="3514" y="2605"/>
                    <a:chExt cx="533" cy="798"/>
                  </a:xfrm>
                </p:grpSpPr>
                <p:sp>
                  <p:nvSpPr>
                    <p:cNvPr id="599429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2608"/>
                      <a:ext cx="38" cy="795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30" name="Line 3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4" y="2672"/>
                      <a:ext cx="82" cy="6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31" name="Line 3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10" y="2663"/>
                      <a:ext cx="85" cy="8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254" name="Group 3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1" y="2627"/>
                      <a:ext cx="23" cy="23"/>
                      <a:chOff x="4001" y="2627"/>
                      <a:chExt cx="23" cy="23"/>
                    </a:xfrm>
                  </p:grpSpPr>
                  <p:sp>
                    <p:nvSpPr>
                      <p:cNvPr id="599433" name="Freeform 3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3" y="2630"/>
                        <a:ext cx="18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9" y="20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9" y="20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34" name="Freeform 3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1" y="2627"/>
                        <a:ext cx="23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5" y="0"/>
                          </a:cxn>
                          <a:cxn ang="0">
                            <a:pos x="4" y="0"/>
                          </a:cxn>
                          <a:cxn ang="0">
                            <a:pos x="9" y="7"/>
                          </a:cxn>
                          <a:cxn ang="0">
                            <a:pos x="11" y="7"/>
                          </a:cxn>
                          <a:cxn ang="0">
                            <a:pos x="13" y="15"/>
                          </a:cxn>
                          <a:cxn ang="0">
                            <a:pos x="7" y="15"/>
                          </a:cxn>
                          <a:cxn ang="0">
                            <a:pos x="9" y="7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4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5" y="0"/>
                            </a:lnTo>
                            <a:lnTo>
                              <a:pt x="4" y="0"/>
                            </a:lnTo>
                            <a:lnTo>
                              <a:pt x="9" y="7"/>
                            </a:lnTo>
                            <a:lnTo>
                              <a:pt x="11" y="7"/>
                            </a:lnTo>
                            <a:lnTo>
                              <a:pt x="13" y="15"/>
                            </a:lnTo>
                            <a:lnTo>
                              <a:pt x="7" y="15"/>
                            </a:lnTo>
                            <a:lnTo>
                              <a:pt x="9" y="7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55" name="Group 3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51" y="2627"/>
                      <a:ext cx="26" cy="23"/>
                      <a:chOff x="3951" y="2627"/>
                      <a:chExt cx="26" cy="23"/>
                    </a:xfrm>
                  </p:grpSpPr>
                  <p:sp>
                    <p:nvSpPr>
                      <p:cNvPr id="599436" name="Freeform 3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6" y="2630"/>
                        <a:ext cx="18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4" y="0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4" y="0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37" name="Freeform 3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1" y="2627"/>
                        <a:ext cx="26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56" name="Group 3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0" y="2627"/>
                      <a:ext cx="26" cy="26"/>
                      <a:chOff x="3810" y="2627"/>
                      <a:chExt cx="26" cy="26"/>
                    </a:xfrm>
                  </p:grpSpPr>
                  <p:sp>
                    <p:nvSpPr>
                      <p:cNvPr id="599439" name="Freeform 3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6" y="2634"/>
                        <a:ext cx="17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40" name="Freeform 4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0" y="2627"/>
                        <a:ext cx="23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3" y="7"/>
                          </a:cxn>
                          <a:cxn ang="0">
                            <a:pos x="15" y="15"/>
                          </a:cxn>
                          <a:cxn ang="0">
                            <a:pos x="7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3" y="7"/>
                            </a:lnTo>
                            <a:lnTo>
                              <a:pt x="15" y="15"/>
                            </a:lnTo>
                            <a:lnTo>
                              <a:pt x="7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60" name="Group 4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5" y="2627"/>
                      <a:ext cx="26" cy="26"/>
                      <a:chOff x="3765" y="2627"/>
                      <a:chExt cx="26" cy="26"/>
                    </a:xfrm>
                  </p:grpSpPr>
                  <p:sp>
                    <p:nvSpPr>
                      <p:cNvPr id="599442" name="Freeform 4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2" y="2634"/>
                        <a:ext cx="19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43" name="Freeform 4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5" y="2627"/>
                        <a:ext cx="26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444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0" y="2653"/>
                      <a:ext cx="297" cy="20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45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7" y="2685"/>
                      <a:ext cx="4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46" name="Line 4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0" y="2653"/>
                      <a:ext cx="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47" name="Line 4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5" y="2718"/>
                      <a:ext cx="0" cy="2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48" name="Arc 408"/>
                    <p:cNvSpPr>
                      <a:spLocks/>
                    </p:cNvSpPr>
                    <p:nvPr/>
                  </p:nvSpPr>
                  <p:spPr bwMode="auto">
                    <a:xfrm>
                      <a:off x="3514" y="2631"/>
                      <a:ext cx="264" cy="124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597"/>
                        <a:gd name="T2" fmla="*/ 330 w 21600"/>
                        <a:gd name="T3" fmla="*/ 21597 h 21597"/>
                        <a:gd name="T4" fmla="*/ 0 w 21600"/>
                        <a:gd name="T5" fmla="*/ 0 h 21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97" fill="none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</a:path>
                        <a:path w="21600" h="21597" stroke="0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49" name="Arc 409"/>
                    <p:cNvSpPr>
                      <a:spLocks/>
                    </p:cNvSpPr>
                    <p:nvPr/>
                  </p:nvSpPr>
                  <p:spPr bwMode="auto">
                    <a:xfrm>
                      <a:off x="3556" y="2631"/>
                      <a:ext cx="265" cy="124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50" name="Arc 410"/>
                    <p:cNvSpPr>
                      <a:spLocks/>
                    </p:cNvSpPr>
                    <p:nvPr/>
                  </p:nvSpPr>
                  <p:spPr bwMode="auto">
                    <a:xfrm>
                      <a:off x="3749" y="2631"/>
                      <a:ext cx="264" cy="124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51" name="Arc 411"/>
                    <p:cNvSpPr>
                      <a:spLocks/>
                    </p:cNvSpPr>
                    <p:nvPr/>
                  </p:nvSpPr>
                  <p:spPr bwMode="auto">
                    <a:xfrm>
                      <a:off x="3699" y="2626"/>
                      <a:ext cx="261" cy="125"/>
                    </a:xfrm>
                    <a:custGeom>
                      <a:avLst/>
                      <a:gdLst>
                        <a:gd name="G0" fmla="+- 0 0 0"/>
                        <a:gd name="G1" fmla="+- 172 0 0"/>
                        <a:gd name="G2" fmla="+- 21600 0 0"/>
                        <a:gd name="T0" fmla="*/ 21599 w 21600"/>
                        <a:gd name="T1" fmla="*/ 0 h 21772"/>
                        <a:gd name="T2" fmla="*/ 0 w 21600"/>
                        <a:gd name="T3" fmla="*/ 21772 h 21772"/>
                        <a:gd name="T4" fmla="*/ 0 w 21600"/>
                        <a:gd name="T5" fmla="*/ 172 h 217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72" fill="none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</a:path>
                        <a:path w="21600" h="21772" stroke="0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  <a:lnTo>
                            <a:pt x="0" y="17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599263" name="Group 412"/>
                  <p:cNvGrpSpPr>
                    <a:grpSpLocks/>
                  </p:cNvGrpSpPr>
                  <p:nvPr/>
                </p:nvGrpSpPr>
                <p:grpSpPr bwMode="auto">
                  <a:xfrm>
                    <a:off x="3148" y="2735"/>
                    <a:ext cx="645" cy="971"/>
                    <a:chOff x="3148" y="2735"/>
                    <a:chExt cx="645" cy="971"/>
                  </a:xfrm>
                </p:grpSpPr>
                <p:sp>
                  <p:nvSpPr>
                    <p:cNvPr id="599453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0" y="2735"/>
                      <a:ext cx="47" cy="97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54" name="Line 4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5" y="2815"/>
                      <a:ext cx="104" cy="7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55" name="Line 4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4" y="2808"/>
                      <a:ext cx="105" cy="9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266" name="Group 4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6" y="2761"/>
                      <a:ext cx="28" cy="32"/>
                      <a:chOff x="3736" y="2761"/>
                      <a:chExt cx="28" cy="32"/>
                    </a:xfrm>
                  </p:grpSpPr>
                  <p:sp>
                    <p:nvSpPr>
                      <p:cNvPr id="599457" name="Freeform 4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8" y="2767"/>
                        <a:ext cx="26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4" y="24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4" y="24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58" name="Freeform 4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6" y="2758"/>
                        <a:ext cx="28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22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6" y="8"/>
                          </a:cxn>
                          <a:cxn ang="0">
                            <a:pos x="19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22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6" y="8"/>
                            </a:lnTo>
                            <a:lnTo>
                              <a:pt x="19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69" name="Group 4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8" y="2761"/>
                      <a:ext cx="28" cy="32"/>
                      <a:chOff x="3678" y="2761"/>
                      <a:chExt cx="28" cy="32"/>
                    </a:xfrm>
                  </p:grpSpPr>
                  <p:sp>
                    <p:nvSpPr>
                      <p:cNvPr id="599460" name="Freeform 4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2" y="2767"/>
                        <a:ext cx="24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3" y="24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3" y="24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61" name="Freeform 4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8" y="2758"/>
                        <a:ext cx="28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80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" y="2765"/>
                      <a:ext cx="31" cy="31"/>
                      <a:chOff x="3505" y="2765"/>
                      <a:chExt cx="31" cy="31"/>
                    </a:xfrm>
                  </p:grpSpPr>
                  <p:sp>
                    <p:nvSpPr>
                      <p:cNvPr id="599463" name="Freeform 4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2" y="2767"/>
                        <a:ext cx="24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3" y="27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3" y="27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64" name="Freeform 4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5" y="2762"/>
                        <a:ext cx="28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22" y="0"/>
                          </a:cxn>
                          <a:cxn ang="0">
                            <a:pos x="8" y="0"/>
                          </a:cxn>
                          <a:cxn ang="0">
                            <a:pos x="14" y="8"/>
                          </a:cxn>
                          <a:cxn ang="0">
                            <a:pos x="16" y="8"/>
                          </a:cxn>
                          <a:cxn ang="0">
                            <a:pos x="19" y="19"/>
                          </a:cxn>
                          <a:cxn ang="0">
                            <a:pos x="11" y="19"/>
                          </a:cxn>
                          <a:cxn ang="0">
                            <a:pos x="14" y="8"/>
                          </a:cxn>
                          <a:cxn ang="0">
                            <a:pos x="8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8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22" y="0"/>
                            </a:lnTo>
                            <a:lnTo>
                              <a:pt x="8" y="0"/>
                            </a:lnTo>
                            <a:lnTo>
                              <a:pt x="14" y="8"/>
                            </a:lnTo>
                            <a:lnTo>
                              <a:pt x="16" y="8"/>
                            </a:lnTo>
                            <a:lnTo>
                              <a:pt x="19" y="19"/>
                            </a:lnTo>
                            <a:lnTo>
                              <a:pt x="11" y="19"/>
                            </a:lnTo>
                            <a:lnTo>
                              <a:pt x="14" y="8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284" name="Group 4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4" y="2765"/>
                      <a:ext cx="28" cy="31"/>
                      <a:chOff x="3454" y="2765"/>
                      <a:chExt cx="28" cy="31"/>
                    </a:xfrm>
                  </p:grpSpPr>
                  <p:sp>
                    <p:nvSpPr>
                      <p:cNvPr id="599466" name="Freeform 4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7" y="2767"/>
                        <a:ext cx="28" cy="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4" y="27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4" y="27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67" name="Freeform 4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4" y="2762"/>
                        <a:ext cx="28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19"/>
                          </a:cxn>
                          <a:cxn ang="0">
                            <a:pos x="8" y="19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5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19"/>
                            </a:lnTo>
                            <a:lnTo>
                              <a:pt x="8" y="19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468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1" y="2796"/>
                      <a:ext cx="362" cy="26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69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6" y="2833"/>
                      <a:ext cx="51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70" name="Line 4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0" y="2795"/>
                      <a:ext cx="4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71" name="Line 4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5" y="2874"/>
                      <a:ext cx="0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72" name="Arc 432"/>
                    <p:cNvSpPr>
                      <a:spLocks/>
                    </p:cNvSpPr>
                    <p:nvPr/>
                  </p:nvSpPr>
                  <p:spPr bwMode="auto">
                    <a:xfrm>
                      <a:off x="3148" y="2768"/>
                      <a:ext cx="319" cy="152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73" name="Arc 433"/>
                    <p:cNvSpPr>
                      <a:spLocks/>
                    </p:cNvSpPr>
                    <p:nvPr/>
                  </p:nvSpPr>
                  <p:spPr bwMode="auto">
                    <a:xfrm>
                      <a:off x="3198" y="2764"/>
                      <a:ext cx="321" cy="154"/>
                    </a:xfrm>
                    <a:custGeom>
                      <a:avLst/>
                      <a:gdLst>
                        <a:gd name="G0" fmla="+- 0 0 0"/>
                        <a:gd name="G1" fmla="+- 142 0 0"/>
                        <a:gd name="G2" fmla="+- 21600 0 0"/>
                        <a:gd name="T0" fmla="*/ 21600 w 21600"/>
                        <a:gd name="T1" fmla="*/ 0 h 21739"/>
                        <a:gd name="T2" fmla="*/ 340 w 21600"/>
                        <a:gd name="T3" fmla="*/ 21739 h 21739"/>
                        <a:gd name="T4" fmla="*/ 0 w 21600"/>
                        <a:gd name="T5" fmla="*/ 142 h 217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39" fill="none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</a:path>
                        <a:path w="21600" h="21739" stroke="0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74" name="Arc 434"/>
                    <p:cNvSpPr>
                      <a:spLocks/>
                    </p:cNvSpPr>
                    <p:nvPr/>
                  </p:nvSpPr>
                  <p:spPr bwMode="auto">
                    <a:xfrm>
                      <a:off x="3430" y="2767"/>
                      <a:ext cx="320" cy="151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598 w 21598"/>
                        <a:gd name="T1" fmla="*/ 288 h 21600"/>
                        <a:gd name="T2" fmla="*/ 0 w 21598"/>
                        <a:gd name="T3" fmla="*/ 21600 h 21600"/>
                        <a:gd name="T4" fmla="*/ 0 w 2159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8" h="21600" fill="none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</a:path>
                        <a:path w="21598" h="21600" stroke="0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75" name="Arc 435"/>
                    <p:cNvSpPr>
                      <a:spLocks/>
                    </p:cNvSpPr>
                    <p:nvPr/>
                  </p:nvSpPr>
                  <p:spPr bwMode="auto">
                    <a:xfrm>
                      <a:off x="3370" y="2759"/>
                      <a:ext cx="321" cy="152"/>
                    </a:xfrm>
                    <a:custGeom>
                      <a:avLst/>
                      <a:gdLst>
                        <a:gd name="G0" fmla="+- 0 0 0"/>
                        <a:gd name="G1" fmla="+- 144 0 0"/>
                        <a:gd name="G2" fmla="+- 21600 0 0"/>
                        <a:gd name="T0" fmla="*/ 21600 w 21600"/>
                        <a:gd name="T1" fmla="*/ 0 h 21744"/>
                        <a:gd name="T2" fmla="*/ 0 w 21600"/>
                        <a:gd name="T3" fmla="*/ 21744 h 21744"/>
                        <a:gd name="T4" fmla="*/ 0 w 21600"/>
                        <a:gd name="T5" fmla="*/ 144 h 2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44" fill="none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</a:path>
                        <a:path w="21600" h="21744" stroke="0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  <a:lnTo>
                            <a:pt x="0" y="144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</p:grpSp>
            <p:sp>
              <p:nvSpPr>
                <p:cNvPr id="599476" name="AutoShape 436"/>
                <p:cNvSpPr>
                  <a:spLocks noChangeArrowheads="1"/>
                </p:cNvSpPr>
                <p:nvPr/>
              </p:nvSpPr>
              <p:spPr bwMode="auto">
                <a:xfrm rot="-1829452">
                  <a:off x="3336" y="1941"/>
                  <a:ext cx="418" cy="154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3" name="Text Box 437"/>
                <p:cNvSpPr txBox="1">
                  <a:spLocks noChangeArrowheads="1"/>
                </p:cNvSpPr>
                <p:nvPr/>
              </p:nvSpPr>
              <p:spPr bwMode="auto">
                <a:xfrm rot="202509">
                  <a:off x="3186" y="2043"/>
                  <a:ext cx="2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effectLst/>
                    </a:rPr>
                    <a:t>e</a:t>
                  </a:r>
                  <a:r>
                    <a:rPr lang="en-US" sz="1800" b="1" baseline="30000" dirty="0">
                      <a:effectLst/>
                    </a:rPr>
                    <a:t>-</a:t>
                  </a:r>
                  <a:endParaRPr lang="en-US" sz="1800" b="1" dirty="0">
                    <a:effectLst/>
                  </a:endParaRPr>
                </a:p>
              </p:txBody>
            </p:sp>
            <p:sp>
              <p:nvSpPr>
                <p:cNvPr id="599478" name="AutoShape 438"/>
                <p:cNvSpPr>
                  <a:spLocks noChangeArrowheads="1"/>
                </p:cNvSpPr>
                <p:nvPr/>
              </p:nvSpPr>
              <p:spPr bwMode="auto">
                <a:xfrm rot="1663130">
                  <a:off x="3296" y="2687"/>
                  <a:ext cx="418" cy="154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5" name="Text Box 439"/>
                <p:cNvSpPr txBox="1">
                  <a:spLocks noChangeArrowheads="1"/>
                </p:cNvSpPr>
                <p:nvPr/>
              </p:nvSpPr>
              <p:spPr bwMode="auto">
                <a:xfrm rot="3695091">
                  <a:off x="3142" y="2514"/>
                  <a:ext cx="2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effectLst/>
                    </a:rPr>
                    <a:t>e</a:t>
                  </a:r>
                  <a:r>
                    <a:rPr lang="en-US" sz="1800" b="1" baseline="30000" dirty="0">
                      <a:effectLst/>
                    </a:rPr>
                    <a:t>-</a:t>
                  </a:r>
                  <a:endParaRPr lang="en-US" sz="1800" b="1" dirty="0">
                    <a:effectLst/>
                  </a:endParaRPr>
                </a:p>
              </p:txBody>
            </p:sp>
            <p:grpSp>
              <p:nvGrpSpPr>
                <p:cNvPr id="599287" name="Group 440"/>
                <p:cNvGrpSpPr>
                  <a:grpSpLocks/>
                </p:cNvGrpSpPr>
                <p:nvPr/>
              </p:nvGrpSpPr>
              <p:grpSpPr bwMode="auto">
                <a:xfrm flipH="1">
                  <a:off x="2903" y="2280"/>
                  <a:ext cx="469" cy="487"/>
                  <a:chOff x="3148" y="2507"/>
                  <a:chExt cx="1155" cy="1199"/>
                </a:xfrm>
              </p:grpSpPr>
              <p:grpSp>
                <p:nvGrpSpPr>
                  <p:cNvPr id="599290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3834" y="2507"/>
                    <a:ext cx="469" cy="705"/>
                    <a:chOff x="3834" y="2507"/>
                    <a:chExt cx="469" cy="705"/>
                  </a:xfrm>
                </p:grpSpPr>
                <p:sp>
                  <p:nvSpPr>
                    <p:cNvPr id="599482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8" y="2507"/>
                      <a:ext cx="32" cy="704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83" name="Line 4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91" y="2566"/>
                      <a:ext cx="71" cy="5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84" name="Line 4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85" y="2559"/>
                      <a:ext cx="71" cy="6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293" name="Group 4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2" y="2525"/>
                      <a:ext cx="21" cy="23"/>
                      <a:chOff x="4262" y="2525"/>
                      <a:chExt cx="21" cy="23"/>
                    </a:xfrm>
                  </p:grpSpPr>
                  <p:sp>
                    <p:nvSpPr>
                      <p:cNvPr id="599486" name="Freeform 4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6" y="2529"/>
                        <a:ext cx="17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5" y="17"/>
                          </a:cxn>
                          <a:cxn ang="0">
                            <a:pos x="10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6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5" y="17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87" name="Freeform 4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1" y="2524"/>
                        <a:ext cx="22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0" y="22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0" y="22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304" name="Group 4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0" y="2525"/>
                      <a:ext cx="22" cy="23"/>
                      <a:chOff x="4220" y="2525"/>
                      <a:chExt cx="22" cy="23"/>
                    </a:xfrm>
                  </p:grpSpPr>
                  <p:sp>
                    <p:nvSpPr>
                      <p:cNvPr id="599489" name="Freeform 4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4" y="2529"/>
                        <a:ext cx="17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17"/>
                          </a:cxn>
                          <a:cxn ang="0">
                            <a:pos x="16" y="17"/>
                          </a:cxn>
                          <a:cxn ang="0">
                            <a:pos x="11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18">
                            <a:moveTo>
                              <a:pt x="3" y="0"/>
                            </a:moveTo>
                            <a:lnTo>
                              <a:pt x="0" y="17"/>
                            </a:lnTo>
                            <a:lnTo>
                              <a:pt x="16" y="17"/>
                            </a:lnTo>
                            <a:lnTo>
                              <a:pt x="11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90" name="Freeform 4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19" y="2524"/>
                        <a:ext cx="22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2"/>
                          </a:cxn>
                          <a:cxn ang="0">
                            <a:pos x="21" y="22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3" y="6"/>
                          </a:cxn>
                          <a:cxn ang="0">
                            <a:pos x="15" y="16"/>
                          </a:cxn>
                          <a:cxn ang="0">
                            <a:pos x="6" y="1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2" h="23">
                            <a:moveTo>
                              <a:pt x="6" y="0"/>
                            </a:moveTo>
                            <a:lnTo>
                              <a:pt x="0" y="22"/>
                            </a:lnTo>
                            <a:lnTo>
                              <a:pt x="21" y="22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3" y="6"/>
                            </a:lnTo>
                            <a:lnTo>
                              <a:pt x="15" y="16"/>
                            </a:lnTo>
                            <a:lnTo>
                              <a:pt x="6" y="1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308" name="Group 4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4" y="2527"/>
                      <a:ext cx="24" cy="24"/>
                      <a:chOff x="4094" y="2527"/>
                      <a:chExt cx="24" cy="24"/>
                    </a:xfrm>
                  </p:grpSpPr>
                  <p:sp>
                    <p:nvSpPr>
                      <p:cNvPr id="599492" name="Freeform 4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9" y="2529"/>
                        <a:ext cx="20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7" y="20"/>
                          </a:cxn>
                          <a:cxn ang="0">
                            <a:pos x="12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18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7" y="20"/>
                            </a:lnTo>
                            <a:lnTo>
                              <a:pt x="12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93" name="Freeform 4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4" y="2527"/>
                        <a:ext cx="25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3" y="20"/>
                          </a:cxn>
                          <a:cxn ang="0">
                            <a:pos x="17" y="0"/>
                          </a:cxn>
                          <a:cxn ang="0">
                            <a:pos x="6" y="0"/>
                          </a:cxn>
                          <a:cxn ang="0">
                            <a:pos x="10" y="6"/>
                          </a:cxn>
                          <a:cxn ang="0">
                            <a:pos x="13" y="6"/>
                          </a:cxn>
                          <a:cxn ang="0">
                            <a:pos x="15" y="14"/>
                          </a:cxn>
                          <a:cxn ang="0">
                            <a:pos x="8" y="14"/>
                          </a:cxn>
                          <a:cxn ang="0">
                            <a:pos x="10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4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3" y="20"/>
                            </a:lnTo>
                            <a:lnTo>
                              <a:pt x="17" y="0"/>
                            </a:lnTo>
                            <a:lnTo>
                              <a:pt x="6" y="0"/>
                            </a:lnTo>
                            <a:lnTo>
                              <a:pt x="10" y="6"/>
                            </a:lnTo>
                            <a:lnTo>
                              <a:pt x="13" y="6"/>
                            </a:lnTo>
                            <a:lnTo>
                              <a:pt x="15" y="14"/>
                            </a:lnTo>
                            <a:lnTo>
                              <a:pt x="8" y="14"/>
                            </a:lnTo>
                            <a:lnTo>
                              <a:pt x="10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311" name="Group 4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7" y="2527"/>
                      <a:ext cx="21" cy="24"/>
                      <a:chOff x="4057" y="2527"/>
                      <a:chExt cx="21" cy="24"/>
                    </a:xfrm>
                  </p:grpSpPr>
                  <p:sp>
                    <p:nvSpPr>
                      <p:cNvPr id="599495" name="Freeform 4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2" y="2529"/>
                        <a:ext cx="17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0"/>
                          </a:cxn>
                          <a:cxn ang="0">
                            <a:pos x="0" y="20"/>
                          </a:cxn>
                          <a:cxn ang="0">
                            <a:pos x="16" y="20"/>
                          </a:cxn>
                          <a:cxn ang="0">
                            <a:pos x="13" y="0"/>
                          </a:cxn>
                          <a:cxn ang="0">
                            <a:pos x="3" y="0"/>
                          </a:cxn>
                        </a:cxnLst>
                        <a:rect l="0" t="0" r="r" b="b"/>
                        <a:pathLst>
                          <a:path w="17" h="21">
                            <a:moveTo>
                              <a:pt x="3" y="0"/>
                            </a:moveTo>
                            <a:lnTo>
                              <a:pt x="0" y="20"/>
                            </a:lnTo>
                            <a:lnTo>
                              <a:pt x="16" y="20"/>
                            </a:lnTo>
                            <a:lnTo>
                              <a:pt x="13" y="0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496" name="Freeform 4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7" y="2527"/>
                        <a:ext cx="22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6" y="0"/>
                          </a:cxn>
                          <a:cxn ang="0">
                            <a:pos x="6" y="0"/>
                          </a:cxn>
                          <a:cxn ang="0">
                            <a:pos x="8" y="6"/>
                          </a:cxn>
                          <a:cxn ang="0">
                            <a:pos x="12" y="6"/>
                          </a:cxn>
                          <a:cxn ang="0">
                            <a:pos x="14" y="14"/>
                          </a:cxn>
                          <a:cxn ang="0">
                            <a:pos x="6" y="14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6" y="0"/>
                            </a:lnTo>
                            <a:lnTo>
                              <a:pt x="6" y="0"/>
                            </a:lnTo>
                            <a:lnTo>
                              <a:pt x="8" y="6"/>
                            </a:lnTo>
                            <a:lnTo>
                              <a:pt x="12" y="6"/>
                            </a:lnTo>
                            <a:lnTo>
                              <a:pt x="14" y="14"/>
                            </a:lnTo>
                            <a:lnTo>
                              <a:pt x="6" y="14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497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4" y="2551"/>
                      <a:ext cx="259" cy="17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98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2576"/>
                      <a:ext cx="39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499" name="Line 4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8" y="2546"/>
                      <a:ext cx="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00" name="Line 4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7" y="2605"/>
                      <a:ext cx="0" cy="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01" name="Arc 461"/>
                    <p:cNvSpPr>
                      <a:spLocks/>
                    </p:cNvSpPr>
                    <p:nvPr/>
                  </p:nvSpPr>
                  <p:spPr bwMode="auto">
                    <a:xfrm>
                      <a:off x="3835" y="2529"/>
                      <a:ext cx="231" cy="111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02" name="Arc 462"/>
                    <p:cNvSpPr>
                      <a:spLocks/>
                    </p:cNvSpPr>
                    <p:nvPr/>
                  </p:nvSpPr>
                  <p:spPr bwMode="auto">
                    <a:xfrm>
                      <a:off x="3872" y="2529"/>
                      <a:ext cx="231" cy="108"/>
                    </a:xfrm>
                    <a:custGeom>
                      <a:avLst/>
                      <a:gdLst>
                        <a:gd name="G0" fmla="+- 0 0 0"/>
                        <a:gd name="G1" fmla="+- 197 0 0"/>
                        <a:gd name="G2" fmla="+- 21600 0 0"/>
                        <a:gd name="T0" fmla="*/ 21599 w 21600"/>
                        <a:gd name="T1" fmla="*/ 0 h 21794"/>
                        <a:gd name="T2" fmla="*/ 378 w 21600"/>
                        <a:gd name="T3" fmla="*/ 21794 h 21794"/>
                        <a:gd name="T4" fmla="*/ 0 w 21600"/>
                        <a:gd name="T5" fmla="*/ 197 h 21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4" fill="none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</a:path>
                        <a:path w="21600" h="21794" stroke="0" extrusionOk="0">
                          <a:moveTo>
                            <a:pt x="21599" y="-1"/>
                          </a:moveTo>
                          <a:cubicBezTo>
                            <a:pt x="21599" y="65"/>
                            <a:pt x="21600" y="131"/>
                            <a:pt x="21600" y="197"/>
                          </a:cubicBezTo>
                          <a:cubicBezTo>
                            <a:pt x="21600" y="11978"/>
                            <a:pt x="12158" y="21587"/>
                            <a:pt x="377" y="21793"/>
                          </a:cubicBezTo>
                          <a:lnTo>
                            <a:pt x="0" y="197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03" name="Arc 463"/>
                    <p:cNvSpPr>
                      <a:spLocks/>
                    </p:cNvSpPr>
                    <p:nvPr/>
                  </p:nvSpPr>
                  <p:spPr bwMode="auto">
                    <a:xfrm>
                      <a:off x="4039" y="2529"/>
                      <a:ext cx="231" cy="108"/>
                    </a:xfrm>
                    <a:custGeom>
                      <a:avLst/>
                      <a:gdLst>
                        <a:gd name="G0" fmla="+- 0 0 0"/>
                        <a:gd name="G1" fmla="+- 199 0 0"/>
                        <a:gd name="G2" fmla="+- 21600 0 0"/>
                        <a:gd name="T0" fmla="*/ 21599 w 21600"/>
                        <a:gd name="T1" fmla="*/ 0 h 21799"/>
                        <a:gd name="T2" fmla="*/ 0 w 21600"/>
                        <a:gd name="T3" fmla="*/ 21799 h 21799"/>
                        <a:gd name="T4" fmla="*/ 0 w 21600"/>
                        <a:gd name="T5" fmla="*/ 199 h 217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99" fill="none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</a:path>
                        <a:path w="21600" h="21799" stroke="0" extrusionOk="0">
                          <a:moveTo>
                            <a:pt x="21599" y="-1"/>
                          </a:moveTo>
                          <a:cubicBezTo>
                            <a:pt x="21599" y="66"/>
                            <a:pt x="21600" y="132"/>
                            <a:pt x="21600" y="199"/>
                          </a:cubicBezTo>
                          <a:cubicBezTo>
                            <a:pt x="21600" y="12128"/>
                            <a:pt x="11929" y="21798"/>
                            <a:pt x="0" y="21799"/>
                          </a:cubicBezTo>
                          <a:lnTo>
                            <a:pt x="0" y="199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04" name="Arc 464"/>
                    <p:cNvSpPr>
                      <a:spLocks/>
                    </p:cNvSpPr>
                    <p:nvPr/>
                  </p:nvSpPr>
                  <p:spPr bwMode="auto">
                    <a:xfrm>
                      <a:off x="3998" y="2524"/>
                      <a:ext cx="231" cy="108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599314" name="Group 465"/>
                  <p:cNvGrpSpPr>
                    <a:grpSpLocks/>
                  </p:cNvGrpSpPr>
                  <p:nvPr/>
                </p:nvGrpSpPr>
                <p:grpSpPr bwMode="auto">
                  <a:xfrm>
                    <a:off x="3514" y="2605"/>
                    <a:ext cx="533" cy="798"/>
                    <a:chOff x="3514" y="2605"/>
                    <a:chExt cx="533" cy="798"/>
                  </a:xfrm>
                </p:grpSpPr>
                <p:sp>
                  <p:nvSpPr>
                    <p:cNvPr id="599506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9" y="2605"/>
                      <a:ext cx="37" cy="798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07" name="Line 4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3" y="2669"/>
                      <a:ext cx="81" cy="6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08" name="Line 4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09" y="2662"/>
                      <a:ext cx="86" cy="8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317" name="Group 4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1" y="2627"/>
                      <a:ext cx="23" cy="23"/>
                      <a:chOff x="4001" y="2627"/>
                      <a:chExt cx="23" cy="23"/>
                    </a:xfrm>
                  </p:grpSpPr>
                  <p:sp>
                    <p:nvSpPr>
                      <p:cNvPr id="599510" name="Freeform 4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3" y="2630"/>
                        <a:ext cx="22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0"/>
                          </a:cxn>
                          <a:cxn ang="0">
                            <a:pos x="19" y="20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1">
                            <a:moveTo>
                              <a:pt x="5" y="0"/>
                            </a:moveTo>
                            <a:lnTo>
                              <a:pt x="0" y="20"/>
                            </a:lnTo>
                            <a:lnTo>
                              <a:pt x="19" y="20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511" name="Freeform 4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0" y="2628"/>
                        <a:ext cx="25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5" y="0"/>
                          </a:cxn>
                          <a:cxn ang="0">
                            <a:pos x="4" y="0"/>
                          </a:cxn>
                          <a:cxn ang="0">
                            <a:pos x="9" y="7"/>
                          </a:cxn>
                          <a:cxn ang="0">
                            <a:pos x="11" y="7"/>
                          </a:cxn>
                          <a:cxn ang="0">
                            <a:pos x="13" y="15"/>
                          </a:cxn>
                          <a:cxn ang="0">
                            <a:pos x="7" y="15"/>
                          </a:cxn>
                          <a:cxn ang="0">
                            <a:pos x="9" y="7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4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5" y="0"/>
                            </a:lnTo>
                            <a:lnTo>
                              <a:pt x="4" y="0"/>
                            </a:lnTo>
                            <a:lnTo>
                              <a:pt x="9" y="7"/>
                            </a:lnTo>
                            <a:lnTo>
                              <a:pt x="11" y="7"/>
                            </a:lnTo>
                            <a:lnTo>
                              <a:pt x="13" y="15"/>
                            </a:lnTo>
                            <a:lnTo>
                              <a:pt x="7" y="15"/>
                            </a:lnTo>
                            <a:lnTo>
                              <a:pt x="9" y="7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328" name="Group 4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51" y="2627"/>
                      <a:ext cx="26" cy="23"/>
                      <a:chOff x="3951" y="2627"/>
                      <a:chExt cx="26" cy="23"/>
                    </a:xfrm>
                  </p:grpSpPr>
                  <p:sp>
                    <p:nvSpPr>
                      <p:cNvPr id="599513" name="Freeform 4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6" y="2630"/>
                        <a:ext cx="22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0"/>
                          </a:cxn>
                          <a:cxn ang="0">
                            <a:pos x="20" y="20"/>
                          </a:cxn>
                          <a:cxn ang="0">
                            <a:pos x="14" y="0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1" h="21">
                            <a:moveTo>
                              <a:pt x="6" y="0"/>
                            </a:moveTo>
                            <a:lnTo>
                              <a:pt x="0" y="20"/>
                            </a:lnTo>
                            <a:lnTo>
                              <a:pt x="20" y="20"/>
                            </a:lnTo>
                            <a:lnTo>
                              <a:pt x="14" y="0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514" name="Freeform 4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1" y="2628"/>
                        <a:ext cx="27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329" name="Group 4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0" y="2627"/>
                      <a:ext cx="26" cy="26"/>
                      <a:chOff x="3810" y="2627"/>
                      <a:chExt cx="26" cy="26"/>
                    </a:xfrm>
                  </p:grpSpPr>
                  <p:sp>
                    <p:nvSpPr>
                      <p:cNvPr id="599516" name="Freeform 4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5" y="2633"/>
                        <a:ext cx="20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517" name="Freeform 4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0" y="2628"/>
                        <a:ext cx="20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2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3" y="7"/>
                          </a:cxn>
                          <a:cxn ang="0">
                            <a:pos x="15" y="15"/>
                          </a:cxn>
                          <a:cxn ang="0">
                            <a:pos x="7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3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2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3" y="7"/>
                            </a:lnTo>
                            <a:lnTo>
                              <a:pt x="15" y="15"/>
                            </a:lnTo>
                            <a:lnTo>
                              <a:pt x="7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330" name="Group 4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5" y="2627"/>
                      <a:ext cx="26" cy="26"/>
                      <a:chOff x="3765" y="2627"/>
                      <a:chExt cx="26" cy="26"/>
                    </a:xfrm>
                  </p:grpSpPr>
                  <p:sp>
                    <p:nvSpPr>
                      <p:cNvPr id="599519" name="Freeform 4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1" y="2633"/>
                        <a:ext cx="20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19"/>
                          </a:cxn>
                          <a:cxn ang="0">
                            <a:pos x="19" y="19"/>
                          </a:cxn>
                          <a:cxn ang="0">
                            <a:pos x="14" y="0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0" h="20">
                            <a:moveTo>
                              <a:pt x="5" y="0"/>
                            </a:moveTo>
                            <a:lnTo>
                              <a:pt x="0" y="19"/>
                            </a:lnTo>
                            <a:lnTo>
                              <a:pt x="19" y="19"/>
                            </a:lnTo>
                            <a:lnTo>
                              <a:pt x="14" y="0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520" name="Freeform 4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6" y="2628"/>
                        <a:ext cx="25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2"/>
                          </a:cxn>
                          <a:cxn ang="0">
                            <a:pos x="25" y="22"/>
                          </a:cxn>
                          <a:cxn ang="0">
                            <a:pos x="18" y="0"/>
                          </a:cxn>
                          <a:cxn ang="0">
                            <a:pos x="7" y="0"/>
                          </a:cxn>
                          <a:cxn ang="0">
                            <a:pos x="11" y="7"/>
                          </a:cxn>
                          <a:cxn ang="0">
                            <a:pos x="14" y="7"/>
                          </a:cxn>
                          <a:cxn ang="0">
                            <a:pos x="16" y="15"/>
                          </a:cxn>
                          <a:cxn ang="0">
                            <a:pos x="9" y="15"/>
                          </a:cxn>
                          <a:cxn ang="0">
                            <a:pos x="11" y="7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6" h="23">
                            <a:moveTo>
                              <a:pt x="7" y="0"/>
                            </a:moveTo>
                            <a:lnTo>
                              <a:pt x="0" y="22"/>
                            </a:lnTo>
                            <a:lnTo>
                              <a:pt x="25" y="22"/>
                            </a:lnTo>
                            <a:lnTo>
                              <a:pt x="18" y="0"/>
                            </a:lnTo>
                            <a:lnTo>
                              <a:pt x="7" y="0"/>
                            </a:lnTo>
                            <a:lnTo>
                              <a:pt x="11" y="7"/>
                            </a:lnTo>
                            <a:lnTo>
                              <a:pt x="14" y="7"/>
                            </a:lnTo>
                            <a:lnTo>
                              <a:pt x="16" y="15"/>
                            </a:lnTo>
                            <a:lnTo>
                              <a:pt x="9" y="15"/>
                            </a:lnTo>
                            <a:lnTo>
                              <a:pt x="11" y="7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521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1" y="2652"/>
                      <a:ext cx="296" cy="22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22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7" y="2684"/>
                      <a:ext cx="4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23" name="Line 4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2" y="2652"/>
                      <a:ext cx="3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24" name="Line 4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6" y="2719"/>
                      <a:ext cx="0" cy="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25" name="Arc 485"/>
                    <p:cNvSpPr>
                      <a:spLocks/>
                    </p:cNvSpPr>
                    <p:nvPr/>
                  </p:nvSpPr>
                  <p:spPr bwMode="auto">
                    <a:xfrm>
                      <a:off x="3515" y="2630"/>
                      <a:ext cx="264" cy="126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597"/>
                        <a:gd name="T2" fmla="*/ 330 w 21600"/>
                        <a:gd name="T3" fmla="*/ 21597 h 21597"/>
                        <a:gd name="T4" fmla="*/ 0 w 21600"/>
                        <a:gd name="T5" fmla="*/ 0 h 21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597" fill="none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</a:path>
                        <a:path w="21600" h="21597" stroke="0" extrusionOk="0">
                          <a:moveTo>
                            <a:pt x="21600" y="0"/>
                          </a:moveTo>
                          <a:cubicBezTo>
                            <a:pt x="21600" y="11800"/>
                            <a:pt x="12129" y="21417"/>
                            <a:pt x="330" y="21597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26" name="Arc 486"/>
                    <p:cNvSpPr>
                      <a:spLocks/>
                    </p:cNvSpPr>
                    <p:nvPr/>
                  </p:nvSpPr>
                  <p:spPr bwMode="auto">
                    <a:xfrm>
                      <a:off x="3557" y="2630"/>
                      <a:ext cx="264" cy="126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27" name="Arc 487"/>
                    <p:cNvSpPr>
                      <a:spLocks/>
                    </p:cNvSpPr>
                    <p:nvPr/>
                  </p:nvSpPr>
                  <p:spPr bwMode="auto">
                    <a:xfrm>
                      <a:off x="3749" y="2630"/>
                      <a:ext cx="264" cy="126"/>
                    </a:xfrm>
                    <a:custGeom>
                      <a:avLst/>
                      <a:gdLst>
                        <a:gd name="G0" fmla="+- 82 0 0"/>
                        <a:gd name="G1" fmla="+- 0 0 0"/>
                        <a:gd name="G2" fmla="+- 21600 0 0"/>
                        <a:gd name="T0" fmla="*/ 21682 w 21682"/>
                        <a:gd name="T1" fmla="*/ 0 h 21600"/>
                        <a:gd name="T2" fmla="*/ 0 w 21682"/>
                        <a:gd name="T3" fmla="*/ 21600 h 21600"/>
                        <a:gd name="T4" fmla="*/ 82 w 2168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82" h="21600" fill="none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</a:path>
                        <a:path w="21682" h="21600" stroke="0" extrusionOk="0">
                          <a:moveTo>
                            <a:pt x="21682" y="0"/>
                          </a:moveTo>
                          <a:cubicBezTo>
                            <a:pt x="21682" y="11929"/>
                            <a:pt x="12011" y="21600"/>
                            <a:pt x="82" y="21600"/>
                          </a:cubicBezTo>
                          <a:cubicBezTo>
                            <a:pt x="54" y="21600"/>
                            <a:pt x="27" y="21599"/>
                            <a:pt x="0" y="21599"/>
                          </a:cubicBezTo>
                          <a:lnTo>
                            <a:pt x="82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28" name="Arc 488"/>
                    <p:cNvSpPr>
                      <a:spLocks/>
                    </p:cNvSpPr>
                    <p:nvPr/>
                  </p:nvSpPr>
                  <p:spPr bwMode="auto">
                    <a:xfrm>
                      <a:off x="3700" y="2625"/>
                      <a:ext cx="261" cy="126"/>
                    </a:xfrm>
                    <a:custGeom>
                      <a:avLst/>
                      <a:gdLst>
                        <a:gd name="G0" fmla="+- 0 0 0"/>
                        <a:gd name="G1" fmla="+- 172 0 0"/>
                        <a:gd name="G2" fmla="+- 21600 0 0"/>
                        <a:gd name="T0" fmla="*/ 21599 w 21600"/>
                        <a:gd name="T1" fmla="*/ 0 h 21772"/>
                        <a:gd name="T2" fmla="*/ 0 w 21600"/>
                        <a:gd name="T3" fmla="*/ 21772 h 21772"/>
                        <a:gd name="T4" fmla="*/ 0 w 21600"/>
                        <a:gd name="T5" fmla="*/ 172 h 217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72" fill="none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</a:path>
                        <a:path w="21600" h="21772" stroke="0" extrusionOk="0">
                          <a:moveTo>
                            <a:pt x="21599" y="-1"/>
                          </a:moveTo>
                          <a:cubicBezTo>
                            <a:pt x="21599" y="57"/>
                            <a:pt x="21600" y="114"/>
                            <a:pt x="21600" y="172"/>
                          </a:cubicBezTo>
                          <a:cubicBezTo>
                            <a:pt x="21600" y="12101"/>
                            <a:pt x="11929" y="21771"/>
                            <a:pt x="0" y="21772"/>
                          </a:cubicBezTo>
                          <a:lnTo>
                            <a:pt x="0" y="17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599331" name="Group 489"/>
                  <p:cNvGrpSpPr>
                    <a:grpSpLocks/>
                  </p:cNvGrpSpPr>
                  <p:nvPr/>
                </p:nvGrpSpPr>
                <p:grpSpPr bwMode="auto">
                  <a:xfrm>
                    <a:off x="3148" y="2735"/>
                    <a:ext cx="645" cy="971"/>
                    <a:chOff x="3148" y="2735"/>
                    <a:chExt cx="645" cy="971"/>
                  </a:xfrm>
                </p:grpSpPr>
                <p:sp>
                  <p:nvSpPr>
                    <p:cNvPr id="599530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1" y="2736"/>
                      <a:ext cx="47" cy="970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31" name="Line 4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5" y="2817"/>
                      <a:ext cx="103" cy="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32" name="Line 4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3" y="2810"/>
                      <a:ext cx="106" cy="9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grpSp>
                  <p:nvGrpSpPr>
                    <p:cNvPr id="599335" name="Group 4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6" y="2761"/>
                      <a:ext cx="28" cy="32"/>
                      <a:chOff x="3736" y="2761"/>
                      <a:chExt cx="28" cy="32"/>
                    </a:xfrm>
                  </p:grpSpPr>
                  <p:sp>
                    <p:nvSpPr>
                      <p:cNvPr id="599534" name="Freeform 4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9" y="2778"/>
                        <a:ext cx="25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4" y="24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4" y="24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535" name="Freeform 4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7" y="2770"/>
                        <a:ext cx="27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22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6" y="8"/>
                          </a:cxn>
                          <a:cxn ang="0">
                            <a:pos x="19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22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6" y="8"/>
                            </a:lnTo>
                            <a:lnTo>
                              <a:pt x="19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338" name="Group 4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8" y="2761"/>
                      <a:ext cx="28" cy="32"/>
                      <a:chOff x="3678" y="2761"/>
                      <a:chExt cx="28" cy="32"/>
                    </a:xfrm>
                  </p:grpSpPr>
                  <p:sp>
                    <p:nvSpPr>
                      <p:cNvPr id="599537" name="Freeform 4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2" y="2778"/>
                        <a:ext cx="25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4"/>
                          </a:cxn>
                          <a:cxn ang="0">
                            <a:pos x="23" y="24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5">
                            <a:moveTo>
                              <a:pt x="7" y="0"/>
                            </a:moveTo>
                            <a:lnTo>
                              <a:pt x="0" y="24"/>
                            </a:lnTo>
                            <a:lnTo>
                              <a:pt x="23" y="24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538" name="Freeform 4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7" y="2770"/>
                        <a:ext cx="30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31"/>
                          </a:cxn>
                          <a:cxn ang="0">
                            <a:pos x="27" y="31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23"/>
                          </a:cxn>
                          <a:cxn ang="0">
                            <a:pos x="8" y="23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32">
                            <a:moveTo>
                              <a:pt x="5" y="0"/>
                            </a:moveTo>
                            <a:lnTo>
                              <a:pt x="0" y="31"/>
                            </a:lnTo>
                            <a:lnTo>
                              <a:pt x="27" y="31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23"/>
                            </a:lnTo>
                            <a:lnTo>
                              <a:pt x="8" y="23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341" name="Group 4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" y="2765"/>
                      <a:ext cx="31" cy="31"/>
                      <a:chOff x="3505" y="2765"/>
                      <a:chExt cx="31" cy="31"/>
                    </a:xfrm>
                  </p:grpSpPr>
                  <p:sp>
                    <p:nvSpPr>
                      <p:cNvPr id="599540" name="Freeform 5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2" y="2768"/>
                        <a:ext cx="25" cy="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3" y="27"/>
                          </a:cxn>
                          <a:cxn ang="0">
                            <a:pos x="16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4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3" y="27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541" name="Freeform 5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5" y="2766"/>
                        <a:ext cx="32" cy="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22" y="0"/>
                          </a:cxn>
                          <a:cxn ang="0">
                            <a:pos x="8" y="0"/>
                          </a:cxn>
                          <a:cxn ang="0">
                            <a:pos x="14" y="8"/>
                          </a:cxn>
                          <a:cxn ang="0">
                            <a:pos x="16" y="8"/>
                          </a:cxn>
                          <a:cxn ang="0">
                            <a:pos x="19" y="19"/>
                          </a:cxn>
                          <a:cxn ang="0">
                            <a:pos x="11" y="19"/>
                          </a:cxn>
                          <a:cxn ang="0">
                            <a:pos x="14" y="8"/>
                          </a:cxn>
                          <a:cxn ang="0">
                            <a:pos x="8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8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22" y="0"/>
                            </a:lnTo>
                            <a:lnTo>
                              <a:pt x="8" y="0"/>
                            </a:lnTo>
                            <a:lnTo>
                              <a:pt x="14" y="8"/>
                            </a:lnTo>
                            <a:lnTo>
                              <a:pt x="16" y="8"/>
                            </a:lnTo>
                            <a:lnTo>
                              <a:pt x="19" y="19"/>
                            </a:lnTo>
                            <a:lnTo>
                              <a:pt x="11" y="19"/>
                            </a:lnTo>
                            <a:lnTo>
                              <a:pt x="14" y="8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99344" name="Group 5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4" y="2765"/>
                      <a:ext cx="28" cy="31"/>
                      <a:chOff x="3454" y="2765"/>
                      <a:chExt cx="28" cy="31"/>
                    </a:xfrm>
                  </p:grpSpPr>
                  <p:sp>
                    <p:nvSpPr>
                      <p:cNvPr id="599543" name="Freeform 5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6" y="2768"/>
                        <a:ext cx="27" cy="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0"/>
                          </a:cxn>
                          <a:cxn ang="0">
                            <a:pos x="0" y="27"/>
                          </a:cxn>
                          <a:cxn ang="0">
                            <a:pos x="24" y="27"/>
                          </a:cxn>
                          <a:cxn ang="0">
                            <a:pos x="17" y="0"/>
                          </a:cxn>
                          <a:cxn ang="0">
                            <a:pos x="7" y="0"/>
                          </a:cxn>
                        </a:cxnLst>
                        <a:rect l="0" t="0" r="r" b="b"/>
                        <a:pathLst>
                          <a:path w="25" h="28">
                            <a:moveTo>
                              <a:pt x="7" y="0"/>
                            </a:moveTo>
                            <a:lnTo>
                              <a:pt x="0" y="27"/>
                            </a:lnTo>
                            <a:lnTo>
                              <a:pt x="24" y="27"/>
                            </a:lnTo>
                            <a:lnTo>
                              <a:pt x="17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solidFill>
                          <a:srgbClr val="91919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99544" name="Freeform 5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3" y="2766"/>
                        <a:ext cx="30" cy="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7"/>
                          </a:cxn>
                          <a:cxn ang="0">
                            <a:pos x="27" y="27"/>
                          </a:cxn>
                          <a:cxn ang="0">
                            <a:pos x="19" y="0"/>
                          </a:cxn>
                          <a:cxn ang="0">
                            <a:pos x="5" y="0"/>
                          </a:cxn>
                          <a:cxn ang="0">
                            <a:pos x="11" y="8"/>
                          </a:cxn>
                          <a:cxn ang="0">
                            <a:pos x="14" y="8"/>
                          </a:cxn>
                          <a:cxn ang="0">
                            <a:pos x="16" y="19"/>
                          </a:cxn>
                          <a:cxn ang="0">
                            <a:pos x="8" y="19"/>
                          </a:cxn>
                          <a:cxn ang="0">
                            <a:pos x="11" y="8"/>
                          </a:cxn>
                          <a:cxn ang="0">
                            <a:pos x="5" y="0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5" y="0"/>
                            </a:moveTo>
                            <a:lnTo>
                              <a:pt x="0" y="27"/>
                            </a:lnTo>
                            <a:lnTo>
                              <a:pt x="27" y="27"/>
                            </a:lnTo>
                            <a:lnTo>
                              <a:pt x="19" y="0"/>
                            </a:lnTo>
                            <a:lnTo>
                              <a:pt x="5" y="0"/>
                            </a:lnTo>
                            <a:lnTo>
                              <a:pt x="11" y="8"/>
                            </a:lnTo>
                            <a:lnTo>
                              <a:pt x="14" y="8"/>
                            </a:lnTo>
                            <a:lnTo>
                              <a:pt x="16" y="19"/>
                            </a:lnTo>
                            <a:lnTo>
                              <a:pt x="8" y="19"/>
                            </a:lnTo>
                            <a:lnTo>
                              <a:pt x="11" y="8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919191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599545" name="Rectangle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1" y="2800"/>
                      <a:ext cx="362" cy="27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46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6" y="2834"/>
                      <a:ext cx="5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47" name="Line 5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1" y="2795"/>
                      <a:ext cx="4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48" name="Line 5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3" y="2874"/>
                      <a:ext cx="0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49" name="Arc 509"/>
                    <p:cNvSpPr>
                      <a:spLocks/>
                    </p:cNvSpPr>
                    <p:nvPr/>
                  </p:nvSpPr>
                  <p:spPr bwMode="auto">
                    <a:xfrm>
                      <a:off x="3148" y="2768"/>
                      <a:ext cx="320" cy="153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600 w 21600"/>
                        <a:gd name="T1" fmla="*/ 0 h 21600"/>
                        <a:gd name="T2" fmla="*/ 0 w 21600"/>
                        <a:gd name="T3" fmla="*/ 21600 h 21600"/>
                        <a:gd name="T4" fmla="*/ 0 w 21600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</a:path>
                        <a:path w="21600" h="21600" stroke="0" extrusionOk="0">
                          <a:moveTo>
                            <a:pt x="21600" y="0"/>
                          </a:moveTo>
                          <a:cubicBezTo>
                            <a:pt x="21600" y="11929"/>
                            <a:pt x="11929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50" name="Arc 510"/>
                    <p:cNvSpPr>
                      <a:spLocks/>
                    </p:cNvSpPr>
                    <p:nvPr/>
                  </p:nvSpPr>
                  <p:spPr bwMode="auto">
                    <a:xfrm>
                      <a:off x="3197" y="2768"/>
                      <a:ext cx="323" cy="153"/>
                    </a:xfrm>
                    <a:custGeom>
                      <a:avLst/>
                      <a:gdLst>
                        <a:gd name="G0" fmla="+- 0 0 0"/>
                        <a:gd name="G1" fmla="+- 142 0 0"/>
                        <a:gd name="G2" fmla="+- 21600 0 0"/>
                        <a:gd name="T0" fmla="*/ 21600 w 21600"/>
                        <a:gd name="T1" fmla="*/ 0 h 21739"/>
                        <a:gd name="T2" fmla="*/ 340 w 21600"/>
                        <a:gd name="T3" fmla="*/ 21739 h 21739"/>
                        <a:gd name="T4" fmla="*/ 0 w 21600"/>
                        <a:gd name="T5" fmla="*/ 142 h 217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39" fill="none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</a:path>
                        <a:path w="21600" h="21739" stroke="0" extrusionOk="0">
                          <a:moveTo>
                            <a:pt x="21599" y="0"/>
                          </a:moveTo>
                          <a:cubicBezTo>
                            <a:pt x="21599" y="47"/>
                            <a:pt x="21600" y="94"/>
                            <a:pt x="21600" y="142"/>
                          </a:cubicBezTo>
                          <a:cubicBezTo>
                            <a:pt x="21600" y="11938"/>
                            <a:pt x="12135" y="21553"/>
                            <a:pt x="340" y="21739"/>
                          </a:cubicBez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51" name="Arc 511"/>
                    <p:cNvSpPr>
                      <a:spLocks/>
                    </p:cNvSpPr>
                    <p:nvPr/>
                  </p:nvSpPr>
                  <p:spPr bwMode="auto">
                    <a:xfrm>
                      <a:off x="3431" y="2768"/>
                      <a:ext cx="318" cy="150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21600 0 0"/>
                        <a:gd name="T0" fmla="*/ 21598 w 21598"/>
                        <a:gd name="T1" fmla="*/ 288 h 21600"/>
                        <a:gd name="T2" fmla="*/ 0 w 21598"/>
                        <a:gd name="T3" fmla="*/ 21600 h 21600"/>
                        <a:gd name="T4" fmla="*/ 0 w 2159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98" h="21600" fill="none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</a:path>
                        <a:path w="21598" h="21600" stroke="0" extrusionOk="0">
                          <a:moveTo>
                            <a:pt x="21598" y="288"/>
                          </a:moveTo>
                          <a:cubicBezTo>
                            <a:pt x="21440" y="12103"/>
                            <a:pt x="11817" y="21599"/>
                            <a:pt x="0" y="2160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99552" name="Arc 512"/>
                    <p:cNvSpPr>
                      <a:spLocks/>
                    </p:cNvSpPr>
                    <p:nvPr/>
                  </p:nvSpPr>
                  <p:spPr bwMode="auto">
                    <a:xfrm>
                      <a:off x="3370" y="2763"/>
                      <a:ext cx="318" cy="148"/>
                    </a:xfrm>
                    <a:custGeom>
                      <a:avLst/>
                      <a:gdLst>
                        <a:gd name="G0" fmla="+- 0 0 0"/>
                        <a:gd name="G1" fmla="+- 144 0 0"/>
                        <a:gd name="G2" fmla="+- 21600 0 0"/>
                        <a:gd name="T0" fmla="*/ 21600 w 21600"/>
                        <a:gd name="T1" fmla="*/ 0 h 21744"/>
                        <a:gd name="T2" fmla="*/ 0 w 21600"/>
                        <a:gd name="T3" fmla="*/ 21744 h 21744"/>
                        <a:gd name="T4" fmla="*/ 0 w 21600"/>
                        <a:gd name="T5" fmla="*/ 144 h 217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44" fill="none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</a:path>
                        <a:path w="21600" h="21744" stroke="0" extrusionOk="0">
                          <a:moveTo>
                            <a:pt x="21599" y="0"/>
                          </a:moveTo>
                          <a:cubicBezTo>
                            <a:pt x="21599" y="48"/>
                            <a:pt x="21600" y="96"/>
                            <a:pt x="21600" y="144"/>
                          </a:cubicBezTo>
                          <a:cubicBezTo>
                            <a:pt x="21600" y="12073"/>
                            <a:pt x="11929" y="21743"/>
                            <a:pt x="0" y="21744"/>
                          </a:cubicBezTo>
                          <a:lnTo>
                            <a:pt x="0" y="144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676767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</p:grpSp>
            <p:graphicFrame>
              <p:nvGraphicFramePr>
                <p:cNvPr id="1027" name="Object 513"/>
                <p:cNvGraphicFramePr>
                  <a:graphicFrameLocks noChangeAspect="1"/>
                </p:cNvGraphicFramePr>
                <p:nvPr/>
              </p:nvGraphicFramePr>
              <p:xfrm>
                <a:off x="3909" y="2580"/>
                <a:ext cx="1207" cy="624"/>
              </p:xfrm>
              <a:graphic>
                <a:graphicData uri="http://schemas.openxmlformats.org/presentationml/2006/ole">
                  <p:oleObj spid="_x0000_s210947" name="Bitmap Image" r:id="rId9" imgW="1577477" imgH="815411" progId="PBrush">
                    <p:embed/>
                  </p:oleObj>
                </a:graphicData>
              </a:graphic>
            </p:graphicFrame>
          </p:grpSp>
        </p:grpSp>
      </p:grp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309750" y="5096934"/>
            <a:ext cx="851535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000" b="1" dirty="0" smtClean="0">
                <a:solidFill>
                  <a:schemeClr val="bg1"/>
                </a:solidFill>
              </a:rPr>
              <a:t>Its behavior </a:t>
            </a:r>
            <a:r>
              <a:rPr lang="en-US" sz="3000" b="1" dirty="0">
                <a:solidFill>
                  <a:schemeClr val="bg1"/>
                </a:solidFill>
              </a:rPr>
              <a:t>was predictable, </a:t>
            </a:r>
            <a:r>
              <a:rPr lang="en-US" sz="3000" b="1" dirty="0" smtClean="0">
                <a:solidFill>
                  <a:schemeClr val="bg1"/>
                </a:solidFill>
              </a:rPr>
              <a:t>operation was largely deterministic, and an operator was in control.</a:t>
            </a:r>
            <a:endParaRPr lang="en-US" sz="3000" b="1" dirty="0" smtClean="0">
              <a:solidFill>
                <a:schemeClr val="bg1"/>
              </a:solidFill>
              <a:latin typeface="Webdings" pitchFamily="18" charset="2"/>
            </a:endParaRPr>
          </a:p>
        </p:txBody>
      </p:sp>
      <p:sp>
        <p:nvSpPr>
          <p:cNvPr id="5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347" y="440273"/>
            <a:ext cx="8555319" cy="824093"/>
          </a:xfrm>
          <a:noFill/>
        </p:spPr>
        <p:txBody>
          <a:bodyPr lIns="90488" tIns="44450" rIns="90488" bIns="44450" anchor="b">
            <a:noAutofit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But the electric grid owner/operator entering the 21</a:t>
            </a:r>
            <a:r>
              <a:rPr lang="en-US" sz="2800" b="1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Century faces: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>
          <a:xfrm>
            <a:off x="148065" y="1191510"/>
            <a:ext cx="8885867" cy="3000375"/>
          </a:xfrm>
          <a:noFill/>
        </p:spPr>
        <p:txBody>
          <a:bodyPr>
            <a:noAutofit/>
          </a:bodyPr>
          <a:lstStyle/>
          <a:p>
            <a:pPr marL="169863" indent="-169863" eaLnBrk="1" hangingPunct="1">
              <a:spcBef>
                <a:spcPct val="25000"/>
              </a:spcBef>
              <a:tabLst>
                <a:tab pos="457200" algn="l"/>
              </a:tabLst>
            </a:pPr>
            <a:r>
              <a:rPr lang="en-US" sz="2100" b="1" dirty="0" smtClean="0">
                <a:solidFill>
                  <a:srgbClr val="660033"/>
                </a:solidFill>
              </a:rPr>
              <a:t>A growing tension between reliability and cost</a:t>
            </a:r>
          </a:p>
          <a:p>
            <a:pPr marL="169863" indent="-169863" eaLnBrk="1" hangingPunct="1">
              <a:spcBef>
                <a:spcPct val="25000"/>
              </a:spcBef>
              <a:tabLst>
                <a:tab pos="457200" algn="l"/>
              </a:tabLst>
            </a:pPr>
            <a:r>
              <a:rPr lang="en-US" sz="2100" b="1" dirty="0" smtClean="0">
                <a:solidFill>
                  <a:srgbClr val="660033"/>
                </a:solidFill>
              </a:rPr>
              <a:t>Infrastructure strained to the limits</a:t>
            </a:r>
          </a:p>
          <a:p>
            <a:pPr marL="169863" indent="-169863" eaLnBrk="1" hangingPunct="1">
              <a:spcBef>
                <a:spcPct val="25000"/>
              </a:spcBef>
              <a:tabLst>
                <a:tab pos="457200" algn="l"/>
              </a:tabLst>
            </a:pPr>
            <a:r>
              <a:rPr lang="en-US" sz="2100" b="1" dirty="0" smtClean="0">
                <a:solidFill>
                  <a:srgbClr val="660033"/>
                </a:solidFill>
              </a:rPr>
              <a:t>Increasing difficulty in siting and permitting new infrastructure</a:t>
            </a:r>
          </a:p>
          <a:p>
            <a:pPr marL="169863" indent="-169863" eaLnBrk="1" hangingPunct="1">
              <a:spcBef>
                <a:spcPct val="25000"/>
              </a:spcBef>
              <a:tabLst>
                <a:tab pos="457200" algn="l"/>
              </a:tabLst>
            </a:pPr>
            <a:r>
              <a:rPr lang="en-US" sz="2100" b="1" dirty="0" smtClean="0">
                <a:solidFill>
                  <a:srgbClr val="660033"/>
                </a:solidFill>
              </a:rPr>
              <a:t>The threat of extremely expensive and disruptive wide-area blackouts, and increased enforcement of operations standards.</a:t>
            </a:r>
          </a:p>
          <a:p>
            <a:pPr marL="169863" indent="-169863">
              <a:spcBef>
                <a:spcPct val="25000"/>
              </a:spcBef>
              <a:tabLst>
                <a:tab pos="457200" algn="l"/>
              </a:tabLst>
            </a:pPr>
            <a:r>
              <a:rPr lang="en-US" sz="2100" b="1" dirty="0" smtClean="0">
                <a:solidFill>
                  <a:srgbClr val="660033"/>
                </a:solidFill>
              </a:rPr>
              <a:t>Accommodating the uncertainty of markets in planning and operation, and a growing and changing electric customer base.</a:t>
            </a:r>
          </a:p>
          <a:p>
            <a:pPr marL="169863" indent="-169863" eaLnBrk="1" hangingPunct="1">
              <a:spcBef>
                <a:spcPct val="25000"/>
              </a:spcBef>
              <a:tabLst>
                <a:tab pos="457200" algn="l"/>
              </a:tabLst>
            </a:pPr>
            <a:r>
              <a:rPr lang="en-US" sz="2100" b="1" dirty="0" smtClean="0">
                <a:solidFill>
                  <a:srgbClr val="660033"/>
                </a:solidFill>
              </a:rPr>
              <a:t>Complying with economic and public policy pressures, especially concerning environmental impacts and regulations, increased use of renewable generation, and protecting grid security and customer privacy.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248400"/>
            <a:ext cx="1905000" cy="457200"/>
          </a:xfrm>
        </p:spPr>
        <p:txBody>
          <a:bodyPr/>
          <a:lstStyle/>
          <a:p>
            <a:r>
              <a:rPr lang="en-US" dirty="0" smtClean="0"/>
              <a:t>9/22/2011</a:t>
            </a:r>
            <a:endParaRPr lang="en-US" dirty="0"/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169333" y="5136706"/>
            <a:ext cx="8839200" cy="12926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l"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600" b="1" i="1" dirty="0" smtClean="0">
                <a:solidFill>
                  <a:srgbClr val="FFFFFF"/>
                </a:solidFill>
              </a:rPr>
              <a:t>These add up to growing uncertainty, complexity, inadequacy, conflict, and need for flexibility, robustness, real-time situation awareness, probabilistic forecasting and rapid response.</a:t>
            </a:r>
            <a:endParaRPr lang="en-US" sz="26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A5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A5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A5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A5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A5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A5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build="p" bldLvl="2"/>
      <p:bldP spid="60109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577" r="5458"/>
          <a:stretch>
            <a:fillRect/>
          </a:stretch>
        </p:blipFill>
        <p:spPr bwMode="auto">
          <a:xfrm>
            <a:off x="262470" y="1267030"/>
            <a:ext cx="8652933" cy="416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67" y="237068"/>
            <a:ext cx="8864600" cy="1052690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In the 21</a:t>
            </a:r>
            <a:r>
              <a:rPr lang="en-US" sz="2800" b="1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Century, the success factors involved in investment &amp; operating decisions will be many. 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211668" y="5122806"/>
            <a:ext cx="861060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000" b="1" i="1" dirty="0" smtClean="0">
                <a:solidFill>
                  <a:srgbClr val="FFFFFF"/>
                </a:solidFill>
              </a:rPr>
              <a:t>There will be no one big decision, rather there will be many, requiring unprecedented intelligence.</a:t>
            </a:r>
            <a:endParaRPr lang="en-US" sz="3000" b="1" i="1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6" y="1659238"/>
            <a:ext cx="729826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spcBef>
                <a:spcPct val="25000"/>
              </a:spcBef>
              <a:buNone/>
              <a:tabLst>
                <a:tab pos="457200" algn="l"/>
              </a:tabLst>
            </a:pPr>
            <a: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  <a:t>f(reliability vs. price) ~ G(</a:t>
            </a:r>
            <a:r>
              <a:rPr lang="en-US" sz="1600" b="1" dirty="0" smtClean="0">
                <a:solidFill>
                  <a:srgbClr val="336699"/>
                </a:solidFill>
                <a:latin typeface="Kristen ITC" pitchFamily="66" charset="0"/>
              </a:rPr>
              <a:t>utility, non-utility, imported, customer, renewable</a:t>
            </a:r>
            <a: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  <a:t>)+</a:t>
            </a:r>
            <a:r>
              <a:rPr lang="en-US" sz="2400" b="1" baseline="-25000" dirty="0" smtClean="0">
                <a:solidFill>
                  <a:srgbClr val="336699"/>
                </a:solidFill>
                <a:latin typeface="Kristen ITC" pitchFamily="66" charset="0"/>
              </a:rPr>
              <a:t> </a:t>
            </a:r>
            <a: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  <a:t>T(</a:t>
            </a:r>
            <a:r>
              <a:rPr lang="en-US" sz="1600" b="1" dirty="0" smtClean="0">
                <a:solidFill>
                  <a:srgbClr val="336699"/>
                </a:solidFill>
                <a:latin typeface="Kristen ITC" pitchFamily="66" charset="0"/>
              </a:rPr>
              <a:t>utility, merchant, interconnection. dynamic control</a:t>
            </a:r>
            <a: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  <a:t>)</a:t>
            </a:r>
            <a:r>
              <a:rPr lang="en-US" sz="2400" b="1" baseline="-25000" dirty="0" smtClean="0">
                <a:solidFill>
                  <a:srgbClr val="336699"/>
                </a:solidFill>
                <a:latin typeface="Kristen ITC" pitchFamily="66" charset="0"/>
              </a:rPr>
              <a:t> </a:t>
            </a:r>
            <a: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  <a:t>+D(</a:t>
            </a:r>
            <a:r>
              <a:rPr lang="en-US" sz="1600" b="1" dirty="0" smtClean="0">
                <a:solidFill>
                  <a:srgbClr val="336699"/>
                </a:solidFill>
                <a:latin typeface="Kristen ITC" pitchFamily="66" charset="0"/>
              </a:rPr>
              <a:t>utility, dynamic control, microgrid</a:t>
            </a:r>
            <a: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  <a:t>) + E(</a:t>
            </a:r>
            <a:r>
              <a:rPr lang="en-US" sz="1600" b="1" dirty="0" smtClean="0">
                <a:solidFill>
                  <a:srgbClr val="336699"/>
                </a:solidFill>
                <a:latin typeface="Kristen ITC" pitchFamily="66" charset="0"/>
              </a:rPr>
              <a:t>customer, grid, generation</a:t>
            </a:r>
            <a: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  <a:t>) + S(</a:t>
            </a:r>
            <a:r>
              <a:rPr lang="en-US" sz="1600" b="1" dirty="0" smtClean="0">
                <a:solidFill>
                  <a:srgbClr val="336699"/>
                </a:solidFill>
                <a:latin typeface="Kristen ITC" pitchFamily="66" charset="0"/>
              </a:rPr>
              <a:t>utility-scale, distributed</a:t>
            </a:r>
            <a: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  <a:t>) </a:t>
            </a:r>
            <a:b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</a:br>
            <a:r>
              <a:rPr lang="en-US" sz="2400" b="1" dirty="0" smtClean="0">
                <a:solidFill>
                  <a:srgbClr val="336699"/>
                </a:solidFill>
                <a:latin typeface="Kristen ITC" pitchFamily="66" charset="0"/>
              </a:rPr>
              <a:t>+ DR </a:t>
            </a:r>
            <a:endParaRPr lang="en-US" sz="2400" b="1" baseline="-25000" dirty="0" smtClean="0">
              <a:solidFill>
                <a:srgbClr val="336699"/>
              </a:solidFill>
              <a:latin typeface="Kristen ITC" pitchFamily="66" charset="0"/>
            </a:endParaRPr>
          </a:p>
          <a:p>
            <a:pPr marL="169863" indent="-169863">
              <a:spcBef>
                <a:spcPct val="25000"/>
              </a:spcBef>
              <a:buNone/>
              <a:tabLst>
                <a:tab pos="457200" algn="l"/>
              </a:tabLst>
            </a:pPr>
            <a:r>
              <a:rPr lang="en-US" sz="2000" b="1" dirty="0" smtClean="0">
                <a:solidFill>
                  <a:srgbClr val="336699"/>
                </a:solidFill>
                <a:latin typeface="Kristen ITC" pitchFamily="66" charset="0"/>
              </a:rPr>
              <a:t>Where:</a:t>
            </a:r>
          </a:p>
          <a:p>
            <a:pPr marL="287338" lvl="1">
              <a:buNone/>
            </a:pPr>
            <a:r>
              <a:rPr lang="en-US" b="1" dirty="0" smtClean="0">
                <a:solidFill>
                  <a:srgbClr val="336699"/>
                </a:solidFill>
                <a:latin typeface="Kristen ITC" pitchFamily="66" charset="0"/>
              </a:rPr>
              <a:t>f = investment decision; G</a:t>
            </a:r>
            <a:r>
              <a:rPr lang="en-US" b="1" baseline="-25000" dirty="0" smtClean="0">
                <a:solidFill>
                  <a:srgbClr val="336699"/>
                </a:solidFill>
                <a:latin typeface="Kristen ITC" pitchFamily="66" charset="0"/>
              </a:rPr>
              <a:t> </a:t>
            </a:r>
            <a:r>
              <a:rPr lang="en-US" b="1" dirty="0" smtClean="0">
                <a:solidFill>
                  <a:srgbClr val="336699"/>
                </a:solidFill>
                <a:latin typeface="Kristen ITC" pitchFamily="66" charset="0"/>
              </a:rPr>
              <a:t>= electric generation capacity or energy; T+D</a:t>
            </a:r>
            <a:r>
              <a:rPr lang="en-US" b="1" baseline="-25000" dirty="0" smtClean="0">
                <a:solidFill>
                  <a:srgbClr val="336699"/>
                </a:solidFill>
                <a:latin typeface="Kristen ITC" pitchFamily="66" charset="0"/>
              </a:rPr>
              <a:t> </a:t>
            </a:r>
            <a:r>
              <a:rPr lang="en-US" b="1" dirty="0" smtClean="0">
                <a:solidFill>
                  <a:srgbClr val="336699"/>
                </a:solidFill>
                <a:latin typeface="Kristen ITC" pitchFamily="66" charset="0"/>
              </a:rPr>
              <a:t>= transmission and distribution capacity; E = energy efficiency;  S = energy storage; DR = demand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 autoUpdateAnimBg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85" y="152400"/>
            <a:ext cx="8653550" cy="1143000"/>
          </a:xfrm>
        </p:spPr>
        <p:txBody>
          <a:bodyPr/>
          <a:lstStyle/>
          <a:p>
            <a:pPr algn="l" eaLnBrk="1" hangingPunct="1"/>
            <a:r>
              <a:rPr lang="en-US" sz="3000" b="1" i="1" dirty="0" smtClean="0">
                <a:solidFill>
                  <a:schemeClr val="accent6">
                    <a:lumMod val="50000"/>
                  </a:schemeClr>
                </a:solidFill>
              </a:rPr>
              <a:t>There are essentially two options for successful expansion and operations of T&amp;D:</a:t>
            </a:r>
            <a:endParaRPr lang="en-US" sz="3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72138" y="1455738"/>
            <a:ext cx="1577975" cy="1279525"/>
            <a:chOff x="3355" y="1276"/>
            <a:chExt cx="994" cy="80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62" y="1545"/>
              <a:ext cx="487" cy="445"/>
              <a:chOff x="3862" y="1545"/>
              <a:chExt cx="487" cy="445"/>
            </a:xfrm>
          </p:grpSpPr>
          <p:pic>
            <p:nvPicPr>
              <p:cNvPr id="3621" name="Picture 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4245" y="1723"/>
                <a:ext cx="104" cy="2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622" name="Picture 7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4112" y="1635"/>
                <a:ext cx="163" cy="3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623" name="Picture 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925" y="1548"/>
                <a:ext cx="229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40681" name="Arc 9"/>
              <p:cNvSpPr>
                <a:spLocks/>
              </p:cNvSpPr>
              <p:nvPr/>
            </p:nvSpPr>
            <p:spPr bwMode="auto">
              <a:xfrm flipH="1">
                <a:off x="4153" y="1638"/>
                <a:ext cx="122" cy="60"/>
              </a:xfrm>
              <a:custGeom>
                <a:avLst/>
                <a:gdLst>
                  <a:gd name="G0" fmla="+- 0 0 0"/>
                  <a:gd name="G1" fmla="+- 241 0 0"/>
                  <a:gd name="G2" fmla="+- 21600 0 0"/>
                  <a:gd name="T0" fmla="*/ 21599 w 21600"/>
                  <a:gd name="T1" fmla="*/ 0 h 21841"/>
                  <a:gd name="T2" fmla="*/ 0 w 21600"/>
                  <a:gd name="T3" fmla="*/ 21841 h 21841"/>
                  <a:gd name="T4" fmla="*/ 0 w 21600"/>
                  <a:gd name="T5" fmla="*/ 241 h 21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41" fill="none" extrusionOk="0">
                    <a:moveTo>
                      <a:pt x="21598" y="0"/>
                    </a:moveTo>
                    <a:cubicBezTo>
                      <a:pt x="21599" y="80"/>
                      <a:pt x="21600" y="160"/>
                      <a:pt x="21600" y="241"/>
                    </a:cubicBezTo>
                    <a:cubicBezTo>
                      <a:pt x="21600" y="12170"/>
                      <a:pt x="11929" y="21840"/>
                      <a:pt x="0" y="21841"/>
                    </a:cubicBezTo>
                  </a:path>
                  <a:path w="21600" h="21841" stroke="0" extrusionOk="0">
                    <a:moveTo>
                      <a:pt x="21598" y="0"/>
                    </a:moveTo>
                    <a:cubicBezTo>
                      <a:pt x="21599" y="80"/>
                      <a:pt x="21600" y="160"/>
                      <a:pt x="21600" y="241"/>
                    </a:cubicBezTo>
                    <a:cubicBezTo>
                      <a:pt x="21600" y="12170"/>
                      <a:pt x="11929" y="21840"/>
                      <a:pt x="0" y="21841"/>
                    </a:cubicBezTo>
                    <a:lnTo>
                      <a:pt x="0" y="24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682" name="Arc 10"/>
              <p:cNvSpPr>
                <a:spLocks/>
              </p:cNvSpPr>
              <p:nvPr/>
            </p:nvSpPr>
            <p:spPr bwMode="auto">
              <a:xfrm flipH="1">
                <a:off x="4276" y="1702"/>
                <a:ext cx="71" cy="61"/>
              </a:xfrm>
              <a:custGeom>
                <a:avLst/>
                <a:gdLst>
                  <a:gd name="G0" fmla="+- 208 0 0"/>
                  <a:gd name="G1" fmla="+- 242 0 0"/>
                  <a:gd name="G2" fmla="+- 21600 0 0"/>
                  <a:gd name="T0" fmla="*/ 21807 w 21808"/>
                  <a:gd name="T1" fmla="*/ 0 h 21842"/>
                  <a:gd name="T2" fmla="*/ 0 w 21808"/>
                  <a:gd name="T3" fmla="*/ 21841 h 21842"/>
                  <a:gd name="T4" fmla="*/ 208 w 21808"/>
                  <a:gd name="T5" fmla="*/ 242 h 21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08" h="21842" fill="none" extrusionOk="0">
                    <a:moveTo>
                      <a:pt x="21806" y="0"/>
                    </a:moveTo>
                    <a:cubicBezTo>
                      <a:pt x="21807" y="80"/>
                      <a:pt x="21808" y="161"/>
                      <a:pt x="21808" y="242"/>
                    </a:cubicBezTo>
                    <a:cubicBezTo>
                      <a:pt x="21808" y="12171"/>
                      <a:pt x="12137" y="21842"/>
                      <a:pt x="208" y="21842"/>
                    </a:cubicBezTo>
                    <a:cubicBezTo>
                      <a:pt x="138" y="21842"/>
                      <a:pt x="69" y="21841"/>
                      <a:pt x="0" y="21840"/>
                    </a:cubicBezTo>
                  </a:path>
                  <a:path w="21808" h="21842" stroke="0" extrusionOk="0">
                    <a:moveTo>
                      <a:pt x="21806" y="0"/>
                    </a:moveTo>
                    <a:cubicBezTo>
                      <a:pt x="21807" y="80"/>
                      <a:pt x="21808" y="161"/>
                      <a:pt x="21808" y="242"/>
                    </a:cubicBezTo>
                    <a:cubicBezTo>
                      <a:pt x="21808" y="12171"/>
                      <a:pt x="12137" y="21842"/>
                      <a:pt x="208" y="21842"/>
                    </a:cubicBezTo>
                    <a:cubicBezTo>
                      <a:pt x="138" y="21842"/>
                      <a:pt x="69" y="21841"/>
                      <a:pt x="0" y="21840"/>
                    </a:cubicBezTo>
                    <a:lnTo>
                      <a:pt x="208" y="24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683" name="Arc 11"/>
              <p:cNvSpPr>
                <a:spLocks/>
              </p:cNvSpPr>
              <p:nvPr/>
            </p:nvSpPr>
            <p:spPr bwMode="auto">
              <a:xfrm flipH="1">
                <a:off x="4197" y="1713"/>
                <a:ext cx="102" cy="61"/>
              </a:xfrm>
              <a:custGeom>
                <a:avLst/>
                <a:gdLst>
                  <a:gd name="G0" fmla="+- 143 0 0"/>
                  <a:gd name="G1" fmla="+- 0 0 0"/>
                  <a:gd name="G2" fmla="+- 21600 0 0"/>
                  <a:gd name="T0" fmla="*/ 21743 w 21743"/>
                  <a:gd name="T1" fmla="*/ 0 h 21600"/>
                  <a:gd name="T2" fmla="*/ 0 w 21743"/>
                  <a:gd name="T3" fmla="*/ 21600 h 21600"/>
                  <a:gd name="T4" fmla="*/ 143 w 2174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43" h="21600" fill="none" extrusionOk="0">
                    <a:moveTo>
                      <a:pt x="21743" y="0"/>
                    </a:moveTo>
                    <a:cubicBezTo>
                      <a:pt x="21743" y="11929"/>
                      <a:pt x="12072" y="21600"/>
                      <a:pt x="143" y="21600"/>
                    </a:cubicBezTo>
                    <a:cubicBezTo>
                      <a:pt x="95" y="21600"/>
                      <a:pt x="47" y="21599"/>
                      <a:pt x="0" y="21599"/>
                    </a:cubicBezTo>
                  </a:path>
                  <a:path w="21743" h="21600" stroke="0" extrusionOk="0">
                    <a:moveTo>
                      <a:pt x="21743" y="0"/>
                    </a:moveTo>
                    <a:cubicBezTo>
                      <a:pt x="21743" y="11929"/>
                      <a:pt x="12072" y="21600"/>
                      <a:pt x="143" y="21600"/>
                    </a:cubicBezTo>
                    <a:cubicBezTo>
                      <a:pt x="95" y="21600"/>
                      <a:pt x="47" y="21599"/>
                      <a:pt x="0" y="21599"/>
                    </a:cubicBezTo>
                    <a:lnTo>
                      <a:pt x="14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684" name="Arc 12"/>
              <p:cNvSpPr>
                <a:spLocks/>
              </p:cNvSpPr>
              <p:nvPr/>
            </p:nvSpPr>
            <p:spPr bwMode="auto">
              <a:xfrm flipH="1">
                <a:off x="4046" y="1662"/>
                <a:ext cx="150" cy="53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685" name="Arc 13"/>
              <p:cNvSpPr>
                <a:spLocks/>
              </p:cNvSpPr>
              <p:nvPr/>
            </p:nvSpPr>
            <p:spPr bwMode="auto">
              <a:xfrm flipH="1">
                <a:off x="4123" y="1704"/>
                <a:ext cx="128" cy="61"/>
              </a:xfrm>
              <a:custGeom>
                <a:avLst/>
                <a:gdLst>
                  <a:gd name="G0" fmla="+- 0 0 0"/>
                  <a:gd name="G1" fmla="+- 239 0 0"/>
                  <a:gd name="G2" fmla="+- 21600 0 0"/>
                  <a:gd name="T0" fmla="*/ 21599 w 21600"/>
                  <a:gd name="T1" fmla="*/ 0 h 21839"/>
                  <a:gd name="T2" fmla="*/ 0 w 21600"/>
                  <a:gd name="T3" fmla="*/ 21839 h 21839"/>
                  <a:gd name="T4" fmla="*/ 0 w 21600"/>
                  <a:gd name="T5" fmla="*/ 239 h 21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39" fill="none" extrusionOk="0">
                    <a:moveTo>
                      <a:pt x="21598" y="0"/>
                    </a:moveTo>
                    <a:cubicBezTo>
                      <a:pt x="21599" y="79"/>
                      <a:pt x="21600" y="159"/>
                      <a:pt x="21600" y="239"/>
                    </a:cubicBezTo>
                    <a:cubicBezTo>
                      <a:pt x="21600" y="12168"/>
                      <a:pt x="11929" y="21838"/>
                      <a:pt x="0" y="21839"/>
                    </a:cubicBezTo>
                  </a:path>
                  <a:path w="21600" h="21839" stroke="0" extrusionOk="0">
                    <a:moveTo>
                      <a:pt x="21598" y="0"/>
                    </a:moveTo>
                    <a:cubicBezTo>
                      <a:pt x="21599" y="79"/>
                      <a:pt x="21600" y="159"/>
                      <a:pt x="21600" y="239"/>
                    </a:cubicBezTo>
                    <a:cubicBezTo>
                      <a:pt x="21600" y="12168"/>
                      <a:pt x="11929" y="21838"/>
                      <a:pt x="0" y="21839"/>
                    </a:cubicBezTo>
                    <a:lnTo>
                      <a:pt x="0" y="23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686" name="Arc 14"/>
              <p:cNvSpPr>
                <a:spLocks/>
              </p:cNvSpPr>
              <p:nvPr/>
            </p:nvSpPr>
            <p:spPr bwMode="auto">
              <a:xfrm flipH="1">
                <a:off x="3941" y="1643"/>
                <a:ext cx="180" cy="59"/>
              </a:xfrm>
              <a:custGeom>
                <a:avLst/>
                <a:gdLst>
                  <a:gd name="G0" fmla="+- 0 0 0"/>
                  <a:gd name="G1" fmla="+- 247 0 0"/>
                  <a:gd name="G2" fmla="+- 21600 0 0"/>
                  <a:gd name="T0" fmla="*/ 21599 w 21600"/>
                  <a:gd name="T1" fmla="*/ 0 h 21847"/>
                  <a:gd name="T2" fmla="*/ 0 w 21600"/>
                  <a:gd name="T3" fmla="*/ 21847 h 21847"/>
                  <a:gd name="T4" fmla="*/ 0 w 21600"/>
                  <a:gd name="T5" fmla="*/ 247 h 2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47" fill="none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</a:path>
                  <a:path w="21600" h="21847" stroke="0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  <a:lnTo>
                      <a:pt x="0" y="24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687" name="Arc 15"/>
              <p:cNvSpPr>
                <a:spLocks/>
              </p:cNvSpPr>
              <p:nvPr/>
            </p:nvSpPr>
            <p:spPr bwMode="auto">
              <a:xfrm flipH="1">
                <a:off x="4055" y="1548"/>
                <a:ext cx="95" cy="88"/>
              </a:xfrm>
              <a:custGeom>
                <a:avLst/>
                <a:gdLst>
                  <a:gd name="G0" fmla="+- 154 0 0"/>
                  <a:gd name="G1" fmla="+- 166 0 0"/>
                  <a:gd name="G2" fmla="+- 21600 0 0"/>
                  <a:gd name="T0" fmla="*/ 21753 w 21754"/>
                  <a:gd name="T1" fmla="*/ 0 h 21766"/>
                  <a:gd name="T2" fmla="*/ 0 w 21754"/>
                  <a:gd name="T3" fmla="*/ 21765 h 21766"/>
                  <a:gd name="T4" fmla="*/ 154 w 21754"/>
                  <a:gd name="T5" fmla="*/ 166 h 21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54" h="21766" fill="none" extrusionOk="0">
                    <a:moveTo>
                      <a:pt x="21753" y="-1"/>
                    </a:moveTo>
                    <a:cubicBezTo>
                      <a:pt x="21753" y="55"/>
                      <a:pt x="21754" y="110"/>
                      <a:pt x="21754" y="166"/>
                    </a:cubicBezTo>
                    <a:cubicBezTo>
                      <a:pt x="21754" y="12095"/>
                      <a:pt x="12083" y="21766"/>
                      <a:pt x="154" y="21766"/>
                    </a:cubicBezTo>
                    <a:cubicBezTo>
                      <a:pt x="102" y="21766"/>
                      <a:pt x="51" y="21765"/>
                      <a:pt x="-1" y="21765"/>
                    </a:cubicBezTo>
                  </a:path>
                  <a:path w="21754" h="21766" stroke="0" extrusionOk="0">
                    <a:moveTo>
                      <a:pt x="21753" y="-1"/>
                    </a:moveTo>
                    <a:cubicBezTo>
                      <a:pt x="21753" y="55"/>
                      <a:pt x="21754" y="110"/>
                      <a:pt x="21754" y="166"/>
                    </a:cubicBezTo>
                    <a:cubicBezTo>
                      <a:pt x="21754" y="12095"/>
                      <a:pt x="12083" y="21766"/>
                      <a:pt x="154" y="21766"/>
                    </a:cubicBezTo>
                    <a:cubicBezTo>
                      <a:pt x="102" y="21766"/>
                      <a:pt x="51" y="21765"/>
                      <a:pt x="-1" y="21765"/>
                    </a:cubicBezTo>
                    <a:lnTo>
                      <a:pt x="154" y="166"/>
                    </a:lnTo>
                    <a:close/>
                  </a:path>
                </a:pathLst>
              </a:cu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688" name="Arc 16"/>
              <p:cNvSpPr>
                <a:spLocks/>
              </p:cNvSpPr>
              <p:nvPr/>
            </p:nvSpPr>
            <p:spPr bwMode="auto">
              <a:xfrm flipH="1">
                <a:off x="3940" y="1545"/>
                <a:ext cx="104" cy="111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540689" name="Arc 17"/>
              <p:cNvSpPr>
                <a:spLocks/>
              </p:cNvSpPr>
              <p:nvPr/>
            </p:nvSpPr>
            <p:spPr bwMode="auto">
              <a:xfrm flipH="1">
                <a:off x="3862" y="1550"/>
                <a:ext cx="74" cy="92"/>
              </a:xfrm>
              <a:custGeom>
                <a:avLst/>
                <a:gdLst>
                  <a:gd name="G0" fmla="+- 0 0 0"/>
                  <a:gd name="G1" fmla="+- 161 0 0"/>
                  <a:gd name="G2" fmla="+- 21600 0 0"/>
                  <a:gd name="T0" fmla="*/ 21599 w 21600"/>
                  <a:gd name="T1" fmla="*/ 0 h 21761"/>
                  <a:gd name="T2" fmla="*/ 0 w 21600"/>
                  <a:gd name="T3" fmla="*/ 21761 h 21761"/>
                  <a:gd name="T4" fmla="*/ 0 w 21600"/>
                  <a:gd name="T5" fmla="*/ 161 h 2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61" fill="none" extrusionOk="0">
                    <a:moveTo>
                      <a:pt x="21599" y="-1"/>
                    </a:moveTo>
                    <a:cubicBezTo>
                      <a:pt x="21599" y="53"/>
                      <a:pt x="21600" y="107"/>
                      <a:pt x="21600" y="161"/>
                    </a:cubicBezTo>
                    <a:cubicBezTo>
                      <a:pt x="21600" y="12090"/>
                      <a:pt x="11929" y="21760"/>
                      <a:pt x="0" y="21761"/>
                    </a:cubicBezTo>
                  </a:path>
                  <a:path w="21600" h="21761" stroke="0" extrusionOk="0">
                    <a:moveTo>
                      <a:pt x="21599" y="-1"/>
                    </a:moveTo>
                    <a:cubicBezTo>
                      <a:pt x="21599" y="53"/>
                      <a:pt x="21600" y="107"/>
                      <a:pt x="21600" y="161"/>
                    </a:cubicBezTo>
                    <a:cubicBezTo>
                      <a:pt x="21600" y="12090"/>
                      <a:pt x="11929" y="21760"/>
                      <a:pt x="0" y="21761"/>
                    </a:cubicBezTo>
                    <a:lnTo>
                      <a:pt x="0" y="161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355" y="1276"/>
              <a:ext cx="601" cy="806"/>
              <a:chOff x="3355" y="1276"/>
              <a:chExt cx="601" cy="806"/>
            </a:xfrm>
          </p:grpSpPr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3384" y="1445"/>
                <a:ext cx="572" cy="185"/>
                <a:chOff x="3384" y="1445"/>
                <a:chExt cx="572" cy="185"/>
              </a:xfrm>
            </p:grpSpPr>
            <p:sp>
              <p:nvSpPr>
                <p:cNvPr id="540692" name="Arc 20"/>
                <p:cNvSpPr>
                  <a:spLocks noChangeAspect="1"/>
                </p:cNvSpPr>
                <p:nvPr/>
              </p:nvSpPr>
              <p:spPr bwMode="auto">
                <a:xfrm flipH="1">
                  <a:off x="3774" y="1445"/>
                  <a:ext cx="182" cy="156"/>
                </a:xfrm>
                <a:custGeom>
                  <a:avLst/>
                  <a:gdLst>
                    <a:gd name="G0" fmla="+- 208 0 0"/>
                    <a:gd name="G1" fmla="+- 242 0 0"/>
                    <a:gd name="G2" fmla="+- 21600 0 0"/>
                    <a:gd name="T0" fmla="*/ 21807 w 21808"/>
                    <a:gd name="T1" fmla="*/ 0 h 21842"/>
                    <a:gd name="T2" fmla="*/ 0 w 21808"/>
                    <a:gd name="T3" fmla="*/ 21841 h 21842"/>
                    <a:gd name="T4" fmla="*/ 208 w 21808"/>
                    <a:gd name="T5" fmla="*/ 242 h 2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08" h="21842" fill="none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</a:path>
                    <a:path w="21808" h="21842" stroke="0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  <a:lnTo>
                        <a:pt x="208" y="24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93" name="Arc 21"/>
                <p:cNvSpPr>
                  <a:spLocks noChangeAspect="1"/>
                </p:cNvSpPr>
                <p:nvPr/>
              </p:nvSpPr>
              <p:spPr bwMode="auto">
                <a:xfrm flipH="1">
                  <a:off x="3573" y="1476"/>
                  <a:ext cx="261" cy="154"/>
                </a:xfrm>
                <a:custGeom>
                  <a:avLst/>
                  <a:gdLst>
                    <a:gd name="G0" fmla="+- 143 0 0"/>
                    <a:gd name="G1" fmla="+- 0 0 0"/>
                    <a:gd name="G2" fmla="+- 21600 0 0"/>
                    <a:gd name="T0" fmla="*/ 21743 w 21743"/>
                    <a:gd name="T1" fmla="*/ 0 h 21600"/>
                    <a:gd name="T2" fmla="*/ 0 w 21743"/>
                    <a:gd name="T3" fmla="*/ 21600 h 21600"/>
                    <a:gd name="T4" fmla="*/ 143 w 2174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43" h="21600" fill="none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</a:path>
                    <a:path w="21743" h="21600" stroke="0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694" name="Arc 22"/>
                <p:cNvSpPr>
                  <a:spLocks noChangeAspect="1"/>
                </p:cNvSpPr>
                <p:nvPr/>
              </p:nvSpPr>
              <p:spPr bwMode="auto">
                <a:xfrm flipH="1">
                  <a:off x="3384" y="1452"/>
                  <a:ext cx="325" cy="158"/>
                </a:xfrm>
                <a:custGeom>
                  <a:avLst/>
                  <a:gdLst>
                    <a:gd name="G0" fmla="+- 0 0 0"/>
                    <a:gd name="G1" fmla="+- 239 0 0"/>
                    <a:gd name="G2" fmla="+- 21600 0 0"/>
                    <a:gd name="T0" fmla="*/ 21599 w 21600"/>
                    <a:gd name="T1" fmla="*/ 0 h 21839"/>
                    <a:gd name="T2" fmla="*/ 0 w 21600"/>
                    <a:gd name="T3" fmla="*/ 21839 h 21839"/>
                    <a:gd name="T4" fmla="*/ 0 w 21600"/>
                    <a:gd name="T5" fmla="*/ 239 h 21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39" fill="none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</a:path>
                    <a:path w="21600" h="21839" stroke="0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  <a:lnTo>
                        <a:pt x="0" y="23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pic>
            <p:nvPicPr>
              <p:cNvPr id="3617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355" y="1276"/>
                <a:ext cx="416" cy="8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213476" y="1719263"/>
            <a:ext cx="2011363" cy="909638"/>
            <a:chOff x="3696" y="1442"/>
            <a:chExt cx="1267" cy="573"/>
          </a:xfrm>
        </p:grpSpPr>
        <p:pic>
          <p:nvPicPr>
            <p:cNvPr id="3407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696" y="1502"/>
              <a:ext cx="265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272" y="1442"/>
              <a:ext cx="691" cy="487"/>
              <a:chOff x="4272" y="1442"/>
              <a:chExt cx="691" cy="487"/>
            </a:xfrm>
          </p:grpSpPr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4454" y="1442"/>
                <a:ext cx="509" cy="448"/>
                <a:chOff x="4454" y="1442"/>
                <a:chExt cx="509" cy="448"/>
              </a:xfrm>
            </p:grpSpPr>
            <p:sp>
              <p:nvSpPr>
                <p:cNvPr id="540700" name="AutoShape 28"/>
                <p:cNvSpPr>
                  <a:spLocks noChangeArrowheads="1"/>
                </p:cNvSpPr>
                <p:nvPr/>
              </p:nvSpPr>
              <p:spPr bwMode="auto">
                <a:xfrm>
                  <a:off x="4764" y="1584"/>
                  <a:ext cx="56" cy="18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701" name="Rectangle 29"/>
                <p:cNvSpPr>
                  <a:spLocks noChangeArrowheads="1"/>
                </p:cNvSpPr>
                <p:nvPr/>
              </p:nvSpPr>
              <p:spPr bwMode="auto">
                <a:xfrm>
                  <a:off x="4716" y="1628"/>
                  <a:ext cx="3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702" name="Rectangle 30"/>
                <p:cNvSpPr>
                  <a:spLocks noChangeArrowheads="1"/>
                </p:cNvSpPr>
                <p:nvPr/>
              </p:nvSpPr>
              <p:spPr bwMode="auto">
                <a:xfrm>
                  <a:off x="4682" y="1598"/>
                  <a:ext cx="34" cy="1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703" name="Rectangle 31"/>
                <p:cNvSpPr>
                  <a:spLocks noChangeArrowheads="1"/>
                </p:cNvSpPr>
                <p:nvPr/>
              </p:nvSpPr>
              <p:spPr bwMode="auto">
                <a:xfrm>
                  <a:off x="4592" y="1584"/>
                  <a:ext cx="48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704" name="Rectangle 32"/>
                <p:cNvSpPr>
                  <a:spLocks noChangeArrowheads="1"/>
                </p:cNvSpPr>
                <p:nvPr/>
              </p:nvSpPr>
              <p:spPr bwMode="auto">
                <a:xfrm>
                  <a:off x="4642" y="168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705" name="Rectangle 33"/>
                <p:cNvSpPr>
                  <a:spLocks noChangeArrowheads="1"/>
                </p:cNvSpPr>
                <p:nvPr/>
              </p:nvSpPr>
              <p:spPr bwMode="auto">
                <a:xfrm>
                  <a:off x="4512" y="168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706" name="Rectangle 34"/>
                <p:cNvSpPr>
                  <a:spLocks noChangeArrowheads="1"/>
                </p:cNvSpPr>
                <p:nvPr/>
              </p:nvSpPr>
              <p:spPr bwMode="auto">
                <a:xfrm>
                  <a:off x="4718" y="1716"/>
                  <a:ext cx="96" cy="6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707" name="Rectangle 35"/>
                <p:cNvSpPr>
                  <a:spLocks noChangeArrowheads="1"/>
                </p:cNvSpPr>
                <p:nvPr/>
              </p:nvSpPr>
              <p:spPr bwMode="auto">
                <a:xfrm>
                  <a:off x="4800" y="1682"/>
                  <a:ext cx="60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708" name="Rectangle 36"/>
                <p:cNvSpPr>
                  <a:spLocks noChangeArrowheads="1"/>
                </p:cNvSpPr>
                <p:nvPr/>
              </p:nvSpPr>
              <p:spPr bwMode="auto">
                <a:xfrm>
                  <a:off x="4848" y="1742"/>
                  <a:ext cx="80" cy="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0709" name="Rectangle 37"/>
                <p:cNvSpPr>
                  <a:spLocks noChangeArrowheads="1"/>
                </p:cNvSpPr>
                <p:nvPr/>
              </p:nvSpPr>
              <p:spPr bwMode="auto">
                <a:xfrm>
                  <a:off x="4556" y="1584"/>
                  <a:ext cx="48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359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498" y="1538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59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510" y="1506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59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96" y="1474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59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506" y="1442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59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552" y="1472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59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546" y="1564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59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454" y="1576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59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464" y="1526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59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628" y="1550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792" y="1578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584" y="1582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602" y="1550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620" y="1518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4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656" y="1550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618" y="1454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582" y="1532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7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700" y="1586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818" y="1640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0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678" y="1570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1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538" y="1500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1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752" y="1530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1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754" y="1584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  <p:sp>
              <p:nvSpPr>
                <p:cNvPr id="3613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738" y="1552"/>
                  <a:ext cx="14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Monotype Corsiva" pitchFamily="66" charset="0"/>
                    </a:rPr>
                    <a:t>.</a:t>
                  </a:r>
                </a:p>
              </p:txBody>
            </p:sp>
          </p:grpSp>
          <p:grpSp>
            <p:nvGrpSpPr>
              <p:cNvPr id="9" name="Group 61"/>
              <p:cNvGrpSpPr>
                <a:grpSpLocks/>
              </p:cNvGrpSpPr>
              <p:nvPr/>
            </p:nvGrpSpPr>
            <p:grpSpPr bwMode="auto">
              <a:xfrm>
                <a:off x="4272" y="1776"/>
                <a:ext cx="192" cy="153"/>
                <a:chOff x="2276" y="1536"/>
                <a:chExt cx="922" cy="732"/>
              </a:xfrm>
            </p:grpSpPr>
            <p:grpSp>
              <p:nvGrpSpPr>
                <p:cNvPr id="10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2379" y="1536"/>
                  <a:ext cx="726" cy="683"/>
                  <a:chOff x="2324" y="1334"/>
                  <a:chExt cx="584" cy="550"/>
                </a:xfrm>
              </p:grpSpPr>
              <p:grpSp>
                <p:nvGrpSpPr>
                  <p:cNvPr id="11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0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1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0737" name="Line 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5" y="1278"/>
                        <a:ext cx="0" cy="60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38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99" y="1278"/>
                        <a:ext cx="0" cy="60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3" name="Group 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40" name="Line 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3" y="1831"/>
                        <a:ext cx="46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41" name="Line 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3" y="1781"/>
                        <a:ext cx="46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" name="Group 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43" name="Line 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3" y="1881"/>
                        <a:ext cx="46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44" name="Line 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3" y="1831"/>
                        <a:ext cx="46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" name="Group 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46" name="Line 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1" y="1832"/>
                        <a:ext cx="39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47" name="Line 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1" y="1782"/>
                        <a:ext cx="39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6" name="Group 7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49" name="Line 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1" y="1831"/>
                        <a:ext cx="39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50" name="Line 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1" y="1781"/>
                        <a:ext cx="39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52" name="Line 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1" y="1833"/>
                        <a:ext cx="39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53" name="Line 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1" y="1782"/>
                        <a:ext cx="39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8" name="Group 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55" name="Line 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1" y="1832"/>
                        <a:ext cx="39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56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1" y="1782"/>
                        <a:ext cx="39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9" name="Group 85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826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20" name="Group 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0759" name="Line 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297" y="1278"/>
                        <a:ext cx="0" cy="60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60" name="Line 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75" y="1278"/>
                        <a:ext cx="0" cy="60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62" name="Line 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1" y="1831"/>
                        <a:ext cx="12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63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1" y="1781"/>
                        <a:ext cx="12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" name="Group 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65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1" y="1881"/>
                        <a:ext cx="12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66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1" y="1831"/>
                        <a:ext cx="12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" name="Group 9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68" name="Line 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23" y="1832"/>
                        <a:ext cx="27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69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23" y="1782"/>
                        <a:ext cx="27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" name="Group 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71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23" y="1831"/>
                        <a:ext cx="27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72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23" y="1781"/>
                        <a:ext cx="27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" name="Group 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74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23" y="1833"/>
                        <a:ext cx="27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75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23" y="1782"/>
                        <a:ext cx="27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77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23" y="1832"/>
                        <a:ext cx="27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78" name="Line 1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23" y="1782"/>
                        <a:ext cx="27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" name="Group 107"/>
                  <p:cNvGrpSpPr>
                    <a:grpSpLocks noChangeAspect="1"/>
                  </p:cNvGrpSpPr>
                  <p:nvPr/>
                </p:nvGrpSpPr>
                <p:grpSpPr bwMode="auto">
                  <a:xfrm rot="16200000" flipH="1">
                    <a:off x="2590" y="1090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28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0781" name="Line 1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7"/>
                        <a:ext cx="0" cy="60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82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7"/>
                        <a:ext cx="0" cy="60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" name="Group 1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84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4" y="1832"/>
                        <a:ext cx="46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85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4" y="1782"/>
                        <a:ext cx="46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" name="Group 1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4" y="1881"/>
                        <a:ext cx="46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4" y="1831"/>
                        <a:ext cx="46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" name="Group 1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90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48" y="1832"/>
                        <a:ext cx="39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91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48" y="1782"/>
                        <a:ext cx="39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61" name="Group 1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48" y="1831"/>
                        <a:ext cx="39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48" y="1781"/>
                        <a:ext cx="39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63" name="Group 1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96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48" y="1832"/>
                        <a:ext cx="39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797" name="Line 1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48" y="1782"/>
                        <a:ext cx="39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0965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0799" name="Line 1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48" y="1831"/>
                        <a:ext cx="39" cy="4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0800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48" y="1781"/>
                        <a:ext cx="39" cy="5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40967" name="Group 1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2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540802" name="Rectangle 1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84" y="1633"/>
                      <a:ext cx="120" cy="223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03" name="Rectangle 1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2" y="1649"/>
                      <a:ext cx="73" cy="193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04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42" y="1649"/>
                      <a:ext cx="0" cy="19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05" name="Rectangle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15" y="1649"/>
                      <a:ext cx="66" cy="193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06" name="Line 1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49" y="1649"/>
                      <a:ext cx="0" cy="19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72" name="Group 1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6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540808" name="Rectangle 1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84" y="1633"/>
                      <a:ext cx="120" cy="223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09" name="Rectangle 1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1" y="1649"/>
                      <a:ext cx="58" cy="193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10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42" y="1649"/>
                      <a:ext cx="0" cy="19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11" name="Rectangle 1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11" y="1649"/>
                      <a:ext cx="70" cy="193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12" name="Line 1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49" y="1649"/>
                      <a:ext cx="0" cy="19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73" name="Group 1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4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0814" name="Oval 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7" y="1989"/>
                      <a:ext cx="39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15" name="Oval 1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7" y="2008"/>
                      <a:ext cx="39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16" name="Oval 1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7" y="2031"/>
                      <a:ext cx="39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75" name="Group 1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60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0818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7" y="1989"/>
                      <a:ext cx="42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19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7" y="2008"/>
                      <a:ext cx="42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20" name="Oval 1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7" y="2031"/>
                      <a:ext cx="42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77" name="Group 1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12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0822" name="Oval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39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23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07"/>
                      <a:ext cx="39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24" name="Oval 1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30"/>
                      <a:ext cx="39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79" name="Group 1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88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0826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9" y="1988"/>
                      <a:ext cx="39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27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9" y="2007"/>
                      <a:ext cx="39" cy="42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28" name="Oval 1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9" y="2030"/>
                      <a:ext cx="39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40829" name="Arc 157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434" y="1450"/>
                    <a:ext cx="108" cy="143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30" name="Arc 158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2697" y="1453"/>
                    <a:ext cx="108" cy="143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aphicFrame>
              <p:nvGraphicFramePr>
                <p:cNvPr id="3076" name="Object 159"/>
                <p:cNvGraphicFramePr>
                  <a:graphicFrameLocks noChangeAspect="1"/>
                </p:cNvGraphicFramePr>
                <p:nvPr/>
              </p:nvGraphicFramePr>
              <p:xfrm>
                <a:off x="2276" y="1730"/>
                <a:ext cx="922" cy="538"/>
              </p:xfrm>
              <a:graphic>
                <a:graphicData uri="http://schemas.openxmlformats.org/presentationml/2006/ole">
                  <p:oleObj spid="_x0000_s68612" name="Clip" r:id="rId5" imgW="7421563" imgH="4327525" progId="">
                    <p:embed/>
                  </p:oleObj>
                </a:graphicData>
              </a:graphic>
            </p:graphicFrame>
          </p:grpSp>
          <p:grpSp>
            <p:nvGrpSpPr>
              <p:cNvPr id="540981" name="Group 160"/>
              <p:cNvGrpSpPr>
                <a:grpSpLocks/>
              </p:cNvGrpSpPr>
              <p:nvPr/>
            </p:nvGrpSpPr>
            <p:grpSpPr bwMode="auto">
              <a:xfrm>
                <a:off x="4320" y="1680"/>
                <a:ext cx="238" cy="247"/>
                <a:chOff x="3148" y="2507"/>
                <a:chExt cx="1155" cy="1199"/>
              </a:xfrm>
            </p:grpSpPr>
            <p:grpSp>
              <p:nvGrpSpPr>
                <p:cNvPr id="540983" name="Group 161"/>
                <p:cNvGrpSpPr>
                  <a:grpSpLocks/>
                </p:cNvGrpSpPr>
                <p:nvPr/>
              </p:nvGrpSpPr>
              <p:grpSpPr bwMode="auto">
                <a:xfrm>
                  <a:off x="3834" y="2507"/>
                  <a:ext cx="469" cy="705"/>
                  <a:chOff x="3834" y="2507"/>
                  <a:chExt cx="469" cy="705"/>
                </a:xfrm>
              </p:grpSpPr>
              <p:sp>
                <p:nvSpPr>
                  <p:cNvPr id="540834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157" y="2507"/>
                    <a:ext cx="29" cy="704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35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4089" y="2565"/>
                    <a:ext cx="73" cy="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36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82" y="2556"/>
                    <a:ext cx="73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grpSp>
                <p:nvGrpSpPr>
                  <p:cNvPr id="540985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4262" y="2525"/>
                    <a:ext cx="21" cy="23"/>
                    <a:chOff x="4262" y="2525"/>
                    <a:chExt cx="21" cy="23"/>
                  </a:xfrm>
                </p:grpSpPr>
                <p:sp>
                  <p:nvSpPr>
                    <p:cNvPr id="540838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269" y="2531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7"/>
                        </a:cxn>
                        <a:cxn ang="0">
                          <a:pos x="15" y="17"/>
                        </a:cxn>
                        <a:cxn ang="0">
                          <a:pos x="10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3" y="0"/>
                          </a:moveTo>
                          <a:lnTo>
                            <a:pt x="0" y="17"/>
                          </a:lnTo>
                          <a:lnTo>
                            <a:pt x="15" y="17"/>
                          </a:lnTo>
                          <a:lnTo>
                            <a:pt x="10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39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264" y="2526"/>
                      <a:ext cx="19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22"/>
                        </a:cxn>
                        <a:cxn ang="0">
                          <a:pos x="20" y="22"/>
                        </a:cxn>
                        <a:cxn ang="0">
                          <a:pos x="16" y="0"/>
                        </a:cxn>
                        <a:cxn ang="0">
                          <a:pos x="6" y="0"/>
                        </a:cxn>
                        <a:cxn ang="0">
                          <a:pos x="8" y="6"/>
                        </a:cxn>
                        <a:cxn ang="0">
                          <a:pos x="12" y="6"/>
                        </a:cxn>
                        <a:cxn ang="0">
                          <a:pos x="14" y="16"/>
                        </a:cxn>
                        <a:cxn ang="0">
                          <a:pos x="6" y="16"/>
                        </a:cxn>
                        <a:cxn ang="0">
                          <a:pos x="8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21" h="23">
                          <a:moveTo>
                            <a:pt x="6" y="0"/>
                          </a:moveTo>
                          <a:lnTo>
                            <a:pt x="0" y="22"/>
                          </a:lnTo>
                          <a:lnTo>
                            <a:pt x="20" y="22"/>
                          </a:lnTo>
                          <a:lnTo>
                            <a:pt x="16" y="0"/>
                          </a:lnTo>
                          <a:lnTo>
                            <a:pt x="6" y="0"/>
                          </a:lnTo>
                          <a:lnTo>
                            <a:pt x="8" y="6"/>
                          </a:lnTo>
                          <a:lnTo>
                            <a:pt x="12" y="6"/>
                          </a:lnTo>
                          <a:lnTo>
                            <a:pt x="14" y="16"/>
                          </a:lnTo>
                          <a:lnTo>
                            <a:pt x="6" y="16"/>
                          </a:lnTo>
                          <a:lnTo>
                            <a:pt x="8" y="6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87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4220" y="2525"/>
                    <a:ext cx="22" cy="23"/>
                    <a:chOff x="4220" y="2525"/>
                    <a:chExt cx="22" cy="23"/>
                  </a:xfrm>
                </p:grpSpPr>
                <p:sp>
                  <p:nvSpPr>
                    <p:cNvPr id="540841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4225" y="2531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17"/>
                        </a:cxn>
                        <a:cxn ang="0">
                          <a:pos x="16" y="17"/>
                        </a:cxn>
                        <a:cxn ang="0">
                          <a:pos x="11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7" h="18">
                          <a:moveTo>
                            <a:pt x="3" y="0"/>
                          </a:moveTo>
                          <a:lnTo>
                            <a:pt x="0" y="17"/>
                          </a:lnTo>
                          <a:lnTo>
                            <a:pt x="16" y="17"/>
                          </a:lnTo>
                          <a:lnTo>
                            <a:pt x="11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42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4220" y="2526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22"/>
                        </a:cxn>
                        <a:cxn ang="0">
                          <a:pos x="21" y="22"/>
                        </a:cxn>
                        <a:cxn ang="0">
                          <a:pos x="17" y="0"/>
                        </a:cxn>
                        <a:cxn ang="0">
                          <a:pos x="6" y="0"/>
                        </a:cxn>
                        <a:cxn ang="0">
                          <a:pos x="8" y="6"/>
                        </a:cxn>
                        <a:cxn ang="0">
                          <a:pos x="13" y="6"/>
                        </a:cxn>
                        <a:cxn ang="0">
                          <a:pos x="15" y="16"/>
                        </a:cxn>
                        <a:cxn ang="0">
                          <a:pos x="6" y="16"/>
                        </a:cxn>
                        <a:cxn ang="0">
                          <a:pos x="8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22" h="23">
                          <a:moveTo>
                            <a:pt x="6" y="0"/>
                          </a:moveTo>
                          <a:lnTo>
                            <a:pt x="0" y="22"/>
                          </a:lnTo>
                          <a:lnTo>
                            <a:pt x="21" y="22"/>
                          </a:lnTo>
                          <a:lnTo>
                            <a:pt x="17" y="0"/>
                          </a:lnTo>
                          <a:lnTo>
                            <a:pt x="6" y="0"/>
                          </a:lnTo>
                          <a:lnTo>
                            <a:pt x="8" y="6"/>
                          </a:lnTo>
                          <a:lnTo>
                            <a:pt x="13" y="6"/>
                          </a:lnTo>
                          <a:lnTo>
                            <a:pt x="15" y="16"/>
                          </a:lnTo>
                          <a:lnTo>
                            <a:pt x="6" y="16"/>
                          </a:lnTo>
                          <a:lnTo>
                            <a:pt x="8" y="6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89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094" y="2527"/>
                    <a:ext cx="24" cy="24"/>
                    <a:chOff x="4094" y="2527"/>
                    <a:chExt cx="24" cy="24"/>
                  </a:xfrm>
                </p:grpSpPr>
                <p:sp>
                  <p:nvSpPr>
                    <p:cNvPr id="540844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099" y="2531"/>
                      <a:ext cx="19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0" y="20"/>
                        </a:cxn>
                        <a:cxn ang="0">
                          <a:pos x="17" y="20"/>
                        </a:cxn>
                        <a:cxn ang="0">
                          <a:pos x="12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18" h="21">
                          <a:moveTo>
                            <a:pt x="5" y="0"/>
                          </a:moveTo>
                          <a:lnTo>
                            <a:pt x="0" y="20"/>
                          </a:lnTo>
                          <a:lnTo>
                            <a:pt x="17" y="20"/>
                          </a:lnTo>
                          <a:lnTo>
                            <a:pt x="12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45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4094" y="2526"/>
                      <a:ext cx="24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20"/>
                        </a:cxn>
                        <a:cxn ang="0">
                          <a:pos x="23" y="20"/>
                        </a:cxn>
                        <a:cxn ang="0">
                          <a:pos x="17" y="0"/>
                        </a:cxn>
                        <a:cxn ang="0">
                          <a:pos x="6" y="0"/>
                        </a:cxn>
                        <a:cxn ang="0">
                          <a:pos x="10" y="6"/>
                        </a:cxn>
                        <a:cxn ang="0">
                          <a:pos x="13" y="6"/>
                        </a:cxn>
                        <a:cxn ang="0">
                          <a:pos x="15" y="14"/>
                        </a:cxn>
                        <a:cxn ang="0">
                          <a:pos x="8" y="14"/>
                        </a:cxn>
                        <a:cxn ang="0">
                          <a:pos x="10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24" h="21">
                          <a:moveTo>
                            <a:pt x="6" y="0"/>
                          </a:moveTo>
                          <a:lnTo>
                            <a:pt x="0" y="20"/>
                          </a:lnTo>
                          <a:lnTo>
                            <a:pt x="23" y="20"/>
                          </a:lnTo>
                          <a:lnTo>
                            <a:pt x="17" y="0"/>
                          </a:lnTo>
                          <a:lnTo>
                            <a:pt x="6" y="0"/>
                          </a:lnTo>
                          <a:lnTo>
                            <a:pt x="10" y="6"/>
                          </a:lnTo>
                          <a:lnTo>
                            <a:pt x="13" y="6"/>
                          </a:lnTo>
                          <a:lnTo>
                            <a:pt x="15" y="14"/>
                          </a:lnTo>
                          <a:lnTo>
                            <a:pt x="8" y="14"/>
                          </a:lnTo>
                          <a:lnTo>
                            <a:pt x="10" y="6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90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4057" y="2527"/>
                    <a:ext cx="21" cy="24"/>
                    <a:chOff x="4057" y="2527"/>
                    <a:chExt cx="21" cy="24"/>
                  </a:xfrm>
                </p:grpSpPr>
                <p:sp>
                  <p:nvSpPr>
                    <p:cNvPr id="540847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060" y="2531"/>
                      <a:ext cx="5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20"/>
                        </a:cxn>
                        <a:cxn ang="0">
                          <a:pos x="16" y="20"/>
                        </a:cxn>
                        <a:cxn ang="0">
                          <a:pos x="13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7" h="21">
                          <a:moveTo>
                            <a:pt x="3" y="0"/>
                          </a:moveTo>
                          <a:lnTo>
                            <a:pt x="0" y="20"/>
                          </a:lnTo>
                          <a:lnTo>
                            <a:pt x="16" y="20"/>
                          </a:lnTo>
                          <a:lnTo>
                            <a:pt x="13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48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055" y="2526"/>
                      <a:ext cx="10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20"/>
                        </a:cxn>
                        <a:cxn ang="0">
                          <a:pos x="20" y="20"/>
                        </a:cxn>
                        <a:cxn ang="0">
                          <a:pos x="16" y="0"/>
                        </a:cxn>
                        <a:cxn ang="0">
                          <a:pos x="6" y="0"/>
                        </a:cxn>
                        <a:cxn ang="0">
                          <a:pos x="8" y="6"/>
                        </a:cxn>
                        <a:cxn ang="0">
                          <a:pos x="12" y="6"/>
                        </a:cxn>
                        <a:cxn ang="0">
                          <a:pos x="14" y="14"/>
                        </a:cxn>
                        <a:cxn ang="0">
                          <a:pos x="6" y="14"/>
                        </a:cxn>
                        <a:cxn ang="0">
                          <a:pos x="8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21" h="21">
                          <a:moveTo>
                            <a:pt x="6" y="0"/>
                          </a:moveTo>
                          <a:lnTo>
                            <a:pt x="0" y="20"/>
                          </a:lnTo>
                          <a:lnTo>
                            <a:pt x="20" y="20"/>
                          </a:lnTo>
                          <a:lnTo>
                            <a:pt x="16" y="0"/>
                          </a:lnTo>
                          <a:lnTo>
                            <a:pt x="6" y="0"/>
                          </a:lnTo>
                          <a:lnTo>
                            <a:pt x="8" y="6"/>
                          </a:lnTo>
                          <a:lnTo>
                            <a:pt x="12" y="6"/>
                          </a:lnTo>
                          <a:lnTo>
                            <a:pt x="14" y="14"/>
                          </a:lnTo>
                          <a:lnTo>
                            <a:pt x="6" y="14"/>
                          </a:lnTo>
                          <a:lnTo>
                            <a:pt x="8" y="6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4084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4041" y="2551"/>
                    <a:ext cx="262" cy="19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50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575"/>
                    <a:ext cx="39" cy="5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51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4157" y="2546"/>
                    <a:ext cx="2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52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4196" y="2604"/>
                    <a:ext cx="0" cy="1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53" name="Arc 181"/>
                  <p:cNvSpPr>
                    <a:spLocks/>
                  </p:cNvSpPr>
                  <p:nvPr/>
                </p:nvSpPr>
                <p:spPr bwMode="auto">
                  <a:xfrm>
                    <a:off x="3832" y="2531"/>
                    <a:ext cx="233" cy="107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600 w 21600"/>
                      <a:gd name="T1" fmla="*/ 0 h 21600"/>
                      <a:gd name="T2" fmla="*/ 0 w 21600"/>
                      <a:gd name="T3" fmla="*/ 21600 h 21600"/>
                      <a:gd name="T4" fmla="*/ 0 w 2160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</a:path>
                      <a:path w="21600" h="21600" stroke="0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54" name="Arc 182"/>
                  <p:cNvSpPr>
                    <a:spLocks/>
                  </p:cNvSpPr>
                  <p:nvPr/>
                </p:nvSpPr>
                <p:spPr bwMode="auto">
                  <a:xfrm>
                    <a:off x="3866" y="2526"/>
                    <a:ext cx="233" cy="112"/>
                  </a:xfrm>
                  <a:custGeom>
                    <a:avLst/>
                    <a:gdLst>
                      <a:gd name="G0" fmla="+- 0 0 0"/>
                      <a:gd name="G1" fmla="+- 197 0 0"/>
                      <a:gd name="G2" fmla="+- 21600 0 0"/>
                      <a:gd name="T0" fmla="*/ 21599 w 21600"/>
                      <a:gd name="T1" fmla="*/ 0 h 21794"/>
                      <a:gd name="T2" fmla="*/ 378 w 21600"/>
                      <a:gd name="T3" fmla="*/ 21794 h 21794"/>
                      <a:gd name="T4" fmla="*/ 0 w 21600"/>
                      <a:gd name="T5" fmla="*/ 197 h 217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794" fill="none" extrusionOk="0">
                        <a:moveTo>
                          <a:pt x="21599" y="-1"/>
                        </a:moveTo>
                        <a:cubicBezTo>
                          <a:pt x="21599" y="65"/>
                          <a:pt x="21600" y="131"/>
                          <a:pt x="21600" y="197"/>
                        </a:cubicBezTo>
                        <a:cubicBezTo>
                          <a:pt x="21600" y="11978"/>
                          <a:pt x="12158" y="21587"/>
                          <a:pt x="377" y="21793"/>
                        </a:cubicBezTo>
                      </a:path>
                      <a:path w="21600" h="21794" stroke="0" extrusionOk="0">
                        <a:moveTo>
                          <a:pt x="21599" y="-1"/>
                        </a:moveTo>
                        <a:cubicBezTo>
                          <a:pt x="21599" y="65"/>
                          <a:pt x="21600" y="131"/>
                          <a:pt x="21600" y="197"/>
                        </a:cubicBezTo>
                        <a:cubicBezTo>
                          <a:pt x="21600" y="11978"/>
                          <a:pt x="12158" y="21587"/>
                          <a:pt x="377" y="21793"/>
                        </a:cubicBezTo>
                        <a:lnTo>
                          <a:pt x="0" y="19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55" name="Arc 183"/>
                  <p:cNvSpPr>
                    <a:spLocks/>
                  </p:cNvSpPr>
                  <p:nvPr/>
                </p:nvSpPr>
                <p:spPr bwMode="auto">
                  <a:xfrm>
                    <a:off x="4041" y="2531"/>
                    <a:ext cx="228" cy="107"/>
                  </a:xfrm>
                  <a:custGeom>
                    <a:avLst/>
                    <a:gdLst>
                      <a:gd name="G0" fmla="+- 0 0 0"/>
                      <a:gd name="G1" fmla="+- 199 0 0"/>
                      <a:gd name="G2" fmla="+- 21600 0 0"/>
                      <a:gd name="T0" fmla="*/ 21599 w 21600"/>
                      <a:gd name="T1" fmla="*/ 0 h 21799"/>
                      <a:gd name="T2" fmla="*/ 0 w 21600"/>
                      <a:gd name="T3" fmla="*/ 21799 h 21799"/>
                      <a:gd name="T4" fmla="*/ 0 w 21600"/>
                      <a:gd name="T5" fmla="*/ 199 h 217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799" fill="none" extrusionOk="0">
                        <a:moveTo>
                          <a:pt x="21599" y="-1"/>
                        </a:moveTo>
                        <a:cubicBezTo>
                          <a:pt x="21599" y="66"/>
                          <a:pt x="21600" y="132"/>
                          <a:pt x="21600" y="199"/>
                        </a:cubicBezTo>
                        <a:cubicBezTo>
                          <a:pt x="21600" y="12128"/>
                          <a:pt x="11929" y="21798"/>
                          <a:pt x="0" y="21799"/>
                        </a:cubicBezTo>
                      </a:path>
                      <a:path w="21600" h="21799" stroke="0" extrusionOk="0">
                        <a:moveTo>
                          <a:pt x="21599" y="-1"/>
                        </a:moveTo>
                        <a:cubicBezTo>
                          <a:pt x="21599" y="66"/>
                          <a:pt x="21600" y="132"/>
                          <a:pt x="21600" y="199"/>
                        </a:cubicBezTo>
                        <a:cubicBezTo>
                          <a:pt x="21600" y="12128"/>
                          <a:pt x="11929" y="21798"/>
                          <a:pt x="0" y="21799"/>
                        </a:cubicBezTo>
                        <a:lnTo>
                          <a:pt x="0" y="19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56" name="Arc 184"/>
                  <p:cNvSpPr>
                    <a:spLocks/>
                  </p:cNvSpPr>
                  <p:nvPr/>
                </p:nvSpPr>
                <p:spPr bwMode="auto">
                  <a:xfrm>
                    <a:off x="3997" y="2522"/>
                    <a:ext cx="228" cy="112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600 w 21600"/>
                      <a:gd name="T1" fmla="*/ 0 h 21600"/>
                      <a:gd name="T2" fmla="*/ 0 w 21600"/>
                      <a:gd name="T3" fmla="*/ 21600 h 21600"/>
                      <a:gd name="T4" fmla="*/ 0 w 2160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</a:path>
                      <a:path w="21600" h="21600" stroke="0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40992" name="Group 185"/>
                <p:cNvGrpSpPr>
                  <a:grpSpLocks/>
                </p:cNvGrpSpPr>
                <p:nvPr/>
              </p:nvGrpSpPr>
              <p:grpSpPr bwMode="auto">
                <a:xfrm>
                  <a:off x="3514" y="2605"/>
                  <a:ext cx="533" cy="798"/>
                  <a:chOff x="3514" y="2605"/>
                  <a:chExt cx="533" cy="798"/>
                </a:xfrm>
              </p:grpSpPr>
              <p:sp>
                <p:nvSpPr>
                  <p:cNvPr id="540858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604"/>
                    <a:ext cx="39" cy="801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59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3803" y="2667"/>
                    <a:ext cx="78" cy="6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60" name="Line 1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10" y="2662"/>
                    <a:ext cx="82" cy="8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grpSp>
                <p:nvGrpSpPr>
                  <p:cNvPr id="540994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001" y="2627"/>
                    <a:ext cx="23" cy="23"/>
                    <a:chOff x="4001" y="2627"/>
                    <a:chExt cx="23" cy="23"/>
                  </a:xfrm>
                </p:grpSpPr>
                <p:sp>
                  <p:nvSpPr>
                    <p:cNvPr id="54086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4007" y="2628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0" y="20"/>
                        </a:cxn>
                        <a:cxn ang="0">
                          <a:pos x="19" y="20"/>
                        </a:cxn>
                        <a:cxn ang="0">
                          <a:pos x="14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1">
                          <a:moveTo>
                            <a:pt x="5" y="0"/>
                          </a:moveTo>
                          <a:lnTo>
                            <a:pt x="0" y="20"/>
                          </a:lnTo>
                          <a:lnTo>
                            <a:pt x="19" y="20"/>
                          </a:lnTo>
                          <a:lnTo>
                            <a:pt x="14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6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4002" y="2628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22"/>
                        </a:cxn>
                        <a:cxn ang="0">
                          <a:pos x="22" y="22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  <a:cxn ang="0">
                          <a:pos x="9" y="7"/>
                        </a:cxn>
                        <a:cxn ang="0">
                          <a:pos x="11" y="7"/>
                        </a:cxn>
                        <a:cxn ang="0">
                          <a:pos x="13" y="15"/>
                        </a:cxn>
                        <a:cxn ang="0">
                          <a:pos x="7" y="15"/>
                        </a:cxn>
                        <a:cxn ang="0">
                          <a:pos x="9" y="7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3" h="23">
                          <a:moveTo>
                            <a:pt x="4" y="0"/>
                          </a:moveTo>
                          <a:lnTo>
                            <a:pt x="0" y="22"/>
                          </a:lnTo>
                          <a:lnTo>
                            <a:pt x="22" y="22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lnTo>
                            <a:pt x="9" y="7"/>
                          </a:lnTo>
                          <a:lnTo>
                            <a:pt x="11" y="7"/>
                          </a:lnTo>
                          <a:lnTo>
                            <a:pt x="13" y="15"/>
                          </a:lnTo>
                          <a:lnTo>
                            <a:pt x="7" y="15"/>
                          </a:lnTo>
                          <a:lnTo>
                            <a:pt x="9" y="7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96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3951" y="2627"/>
                    <a:ext cx="26" cy="23"/>
                    <a:chOff x="3951" y="2627"/>
                    <a:chExt cx="26" cy="23"/>
                  </a:xfrm>
                </p:grpSpPr>
                <p:sp>
                  <p:nvSpPr>
                    <p:cNvPr id="540865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3954" y="2628"/>
                      <a:ext cx="24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20"/>
                        </a:cxn>
                        <a:cxn ang="0">
                          <a:pos x="20" y="20"/>
                        </a:cxn>
                        <a:cxn ang="0">
                          <a:pos x="14" y="0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21" h="21">
                          <a:moveTo>
                            <a:pt x="6" y="0"/>
                          </a:moveTo>
                          <a:lnTo>
                            <a:pt x="0" y="20"/>
                          </a:lnTo>
                          <a:lnTo>
                            <a:pt x="20" y="20"/>
                          </a:lnTo>
                          <a:lnTo>
                            <a:pt x="14" y="0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66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3949" y="2628"/>
                      <a:ext cx="29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0" y="22"/>
                        </a:cxn>
                        <a:cxn ang="0">
                          <a:pos x="25" y="22"/>
                        </a:cxn>
                        <a:cxn ang="0">
                          <a:pos x="18" y="0"/>
                        </a:cxn>
                        <a:cxn ang="0">
                          <a:pos x="7" y="0"/>
                        </a:cxn>
                        <a:cxn ang="0">
                          <a:pos x="11" y="7"/>
                        </a:cxn>
                        <a:cxn ang="0">
                          <a:pos x="14" y="7"/>
                        </a:cxn>
                        <a:cxn ang="0">
                          <a:pos x="16" y="15"/>
                        </a:cxn>
                        <a:cxn ang="0">
                          <a:pos x="9" y="15"/>
                        </a:cxn>
                        <a:cxn ang="0">
                          <a:pos x="11" y="7"/>
                        </a:cxn>
                        <a:cxn ang="0">
                          <a:pos x="7" y="0"/>
                        </a:cxn>
                      </a:cxnLst>
                      <a:rect l="0" t="0" r="r" b="b"/>
                      <a:pathLst>
                        <a:path w="26" h="23">
                          <a:moveTo>
                            <a:pt x="7" y="0"/>
                          </a:moveTo>
                          <a:lnTo>
                            <a:pt x="0" y="22"/>
                          </a:lnTo>
                          <a:lnTo>
                            <a:pt x="25" y="22"/>
                          </a:lnTo>
                          <a:lnTo>
                            <a:pt x="18" y="0"/>
                          </a:lnTo>
                          <a:lnTo>
                            <a:pt x="7" y="0"/>
                          </a:lnTo>
                          <a:lnTo>
                            <a:pt x="11" y="7"/>
                          </a:lnTo>
                          <a:lnTo>
                            <a:pt x="14" y="7"/>
                          </a:lnTo>
                          <a:lnTo>
                            <a:pt x="16" y="15"/>
                          </a:lnTo>
                          <a:lnTo>
                            <a:pt x="9" y="15"/>
                          </a:lnTo>
                          <a:lnTo>
                            <a:pt x="11" y="7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999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3810" y="2627"/>
                    <a:ext cx="26" cy="26"/>
                    <a:chOff x="3810" y="2627"/>
                    <a:chExt cx="26" cy="26"/>
                  </a:xfrm>
                </p:grpSpPr>
                <p:sp>
                  <p:nvSpPr>
                    <p:cNvPr id="54086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3813" y="2633"/>
                      <a:ext cx="10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0" y="19"/>
                        </a:cxn>
                        <a:cxn ang="0">
                          <a:pos x="19" y="19"/>
                        </a:cxn>
                        <a:cxn ang="0">
                          <a:pos x="14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5" y="0"/>
                          </a:moveTo>
                          <a:lnTo>
                            <a:pt x="0" y="19"/>
                          </a:lnTo>
                          <a:lnTo>
                            <a:pt x="19" y="19"/>
                          </a:lnTo>
                          <a:lnTo>
                            <a:pt x="14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69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3808" y="2628"/>
                      <a:ext cx="15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0" y="22"/>
                        </a:cxn>
                        <a:cxn ang="0">
                          <a:pos x="22" y="22"/>
                        </a:cxn>
                        <a:cxn ang="0">
                          <a:pos x="18" y="0"/>
                        </a:cxn>
                        <a:cxn ang="0">
                          <a:pos x="7" y="0"/>
                        </a:cxn>
                        <a:cxn ang="0">
                          <a:pos x="11" y="7"/>
                        </a:cxn>
                        <a:cxn ang="0">
                          <a:pos x="13" y="7"/>
                        </a:cxn>
                        <a:cxn ang="0">
                          <a:pos x="15" y="15"/>
                        </a:cxn>
                        <a:cxn ang="0">
                          <a:pos x="7" y="15"/>
                        </a:cxn>
                        <a:cxn ang="0">
                          <a:pos x="11" y="7"/>
                        </a:cxn>
                        <a:cxn ang="0">
                          <a:pos x="7" y="0"/>
                        </a:cxn>
                      </a:cxnLst>
                      <a:rect l="0" t="0" r="r" b="b"/>
                      <a:pathLst>
                        <a:path w="23" h="23">
                          <a:moveTo>
                            <a:pt x="7" y="0"/>
                          </a:moveTo>
                          <a:lnTo>
                            <a:pt x="0" y="22"/>
                          </a:lnTo>
                          <a:lnTo>
                            <a:pt x="22" y="22"/>
                          </a:lnTo>
                          <a:lnTo>
                            <a:pt x="18" y="0"/>
                          </a:lnTo>
                          <a:lnTo>
                            <a:pt x="7" y="0"/>
                          </a:lnTo>
                          <a:lnTo>
                            <a:pt x="11" y="7"/>
                          </a:lnTo>
                          <a:lnTo>
                            <a:pt x="13" y="7"/>
                          </a:lnTo>
                          <a:lnTo>
                            <a:pt x="15" y="15"/>
                          </a:lnTo>
                          <a:lnTo>
                            <a:pt x="7" y="15"/>
                          </a:lnTo>
                          <a:lnTo>
                            <a:pt x="11" y="7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000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3765" y="2627"/>
                    <a:ext cx="26" cy="26"/>
                    <a:chOff x="3765" y="2627"/>
                    <a:chExt cx="26" cy="26"/>
                  </a:xfrm>
                </p:grpSpPr>
                <p:sp>
                  <p:nvSpPr>
                    <p:cNvPr id="540871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3769" y="2633"/>
                      <a:ext cx="15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0" y="19"/>
                        </a:cxn>
                        <a:cxn ang="0">
                          <a:pos x="19" y="19"/>
                        </a:cxn>
                        <a:cxn ang="0">
                          <a:pos x="14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5" y="0"/>
                          </a:moveTo>
                          <a:lnTo>
                            <a:pt x="0" y="19"/>
                          </a:lnTo>
                          <a:lnTo>
                            <a:pt x="19" y="19"/>
                          </a:lnTo>
                          <a:lnTo>
                            <a:pt x="14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72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3764" y="2628"/>
                      <a:ext cx="15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0" y="22"/>
                        </a:cxn>
                        <a:cxn ang="0">
                          <a:pos x="25" y="22"/>
                        </a:cxn>
                        <a:cxn ang="0">
                          <a:pos x="18" y="0"/>
                        </a:cxn>
                        <a:cxn ang="0">
                          <a:pos x="7" y="0"/>
                        </a:cxn>
                        <a:cxn ang="0">
                          <a:pos x="11" y="7"/>
                        </a:cxn>
                        <a:cxn ang="0">
                          <a:pos x="14" y="7"/>
                        </a:cxn>
                        <a:cxn ang="0">
                          <a:pos x="16" y="15"/>
                        </a:cxn>
                        <a:cxn ang="0">
                          <a:pos x="9" y="15"/>
                        </a:cxn>
                        <a:cxn ang="0">
                          <a:pos x="11" y="7"/>
                        </a:cxn>
                        <a:cxn ang="0">
                          <a:pos x="7" y="0"/>
                        </a:cxn>
                      </a:cxnLst>
                      <a:rect l="0" t="0" r="r" b="b"/>
                      <a:pathLst>
                        <a:path w="26" h="23">
                          <a:moveTo>
                            <a:pt x="7" y="0"/>
                          </a:moveTo>
                          <a:lnTo>
                            <a:pt x="0" y="22"/>
                          </a:lnTo>
                          <a:lnTo>
                            <a:pt x="25" y="22"/>
                          </a:lnTo>
                          <a:lnTo>
                            <a:pt x="18" y="0"/>
                          </a:lnTo>
                          <a:lnTo>
                            <a:pt x="7" y="0"/>
                          </a:lnTo>
                          <a:lnTo>
                            <a:pt x="11" y="7"/>
                          </a:lnTo>
                          <a:lnTo>
                            <a:pt x="14" y="7"/>
                          </a:lnTo>
                          <a:lnTo>
                            <a:pt x="16" y="15"/>
                          </a:lnTo>
                          <a:lnTo>
                            <a:pt x="9" y="15"/>
                          </a:lnTo>
                          <a:lnTo>
                            <a:pt x="11" y="7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40873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750" y="2653"/>
                    <a:ext cx="296" cy="19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74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682"/>
                    <a:ext cx="4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75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3881" y="2653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76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3924" y="2716"/>
                    <a:ext cx="0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77" name="Arc 205"/>
                  <p:cNvSpPr>
                    <a:spLocks/>
                  </p:cNvSpPr>
                  <p:nvPr/>
                </p:nvSpPr>
                <p:spPr bwMode="auto">
                  <a:xfrm>
                    <a:off x="3512" y="2628"/>
                    <a:ext cx="262" cy="126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600 w 21600"/>
                      <a:gd name="T1" fmla="*/ 0 h 21597"/>
                      <a:gd name="T2" fmla="*/ 330 w 21600"/>
                      <a:gd name="T3" fmla="*/ 21597 h 21597"/>
                      <a:gd name="T4" fmla="*/ 0 w 21600"/>
                      <a:gd name="T5" fmla="*/ 0 h 215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597" fill="none" extrusionOk="0">
                        <a:moveTo>
                          <a:pt x="21600" y="0"/>
                        </a:moveTo>
                        <a:cubicBezTo>
                          <a:pt x="21600" y="11800"/>
                          <a:pt x="12129" y="21417"/>
                          <a:pt x="330" y="21597"/>
                        </a:cubicBezTo>
                      </a:path>
                      <a:path w="21600" h="21597" stroke="0" extrusionOk="0">
                        <a:moveTo>
                          <a:pt x="21600" y="0"/>
                        </a:moveTo>
                        <a:cubicBezTo>
                          <a:pt x="21600" y="11800"/>
                          <a:pt x="12129" y="21417"/>
                          <a:pt x="330" y="2159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78" name="Arc 206"/>
                  <p:cNvSpPr>
                    <a:spLocks/>
                  </p:cNvSpPr>
                  <p:nvPr/>
                </p:nvSpPr>
                <p:spPr bwMode="auto">
                  <a:xfrm>
                    <a:off x="3556" y="2628"/>
                    <a:ext cx="262" cy="126"/>
                  </a:xfrm>
                  <a:custGeom>
                    <a:avLst/>
                    <a:gdLst>
                      <a:gd name="G0" fmla="+- 82 0 0"/>
                      <a:gd name="G1" fmla="+- 0 0 0"/>
                      <a:gd name="G2" fmla="+- 21600 0 0"/>
                      <a:gd name="T0" fmla="*/ 21682 w 21682"/>
                      <a:gd name="T1" fmla="*/ 0 h 21600"/>
                      <a:gd name="T2" fmla="*/ 0 w 21682"/>
                      <a:gd name="T3" fmla="*/ 21600 h 21600"/>
                      <a:gd name="T4" fmla="*/ 82 w 21682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82" h="21600" fill="none" extrusionOk="0">
                        <a:moveTo>
                          <a:pt x="21682" y="0"/>
                        </a:moveTo>
                        <a:cubicBezTo>
                          <a:pt x="21682" y="11929"/>
                          <a:pt x="12011" y="21600"/>
                          <a:pt x="82" y="21600"/>
                        </a:cubicBezTo>
                        <a:cubicBezTo>
                          <a:pt x="54" y="21600"/>
                          <a:pt x="27" y="21599"/>
                          <a:pt x="0" y="21599"/>
                        </a:cubicBezTo>
                      </a:path>
                      <a:path w="21682" h="21600" stroke="0" extrusionOk="0">
                        <a:moveTo>
                          <a:pt x="21682" y="0"/>
                        </a:moveTo>
                        <a:cubicBezTo>
                          <a:pt x="21682" y="11929"/>
                          <a:pt x="12011" y="21600"/>
                          <a:pt x="82" y="21600"/>
                        </a:cubicBezTo>
                        <a:cubicBezTo>
                          <a:pt x="54" y="21600"/>
                          <a:pt x="27" y="21599"/>
                          <a:pt x="0" y="21599"/>
                        </a:cubicBezTo>
                        <a:lnTo>
                          <a:pt x="82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79" name="Arc 207"/>
                  <p:cNvSpPr>
                    <a:spLocks/>
                  </p:cNvSpPr>
                  <p:nvPr/>
                </p:nvSpPr>
                <p:spPr bwMode="auto">
                  <a:xfrm>
                    <a:off x="3745" y="2628"/>
                    <a:ext cx="267" cy="126"/>
                  </a:xfrm>
                  <a:custGeom>
                    <a:avLst/>
                    <a:gdLst>
                      <a:gd name="G0" fmla="+- 82 0 0"/>
                      <a:gd name="G1" fmla="+- 0 0 0"/>
                      <a:gd name="G2" fmla="+- 21600 0 0"/>
                      <a:gd name="T0" fmla="*/ 21682 w 21682"/>
                      <a:gd name="T1" fmla="*/ 0 h 21600"/>
                      <a:gd name="T2" fmla="*/ 0 w 21682"/>
                      <a:gd name="T3" fmla="*/ 21600 h 21600"/>
                      <a:gd name="T4" fmla="*/ 82 w 21682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82" h="21600" fill="none" extrusionOk="0">
                        <a:moveTo>
                          <a:pt x="21682" y="0"/>
                        </a:moveTo>
                        <a:cubicBezTo>
                          <a:pt x="21682" y="11929"/>
                          <a:pt x="12011" y="21600"/>
                          <a:pt x="82" y="21600"/>
                        </a:cubicBezTo>
                        <a:cubicBezTo>
                          <a:pt x="54" y="21600"/>
                          <a:pt x="27" y="21599"/>
                          <a:pt x="0" y="21599"/>
                        </a:cubicBezTo>
                      </a:path>
                      <a:path w="21682" h="21600" stroke="0" extrusionOk="0">
                        <a:moveTo>
                          <a:pt x="21682" y="0"/>
                        </a:moveTo>
                        <a:cubicBezTo>
                          <a:pt x="21682" y="11929"/>
                          <a:pt x="12011" y="21600"/>
                          <a:pt x="82" y="21600"/>
                        </a:cubicBezTo>
                        <a:cubicBezTo>
                          <a:pt x="54" y="21600"/>
                          <a:pt x="27" y="21599"/>
                          <a:pt x="0" y="21599"/>
                        </a:cubicBezTo>
                        <a:lnTo>
                          <a:pt x="82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80" name="Arc 208"/>
                  <p:cNvSpPr>
                    <a:spLocks/>
                  </p:cNvSpPr>
                  <p:nvPr/>
                </p:nvSpPr>
                <p:spPr bwMode="auto">
                  <a:xfrm>
                    <a:off x="3696" y="2624"/>
                    <a:ext cx="262" cy="126"/>
                  </a:xfrm>
                  <a:custGeom>
                    <a:avLst/>
                    <a:gdLst>
                      <a:gd name="G0" fmla="+- 0 0 0"/>
                      <a:gd name="G1" fmla="+- 172 0 0"/>
                      <a:gd name="G2" fmla="+- 21600 0 0"/>
                      <a:gd name="T0" fmla="*/ 21599 w 21600"/>
                      <a:gd name="T1" fmla="*/ 0 h 21772"/>
                      <a:gd name="T2" fmla="*/ 0 w 21600"/>
                      <a:gd name="T3" fmla="*/ 21772 h 21772"/>
                      <a:gd name="T4" fmla="*/ 0 w 21600"/>
                      <a:gd name="T5" fmla="*/ 172 h 217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772" fill="none" extrusionOk="0">
                        <a:moveTo>
                          <a:pt x="21599" y="-1"/>
                        </a:moveTo>
                        <a:cubicBezTo>
                          <a:pt x="21599" y="57"/>
                          <a:pt x="21600" y="114"/>
                          <a:pt x="21600" y="172"/>
                        </a:cubicBezTo>
                        <a:cubicBezTo>
                          <a:pt x="21600" y="12101"/>
                          <a:pt x="11929" y="21771"/>
                          <a:pt x="0" y="21772"/>
                        </a:cubicBezTo>
                      </a:path>
                      <a:path w="21600" h="21772" stroke="0" extrusionOk="0">
                        <a:moveTo>
                          <a:pt x="21599" y="-1"/>
                        </a:moveTo>
                        <a:cubicBezTo>
                          <a:pt x="21599" y="57"/>
                          <a:pt x="21600" y="114"/>
                          <a:pt x="21600" y="172"/>
                        </a:cubicBezTo>
                        <a:cubicBezTo>
                          <a:pt x="21600" y="12101"/>
                          <a:pt x="11929" y="21771"/>
                          <a:pt x="0" y="21772"/>
                        </a:cubicBezTo>
                        <a:lnTo>
                          <a:pt x="0" y="17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41002" name="Group 209"/>
                <p:cNvGrpSpPr>
                  <a:grpSpLocks/>
                </p:cNvGrpSpPr>
                <p:nvPr/>
              </p:nvGrpSpPr>
              <p:grpSpPr bwMode="auto">
                <a:xfrm>
                  <a:off x="3148" y="2735"/>
                  <a:ext cx="645" cy="971"/>
                  <a:chOff x="3148" y="2735"/>
                  <a:chExt cx="645" cy="971"/>
                </a:xfrm>
              </p:grpSpPr>
              <p:sp>
                <p:nvSpPr>
                  <p:cNvPr id="540882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3590" y="2735"/>
                    <a:ext cx="49" cy="971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83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497" y="2818"/>
                    <a:ext cx="102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84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" y="2808"/>
                    <a:ext cx="107" cy="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grpSp>
                <p:nvGrpSpPr>
                  <p:cNvPr id="541006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3736" y="2761"/>
                    <a:ext cx="28" cy="32"/>
                    <a:chOff x="3736" y="2761"/>
                    <a:chExt cx="28" cy="32"/>
                  </a:xfrm>
                </p:grpSpPr>
                <p:sp>
                  <p:nvSpPr>
                    <p:cNvPr id="540886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3740" y="2769"/>
                      <a:ext cx="24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0" y="24"/>
                        </a:cxn>
                        <a:cxn ang="0">
                          <a:pos x="24" y="24"/>
                        </a:cxn>
                        <a:cxn ang="0">
                          <a:pos x="17" y="0"/>
                        </a:cxn>
                        <a:cxn ang="0">
                          <a:pos x="7" y="0"/>
                        </a:cxn>
                      </a:cxnLst>
                      <a:rect l="0" t="0" r="r" b="b"/>
                      <a:pathLst>
                        <a:path w="25" h="25">
                          <a:moveTo>
                            <a:pt x="7" y="0"/>
                          </a:moveTo>
                          <a:lnTo>
                            <a:pt x="0" y="24"/>
                          </a:lnTo>
                          <a:lnTo>
                            <a:pt x="24" y="24"/>
                          </a:lnTo>
                          <a:lnTo>
                            <a:pt x="17" y="0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8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3735" y="2759"/>
                      <a:ext cx="29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0" y="31"/>
                        </a:cxn>
                        <a:cxn ang="0">
                          <a:pos x="27" y="31"/>
                        </a:cxn>
                        <a:cxn ang="0">
                          <a:pos x="22" y="0"/>
                        </a:cxn>
                        <a:cxn ang="0">
                          <a:pos x="5" y="0"/>
                        </a:cxn>
                        <a:cxn ang="0">
                          <a:pos x="11" y="8"/>
                        </a:cxn>
                        <a:cxn ang="0">
                          <a:pos x="16" y="8"/>
                        </a:cxn>
                        <a:cxn ang="0">
                          <a:pos x="19" y="23"/>
                        </a:cxn>
                        <a:cxn ang="0">
                          <a:pos x="8" y="23"/>
                        </a:cxn>
                        <a:cxn ang="0">
                          <a:pos x="11" y="8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8" h="32">
                          <a:moveTo>
                            <a:pt x="5" y="0"/>
                          </a:moveTo>
                          <a:lnTo>
                            <a:pt x="0" y="31"/>
                          </a:lnTo>
                          <a:lnTo>
                            <a:pt x="27" y="31"/>
                          </a:lnTo>
                          <a:lnTo>
                            <a:pt x="22" y="0"/>
                          </a:lnTo>
                          <a:lnTo>
                            <a:pt x="5" y="0"/>
                          </a:lnTo>
                          <a:lnTo>
                            <a:pt x="11" y="8"/>
                          </a:lnTo>
                          <a:lnTo>
                            <a:pt x="16" y="8"/>
                          </a:lnTo>
                          <a:lnTo>
                            <a:pt x="19" y="23"/>
                          </a:lnTo>
                          <a:lnTo>
                            <a:pt x="8" y="23"/>
                          </a:lnTo>
                          <a:lnTo>
                            <a:pt x="11" y="8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007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3678" y="2761"/>
                    <a:ext cx="28" cy="32"/>
                    <a:chOff x="3678" y="2761"/>
                    <a:chExt cx="28" cy="32"/>
                  </a:xfrm>
                </p:grpSpPr>
                <p:sp>
                  <p:nvSpPr>
                    <p:cNvPr id="540889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3682" y="2769"/>
                      <a:ext cx="24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0" y="24"/>
                        </a:cxn>
                        <a:cxn ang="0">
                          <a:pos x="23" y="24"/>
                        </a:cxn>
                        <a:cxn ang="0">
                          <a:pos x="16" y="0"/>
                        </a:cxn>
                        <a:cxn ang="0">
                          <a:pos x="7" y="0"/>
                        </a:cxn>
                      </a:cxnLst>
                      <a:rect l="0" t="0" r="r" b="b"/>
                      <a:pathLst>
                        <a:path w="24" h="25">
                          <a:moveTo>
                            <a:pt x="7" y="0"/>
                          </a:moveTo>
                          <a:lnTo>
                            <a:pt x="0" y="24"/>
                          </a:lnTo>
                          <a:lnTo>
                            <a:pt x="23" y="24"/>
                          </a:lnTo>
                          <a:lnTo>
                            <a:pt x="16" y="0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90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3677" y="2759"/>
                      <a:ext cx="29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0" y="31"/>
                        </a:cxn>
                        <a:cxn ang="0">
                          <a:pos x="27" y="31"/>
                        </a:cxn>
                        <a:cxn ang="0">
                          <a:pos x="19" y="0"/>
                        </a:cxn>
                        <a:cxn ang="0">
                          <a:pos x="5" y="0"/>
                        </a:cxn>
                        <a:cxn ang="0">
                          <a:pos x="11" y="8"/>
                        </a:cxn>
                        <a:cxn ang="0">
                          <a:pos x="14" y="8"/>
                        </a:cxn>
                        <a:cxn ang="0">
                          <a:pos x="16" y="23"/>
                        </a:cxn>
                        <a:cxn ang="0">
                          <a:pos x="8" y="23"/>
                        </a:cxn>
                        <a:cxn ang="0">
                          <a:pos x="11" y="8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8" h="32">
                          <a:moveTo>
                            <a:pt x="5" y="0"/>
                          </a:moveTo>
                          <a:lnTo>
                            <a:pt x="0" y="31"/>
                          </a:lnTo>
                          <a:lnTo>
                            <a:pt x="27" y="31"/>
                          </a:lnTo>
                          <a:lnTo>
                            <a:pt x="19" y="0"/>
                          </a:lnTo>
                          <a:lnTo>
                            <a:pt x="5" y="0"/>
                          </a:lnTo>
                          <a:lnTo>
                            <a:pt x="11" y="8"/>
                          </a:lnTo>
                          <a:lnTo>
                            <a:pt x="14" y="8"/>
                          </a:lnTo>
                          <a:lnTo>
                            <a:pt x="16" y="23"/>
                          </a:lnTo>
                          <a:lnTo>
                            <a:pt x="8" y="23"/>
                          </a:lnTo>
                          <a:lnTo>
                            <a:pt x="11" y="8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008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505" y="2765"/>
                    <a:ext cx="31" cy="31"/>
                    <a:chOff x="3505" y="2765"/>
                    <a:chExt cx="31" cy="31"/>
                  </a:xfrm>
                </p:grpSpPr>
                <p:sp>
                  <p:nvSpPr>
                    <p:cNvPr id="540892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3512" y="2769"/>
                      <a:ext cx="24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0" y="27"/>
                        </a:cxn>
                        <a:cxn ang="0">
                          <a:pos x="23" y="27"/>
                        </a:cxn>
                        <a:cxn ang="0">
                          <a:pos x="16" y="0"/>
                        </a:cxn>
                        <a:cxn ang="0">
                          <a:pos x="7" y="0"/>
                        </a:cxn>
                      </a:cxnLst>
                      <a:rect l="0" t="0" r="r" b="b"/>
                      <a:pathLst>
                        <a:path w="24" h="28">
                          <a:moveTo>
                            <a:pt x="7" y="0"/>
                          </a:moveTo>
                          <a:lnTo>
                            <a:pt x="0" y="27"/>
                          </a:lnTo>
                          <a:lnTo>
                            <a:pt x="23" y="27"/>
                          </a:lnTo>
                          <a:lnTo>
                            <a:pt x="16" y="0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93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3507" y="2764"/>
                      <a:ext cx="24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0" y="27"/>
                        </a:cxn>
                        <a:cxn ang="0">
                          <a:pos x="27" y="27"/>
                        </a:cxn>
                        <a:cxn ang="0">
                          <a:pos x="22" y="0"/>
                        </a:cxn>
                        <a:cxn ang="0">
                          <a:pos x="8" y="0"/>
                        </a:cxn>
                        <a:cxn ang="0">
                          <a:pos x="14" y="8"/>
                        </a:cxn>
                        <a:cxn ang="0">
                          <a:pos x="16" y="8"/>
                        </a:cxn>
                        <a:cxn ang="0">
                          <a:pos x="19" y="19"/>
                        </a:cxn>
                        <a:cxn ang="0">
                          <a:pos x="11" y="19"/>
                        </a:cxn>
                        <a:cxn ang="0">
                          <a:pos x="14" y="8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28" h="28">
                          <a:moveTo>
                            <a:pt x="8" y="0"/>
                          </a:moveTo>
                          <a:lnTo>
                            <a:pt x="0" y="27"/>
                          </a:lnTo>
                          <a:lnTo>
                            <a:pt x="27" y="27"/>
                          </a:lnTo>
                          <a:lnTo>
                            <a:pt x="22" y="0"/>
                          </a:lnTo>
                          <a:lnTo>
                            <a:pt x="8" y="0"/>
                          </a:lnTo>
                          <a:lnTo>
                            <a:pt x="14" y="8"/>
                          </a:lnTo>
                          <a:lnTo>
                            <a:pt x="16" y="8"/>
                          </a:lnTo>
                          <a:lnTo>
                            <a:pt x="19" y="19"/>
                          </a:lnTo>
                          <a:lnTo>
                            <a:pt x="11" y="19"/>
                          </a:lnTo>
                          <a:lnTo>
                            <a:pt x="14" y="8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01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454" y="2765"/>
                    <a:ext cx="28" cy="31"/>
                    <a:chOff x="3454" y="2765"/>
                    <a:chExt cx="28" cy="31"/>
                  </a:xfrm>
                </p:grpSpPr>
                <p:sp>
                  <p:nvSpPr>
                    <p:cNvPr id="540895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3459" y="2769"/>
                      <a:ext cx="24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0" y="27"/>
                        </a:cxn>
                        <a:cxn ang="0">
                          <a:pos x="24" y="27"/>
                        </a:cxn>
                        <a:cxn ang="0">
                          <a:pos x="17" y="0"/>
                        </a:cxn>
                        <a:cxn ang="0">
                          <a:pos x="7" y="0"/>
                        </a:cxn>
                      </a:cxnLst>
                      <a:rect l="0" t="0" r="r" b="b"/>
                      <a:pathLst>
                        <a:path w="25" h="28">
                          <a:moveTo>
                            <a:pt x="7" y="0"/>
                          </a:moveTo>
                          <a:lnTo>
                            <a:pt x="0" y="27"/>
                          </a:lnTo>
                          <a:lnTo>
                            <a:pt x="24" y="27"/>
                          </a:lnTo>
                          <a:lnTo>
                            <a:pt x="17" y="0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0896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3454" y="2764"/>
                      <a:ext cx="29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0" y="27"/>
                        </a:cxn>
                        <a:cxn ang="0">
                          <a:pos x="27" y="27"/>
                        </a:cxn>
                        <a:cxn ang="0">
                          <a:pos x="19" y="0"/>
                        </a:cxn>
                        <a:cxn ang="0">
                          <a:pos x="5" y="0"/>
                        </a:cxn>
                        <a:cxn ang="0">
                          <a:pos x="11" y="8"/>
                        </a:cxn>
                        <a:cxn ang="0">
                          <a:pos x="14" y="8"/>
                        </a:cxn>
                        <a:cxn ang="0">
                          <a:pos x="16" y="19"/>
                        </a:cxn>
                        <a:cxn ang="0">
                          <a:pos x="8" y="19"/>
                        </a:cxn>
                        <a:cxn ang="0">
                          <a:pos x="11" y="8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28" h="28">
                          <a:moveTo>
                            <a:pt x="5" y="0"/>
                          </a:moveTo>
                          <a:lnTo>
                            <a:pt x="0" y="27"/>
                          </a:lnTo>
                          <a:lnTo>
                            <a:pt x="27" y="27"/>
                          </a:lnTo>
                          <a:lnTo>
                            <a:pt x="19" y="0"/>
                          </a:lnTo>
                          <a:lnTo>
                            <a:pt x="5" y="0"/>
                          </a:lnTo>
                          <a:lnTo>
                            <a:pt x="11" y="8"/>
                          </a:lnTo>
                          <a:lnTo>
                            <a:pt x="14" y="8"/>
                          </a:lnTo>
                          <a:lnTo>
                            <a:pt x="16" y="19"/>
                          </a:lnTo>
                          <a:lnTo>
                            <a:pt x="8" y="19"/>
                          </a:lnTo>
                          <a:lnTo>
                            <a:pt x="11" y="8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40897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3429" y="2798"/>
                    <a:ext cx="364" cy="24"/>
                  </a:xfrm>
                  <a:prstGeom prst="rect">
                    <a:avLst/>
                  </a:prstGeom>
                  <a:solidFill>
                    <a:srgbClr val="91919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98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3585" y="2832"/>
                    <a:ext cx="5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899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3590" y="2793"/>
                    <a:ext cx="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900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3643" y="2876"/>
                    <a:ext cx="0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901" name="Arc 229"/>
                  <p:cNvSpPr>
                    <a:spLocks/>
                  </p:cNvSpPr>
                  <p:nvPr/>
                </p:nvSpPr>
                <p:spPr bwMode="auto">
                  <a:xfrm>
                    <a:off x="3148" y="2769"/>
                    <a:ext cx="320" cy="150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600 w 21600"/>
                      <a:gd name="T1" fmla="*/ 0 h 21600"/>
                      <a:gd name="T2" fmla="*/ 0 w 21600"/>
                      <a:gd name="T3" fmla="*/ 21600 h 21600"/>
                      <a:gd name="T4" fmla="*/ 0 w 2160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</a:path>
                      <a:path w="21600" h="21600" stroke="0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902" name="Arc 230"/>
                  <p:cNvSpPr>
                    <a:spLocks/>
                  </p:cNvSpPr>
                  <p:nvPr/>
                </p:nvSpPr>
                <p:spPr bwMode="auto">
                  <a:xfrm>
                    <a:off x="3197" y="2764"/>
                    <a:ext cx="325" cy="155"/>
                  </a:xfrm>
                  <a:custGeom>
                    <a:avLst/>
                    <a:gdLst>
                      <a:gd name="G0" fmla="+- 0 0 0"/>
                      <a:gd name="G1" fmla="+- 142 0 0"/>
                      <a:gd name="G2" fmla="+- 21600 0 0"/>
                      <a:gd name="T0" fmla="*/ 21600 w 21600"/>
                      <a:gd name="T1" fmla="*/ 0 h 21739"/>
                      <a:gd name="T2" fmla="*/ 340 w 21600"/>
                      <a:gd name="T3" fmla="*/ 21739 h 21739"/>
                      <a:gd name="T4" fmla="*/ 0 w 21600"/>
                      <a:gd name="T5" fmla="*/ 142 h 217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739" fill="none" extrusionOk="0">
                        <a:moveTo>
                          <a:pt x="21599" y="0"/>
                        </a:moveTo>
                        <a:cubicBezTo>
                          <a:pt x="21599" y="47"/>
                          <a:pt x="21600" y="94"/>
                          <a:pt x="21600" y="142"/>
                        </a:cubicBezTo>
                        <a:cubicBezTo>
                          <a:pt x="21600" y="11938"/>
                          <a:pt x="12135" y="21553"/>
                          <a:pt x="340" y="21739"/>
                        </a:cubicBezTo>
                      </a:path>
                      <a:path w="21600" h="21739" stroke="0" extrusionOk="0">
                        <a:moveTo>
                          <a:pt x="21599" y="0"/>
                        </a:moveTo>
                        <a:cubicBezTo>
                          <a:pt x="21599" y="47"/>
                          <a:pt x="21600" y="94"/>
                          <a:pt x="21600" y="142"/>
                        </a:cubicBezTo>
                        <a:cubicBezTo>
                          <a:pt x="21600" y="11938"/>
                          <a:pt x="12135" y="21553"/>
                          <a:pt x="340" y="21739"/>
                        </a:cubicBezTo>
                        <a:lnTo>
                          <a:pt x="0" y="14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903" name="Arc 231"/>
                  <p:cNvSpPr>
                    <a:spLocks/>
                  </p:cNvSpPr>
                  <p:nvPr/>
                </p:nvSpPr>
                <p:spPr bwMode="auto">
                  <a:xfrm>
                    <a:off x="3429" y="2769"/>
                    <a:ext cx="320" cy="150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1598 w 21598"/>
                      <a:gd name="T1" fmla="*/ 288 h 21600"/>
                      <a:gd name="T2" fmla="*/ 0 w 21598"/>
                      <a:gd name="T3" fmla="*/ 21600 h 21600"/>
                      <a:gd name="T4" fmla="*/ 0 w 2159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98" h="21600" fill="none" extrusionOk="0">
                        <a:moveTo>
                          <a:pt x="21598" y="288"/>
                        </a:moveTo>
                        <a:cubicBezTo>
                          <a:pt x="21440" y="12103"/>
                          <a:pt x="11817" y="21599"/>
                          <a:pt x="0" y="21600"/>
                        </a:cubicBezTo>
                      </a:path>
                      <a:path w="21598" h="21600" stroke="0" extrusionOk="0">
                        <a:moveTo>
                          <a:pt x="21598" y="288"/>
                        </a:moveTo>
                        <a:cubicBezTo>
                          <a:pt x="21440" y="12103"/>
                          <a:pt x="11817" y="21599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0904" name="Arc 232"/>
                  <p:cNvSpPr>
                    <a:spLocks/>
                  </p:cNvSpPr>
                  <p:nvPr/>
                </p:nvSpPr>
                <p:spPr bwMode="auto">
                  <a:xfrm>
                    <a:off x="3371" y="2759"/>
                    <a:ext cx="315" cy="150"/>
                  </a:xfrm>
                  <a:custGeom>
                    <a:avLst/>
                    <a:gdLst>
                      <a:gd name="G0" fmla="+- 0 0 0"/>
                      <a:gd name="G1" fmla="+- 144 0 0"/>
                      <a:gd name="G2" fmla="+- 21600 0 0"/>
                      <a:gd name="T0" fmla="*/ 21600 w 21600"/>
                      <a:gd name="T1" fmla="*/ 0 h 21744"/>
                      <a:gd name="T2" fmla="*/ 0 w 21600"/>
                      <a:gd name="T3" fmla="*/ 21744 h 21744"/>
                      <a:gd name="T4" fmla="*/ 0 w 21600"/>
                      <a:gd name="T5" fmla="*/ 144 h 217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744" fill="none" extrusionOk="0">
                        <a:moveTo>
                          <a:pt x="21599" y="0"/>
                        </a:moveTo>
                        <a:cubicBezTo>
                          <a:pt x="21599" y="48"/>
                          <a:pt x="21600" y="96"/>
                          <a:pt x="21600" y="144"/>
                        </a:cubicBezTo>
                        <a:cubicBezTo>
                          <a:pt x="21600" y="12073"/>
                          <a:pt x="11929" y="21743"/>
                          <a:pt x="0" y="21744"/>
                        </a:cubicBezTo>
                      </a:path>
                      <a:path w="21600" h="21744" stroke="0" extrusionOk="0">
                        <a:moveTo>
                          <a:pt x="21599" y="0"/>
                        </a:moveTo>
                        <a:cubicBezTo>
                          <a:pt x="21599" y="48"/>
                          <a:pt x="21600" y="96"/>
                          <a:pt x="21600" y="144"/>
                        </a:cubicBezTo>
                        <a:cubicBezTo>
                          <a:pt x="21600" y="12073"/>
                          <a:pt x="11929" y="21743"/>
                          <a:pt x="0" y="21744"/>
                        </a:cubicBezTo>
                        <a:lnTo>
                          <a:pt x="0" y="144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67676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541011" name="Group 233"/>
          <p:cNvGrpSpPr>
            <a:grpSpLocks/>
          </p:cNvGrpSpPr>
          <p:nvPr/>
        </p:nvGrpSpPr>
        <p:grpSpPr bwMode="auto">
          <a:xfrm>
            <a:off x="527050" y="3230563"/>
            <a:ext cx="4995863" cy="2765425"/>
            <a:chOff x="114" y="2394"/>
            <a:chExt cx="3147" cy="1742"/>
          </a:xfrm>
        </p:grpSpPr>
        <p:sp>
          <p:nvSpPr>
            <p:cNvPr id="540906" name="Oval 234"/>
            <p:cNvSpPr>
              <a:spLocks noChangeArrowheads="1"/>
            </p:cNvSpPr>
            <p:nvPr/>
          </p:nvSpPr>
          <p:spPr bwMode="auto">
            <a:xfrm>
              <a:off x="363" y="23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7" name="Oval 235"/>
            <p:cNvSpPr>
              <a:spLocks noChangeArrowheads="1"/>
            </p:cNvSpPr>
            <p:nvPr/>
          </p:nvSpPr>
          <p:spPr bwMode="auto">
            <a:xfrm>
              <a:off x="489" y="249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08" name="Freeform 236"/>
            <p:cNvSpPr>
              <a:spLocks/>
            </p:cNvSpPr>
            <p:nvPr/>
          </p:nvSpPr>
          <p:spPr bwMode="auto">
            <a:xfrm>
              <a:off x="412" y="2513"/>
              <a:ext cx="1468" cy="743"/>
            </a:xfrm>
            <a:custGeom>
              <a:avLst/>
              <a:gdLst/>
              <a:ahLst/>
              <a:cxnLst>
                <a:cxn ang="0">
                  <a:pos x="1468" y="283"/>
                </a:cxn>
                <a:cxn ang="0">
                  <a:pos x="1093" y="574"/>
                </a:cxn>
                <a:cxn ang="0">
                  <a:pos x="846" y="718"/>
                </a:cxn>
                <a:cxn ang="0">
                  <a:pos x="722" y="726"/>
                </a:cxn>
                <a:cxn ang="0">
                  <a:pos x="692" y="717"/>
                </a:cxn>
                <a:cxn ang="0">
                  <a:pos x="676" y="704"/>
                </a:cxn>
                <a:cxn ang="0">
                  <a:pos x="656" y="698"/>
                </a:cxn>
                <a:cxn ang="0">
                  <a:pos x="617" y="675"/>
                </a:cxn>
                <a:cxn ang="0">
                  <a:pos x="567" y="634"/>
                </a:cxn>
                <a:cxn ang="0">
                  <a:pos x="538" y="618"/>
                </a:cxn>
                <a:cxn ang="0">
                  <a:pos x="502" y="595"/>
                </a:cxn>
                <a:cxn ang="0">
                  <a:pos x="412" y="512"/>
                </a:cxn>
                <a:cxn ang="0">
                  <a:pos x="379" y="474"/>
                </a:cxn>
                <a:cxn ang="0">
                  <a:pos x="304" y="390"/>
                </a:cxn>
                <a:cxn ang="0">
                  <a:pos x="261" y="326"/>
                </a:cxn>
                <a:cxn ang="0">
                  <a:pos x="247" y="301"/>
                </a:cxn>
                <a:cxn ang="0">
                  <a:pos x="224" y="234"/>
                </a:cxn>
                <a:cxn ang="0">
                  <a:pos x="218" y="214"/>
                </a:cxn>
                <a:cxn ang="0">
                  <a:pos x="205" y="198"/>
                </a:cxn>
                <a:cxn ang="0">
                  <a:pos x="165" y="147"/>
                </a:cxn>
                <a:cxn ang="0">
                  <a:pos x="63" y="42"/>
                </a:cxn>
                <a:cxn ang="0">
                  <a:pos x="24" y="13"/>
                </a:cxn>
                <a:cxn ang="0">
                  <a:pos x="0" y="0"/>
                </a:cxn>
              </a:cxnLst>
              <a:rect l="0" t="0" r="r" b="b"/>
              <a:pathLst>
                <a:path w="1468" h="743">
                  <a:moveTo>
                    <a:pt x="1468" y="283"/>
                  </a:moveTo>
                  <a:cubicBezTo>
                    <a:pt x="1405" y="327"/>
                    <a:pt x="1217" y="500"/>
                    <a:pt x="1093" y="574"/>
                  </a:cubicBezTo>
                  <a:cubicBezTo>
                    <a:pt x="989" y="646"/>
                    <a:pt x="908" y="693"/>
                    <a:pt x="846" y="718"/>
                  </a:cubicBezTo>
                  <a:cubicBezTo>
                    <a:pt x="784" y="743"/>
                    <a:pt x="748" y="726"/>
                    <a:pt x="722" y="726"/>
                  </a:cubicBezTo>
                  <a:cubicBezTo>
                    <a:pt x="712" y="726"/>
                    <a:pt x="692" y="717"/>
                    <a:pt x="692" y="717"/>
                  </a:cubicBezTo>
                  <a:cubicBezTo>
                    <a:pt x="686" y="710"/>
                    <a:pt x="686" y="708"/>
                    <a:pt x="676" y="704"/>
                  </a:cubicBezTo>
                  <a:cubicBezTo>
                    <a:pt x="669" y="701"/>
                    <a:pt x="656" y="698"/>
                    <a:pt x="656" y="698"/>
                  </a:cubicBezTo>
                  <a:cubicBezTo>
                    <a:pt x="646" y="687"/>
                    <a:pt x="629" y="685"/>
                    <a:pt x="617" y="675"/>
                  </a:cubicBezTo>
                  <a:cubicBezTo>
                    <a:pt x="609" y="668"/>
                    <a:pt x="573" y="636"/>
                    <a:pt x="567" y="634"/>
                  </a:cubicBezTo>
                  <a:cubicBezTo>
                    <a:pt x="557" y="630"/>
                    <a:pt x="545" y="626"/>
                    <a:pt x="538" y="618"/>
                  </a:cubicBezTo>
                  <a:cubicBezTo>
                    <a:pt x="528" y="607"/>
                    <a:pt x="515" y="599"/>
                    <a:pt x="502" y="595"/>
                  </a:cubicBezTo>
                  <a:cubicBezTo>
                    <a:pt x="470" y="569"/>
                    <a:pt x="444" y="538"/>
                    <a:pt x="412" y="512"/>
                  </a:cubicBezTo>
                  <a:cubicBezTo>
                    <a:pt x="404" y="496"/>
                    <a:pt x="392" y="487"/>
                    <a:pt x="379" y="474"/>
                  </a:cubicBezTo>
                  <a:cubicBezTo>
                    <a:pt x="352" y="448"/>
                    <a:pt x="329" y="418"/>
                    <a:pt x="304" y="390"/>
                  </a:cubicBezTo>
                  <a:cubicBezTo>
                    <a:pt x="297" y="370"/>
                    <a:pt x="276" y="341"/>
                    <a:pt x="261" y="326"/>
                  </a:cubicBezTo>
                  <a:cubicBezTo>
                    <a:pt x="257" y="316"/>
                    <a:pt x="250" y="311"/>
                    <a:pt x="247" y="301"/>
                  </a:cubicBezTo>
                  <a:cubicBezTo>
                    <a:pt x="239" y="279"/>
                    <a:pt x="232" y="256"/>
                    <a:pt x="224" y="234"/>
                  </a:cubicBezTo>
                  <a:cubicBezTo>
                    <a:pt x="222" y="227"/>
                    <a:pt x="220" y="221"/>
                    <a:pt x="218" y="214"/>
                  </a:cubicBezTo>
                  <a:cubicBezTo>
                    <a:pt x="216" y="207"/>
                    <a:pt x="205" y="198"/>
                    <a:pt x="205" y="198"/>
                  </a:cubicBezTo>
                  <a:cubicBezTo>
                    <a:pt x="198" y="177"/>
                    <a:pt x="177" y="165"/>
                    <a:pt x="165" y="147"/>
                  </a:cubicBezTo>
                  <a:cubicBezTo>
                    <a:pt x="138" y="107"/>
                    <a:pt x="97" y="75"/>
                    <a:pt x="63" y="42"/>
                  </a:cubicBezTo>
                  <a:cubicBezTo>
                    <a:pt x="51" y="31"/>
                    <a:pt x="39" y="18"/>
                    <a:pt x="24" y="13"/>
                  </a:cubicBezTo>
                  <a:cubicBezTo>
                    <a:pt x="15" y="8"/>
                    <a:pt x="7" y="5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08" name="AutoShape 237"/>
            <p:cNvCxnSpPr>
              <a:cxnSpLocks noChangeShapeType="1"/>
              <a:stCxn id="540906" idx="4"/>
              <a:endCxn id="540908" idx="22"/>
            </p:cNvCxnSpPr>
            <p:nvPr/>
          </p:nvCxnSpPr>
          <p:spPr bwMode="auto">
            <a:xfrm>
              <a:off x="391" y="2450"/>
              <a:ext cx="16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09" name="AutoShape 238"/>
            <p:cNvCxnSpPr>
              <a:cxnSpLocks noChangeShapeType="1"/>
              <a:stCxn id="540907" idx="3"/>
              <a:endCxn id="540908" idx="20"/>
            </p:cNvCxnSpPr>
            <p:nvPr/>
          </p:nvCxnSpPr>
          <p:spPr bwMode="auto">
            <a:xfrm flipH="1">
              <a:off x="470" y="2538"/>
              <a:ext cx="27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1" name="Oval 239"/>
            <p:cNvSpPr>
              <a:spLocks noChangeArrowheads="1"/>
            </p:cNvSpPr>
            <p:nvPr/>
          </p:nvSpPr>
          <p:spPr bwMode="auto">
            <a:xfrm>
              <a:off x="624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11" name="AutoShape 240"/>
            <p:cNvCxnSpPr>
              <a:cxnSpLocks noChangeShapeType="1"/>
              <a:stCxn id="540911" idx="3"/>
              <a:endCxn id="540908" idx="19"/>
            </p:cNvCxnSpPr>
            <p:nvPr/>
          </p:nvCxnSpPr>
          <p:spPr bwMode="auto">
            <a:xfrm flipH="1">
              <a:off x="572" y="2629"/>
              <a:ext cx="60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3" name="Oval 241"/>
            <p:cNvSpPr>
              <a:spLocks noChangeArrowheads="1"/>
            </p:cNvSpPr>
            <p:nvPr/>
          </p:nvSpPr>
          <p:spPr bwMode="auto">
            <a:xfrm flipH="1">
              <a:off x="479" y="271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13" name="AutoShape 242"/>
            <p:cNvCxnSpPr>
              <a:cxnSpLocks noChangeShapeType="1"/>
              <a:stCxn id="540913" idx="2"/>
              <a:endCxn id="540908" idx="16"/>
            </p:cNvCxnSpPr>
            <p:nvPr/>
          </p:nvCxnSpPr>
          <p:spPr bwMode="auto">
            <a:xfrm>
              <a:off x="533" y="2746"/>
              <a:ext cx="9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5" name="Oval 243"/>
            <p:cNvSpPr>
              <a:spLocks noChangeArrowheads="1"/>
            </p:cNvSpPr>
            <p:nvPr/>
          </p:nvSpPr>
          <p:spPr bwMode="auto">
            <a:xfrm>
              <a:off x="751" y="270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15" name="AutoShape 244"/>
            <p:cNvCxnSpPr>
              <a:cxnSpLocks noChangeShapeType="1"/>
              <a:stCxn id="540915" idx="3"/>
              <a:endCxn id="540908" idx="14"/>
            </p:cNvCxnSpPr>
            <p:nvPr/>
          </p:nvCxnSpPr>
          <p:spPr bwMode="auto">
            <a:xfrm flipH="1">
              <a:off x="668" y="2749"/>
              <a:ext cx="91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17" name="Freeform 245"/>
            <p:cNvSpPr>
              <a:spLocks/>
            </p:cNvSpPr>
            <p:nvPr/>
          </p:nvSpPr>
          <p:spPr bwMode="auto">
            <a:xfrm>
              <a:off x="509" y="2919"/>
              <a:ext cx="310" cy="149"/>
            </a:xfrm>
            <a:custGeom>
              <a:avLst/>
              <a:gdLst/>
              <a:ahLst/>
              <a:cxnLst>
                <a:cxn ang="0">
                  <a:pos x="310" y="108"/>
                </a:cxn>
                <a:cxn ang="0">
                  <a:pos x="252" y="117"/>
                </a:cxn>
                <a:cxn ang="0">
                  <a:pos x="233" y="134"/>
                </a:cxn>
                <a:cxn ang="0">
                  <a:pos x="204" y="149"/>
                </a:cxn>
                <a:cxn ang="0">
                  <a:pos x="149" y="122"/>
                </a:cxn>
                <a:cxn ang="0">
                  <a:pos x="116" y="91"/>
                </a:cxn>
                <a:cxn ang="0">
                  <a:pos x="96" y="72"/>
                </a:cxn>
                <a:cxn ang="0">
                  <a:pos x="77" y="53"/>
                </a:cxn>
                <a:cxn ang="0">
                  <a:pos x="0" y="0"/>
                </a:cxn>
              </a:cxnLst>
              <a:rect l="0" t="0" r="r" b="b"/>
              <a:pathLst>
                <a:path w="310" h="149">
                  <a:moveTo>
                    <a:pt x="310" y="108"/>
                  </a:moveTo>
                  <a:cubicBezTo>
                    <a:pt x="290" y="110"/>
                    <a:pt x="272" y="113"/>
                    <a:pt x="252" y="117"/>
                  </a:cubicBezTo>
                  <a:cubicBezTo>
                    <a:pt x="242" y="121"/>
                    <a:pt x="240" y="127"/>
                    <a:pt x="233" y="134"/>
                  </a:cubicBezTo>
                  <a:cubicBezTo>
                    <a:pt x="222" y="144"/>
                    <a:pt x="217" y="144"/>
                    <a:pt x="204" y="149"/>
                  </a:cubicBezTo>
                  <a:cubicBezTo>
                    <a:pt x="177" y="146"/>
                    <a:pt x="169" y="139"/>
                    <a:pt x="149" y="122"/>
                  </a:cubicBezTo>
                  <a:cubicBezTo>
                    <a:pt x="138" y="112"/>
                    <a:pt x="131" y="95"/>
                    <a:pt x="116" y="91"/>
                  </a:cubicBezTo>
                  <a:cubicBezTo>
                    <a:pt x="108" y="84"/>
                    <a:pt x="105" y="78"/>
                    <a:pt x="96" y="72"/>
                  </a:cubicBezTo>
                  <a:cubicBezTo>
                    <a:pt x="91" y="63"/>
                    <a:pt x="85" y="59"/>
                    <a:pt x="77" y="53"/>
                  </a:cubicBezTo>
                  <a:cubicBezTo>
                    <a:pt x="53" y="32"/>
                    <a:pt x="36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18" name="Oval 246"/>
            <p:cNvSpPr>
              <a:spLocks noChangeArrowheads="1"/>
            </p:cNvSpPr>
            <p:nvPr/>
          </p:nvSpPr>
          <p:spPr bwMode="auto">
            <a:xfrm flipH="1">
              <a:off x="347" y="29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18" name="AutoShape 247"/>
            <p:cNvCxnSpPr>
              <a:cxnSpLocks noChangeShapeType="1"/>
              <a:stCxn id="540918" idx="2"/>
              <a:endCxn id="540917" idx="8"/>
            </p:cNvCxnSpPr>
            <p:nvPr/>
          </p:nvCxnSpPr>
          <p:spPr bwMode="auto">
            <a:xfrm flipV="1">
              <a:off x="401" y="2919"/>
              <a:ext cx="103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0" name="Oval 248"/>
            <p:cNvSpPr>
              <a:spLocks noChangeArrowheads="1"/>
            </p:cNvSpPr>
            <p:nvPr/>
          </p:nvSpPr>
          <p:spPr bwMode="auto">
            <a:xfrm flipH="1">
              <a:off x="461" y="300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20" name="AutoShape 249"/>
            <p:cNvCxnSpPr>
              <a:cxnSpLocks noChangeShapeType="1"/>
              <a:stCxn id="540920" idx="2"/>
              <a:endCxn id="540917" idx="6"/>
            </p:cNvCxnSpPr>
            <p:nvPr/>
          </p:nvCxnSpPr>
          <p:spPr bwMode="auto">
            <a:xfrm flipV="1">
              <a:off x="515" y="2991"/>
              <a:ext cx="85" cy="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2" name="Oval 250"/>
            <p:cNvSpPr>
              <a:spLocks noChangeArrowheads="1"/>
            </p:cNvSpPr>
            <p:nvPr/>
          </p:nvSpPr>
          <p:spPr bwMode="auto">
            <a:xfrm flipH="1">
              <a:off x="574" y="310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22" name="AutoShape 251"/>
            <p:cNvCxnSpPr>
              <a:cxnSpLocks noChangeShapeType="1"/>
              <a:stCxn id="540922" idx="1"/>
              <a:endCxn id="540917" idx="4"/>
            </p:cNvCxnSpPr>
            <p:nvPr/>
          </p:nvCxnSpPr>
          <p:spPr bwMode="auto">
            <a:xfrm flipV="1">
              <a:off x="620" y="3046"/>
              <a:ext cx="38" cy="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4" name="Oval 252"/>
            <p:cNvSpPr>
              <a:spLocks noChangeArrowheads="1"/>
            </p:cNvSpPr>
            <p:nvPr/>
          </p:nvSpPr>
          <p:spPr bwMode="auto">
            <a:xfrm flipH="1">
              <a:off x="687" y="320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24" name="AutoShape 253"/>
            <p:cNvCxnSpPr>
              <a:cxnSpLocks noChangeShapeType="1"/>
              <a:stCxn id="540924" idx="0"/>
              <a:endCxn id="540917" idx="2"/>
            </p:cNvCxnSpPr>
            <p:nvPr/>
          </p:nvCxnSpPr>
          <p:spPr bwMode="auto">
            <a:xfrm flipV="1">
              <a:off x="714" y="3053"/>
              <a:ext cx="33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26" name="Freeform 254"/>
            <p:cNvSpPr>
              <a:spLocks/>
            </p:cNvSpPr>
            <p:nvPr/>
          </p:nvSpPr>
          <p:spPr bwMode="auto">
            <a:xfrm>
              <a:off x="961" y="2830"/>
              <a:ext cx="206" cy="404"/>
            </a:xfrm>
            <a:custGeom>
              <a:avLst/>
              <a:gdLst/>
              <a:ahLst/>
              <a:cxnLst>
                <a:cxn ang="0">
                  <a:pos x="141" y="389"/>
                </a:cxn>
                <a:cxn ang="0">
                  <a:pos x="172" y="336"/>
                </a:cxn>
                <a:cxn ang="0">
                  <a:pos x="194" y="310"/>
                </a:cxn>
                <a:cxn ang="0">
                  <a:pos x="206" y="274"/>
                </a:cxn>
                <a:cxn ang="0">
                  <a:pos x="204" y="223"/>
                </a:cxn>
                <a:cxn ang="0">
                  <a:pos x="158" y="151"/>
                </a:cxn>
                <a:cxn ang="0">
                  <a:pos x="139" y="132"/>
                </a:cxn>
                <a:cxn ang="0">
                  <a:pos x="79" y="79"/>
                </a:cxn>
                <a:cxn ang="0">
                  <a:pos x="31" y="34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206" h="389">
                  <a:moveTo>
                    <a:pt x="141" y="389"/>
                  </a:moveTo>
                  <a:cubicBezTo>
                    <a:pt x="148" y="368"/>
                    <a:pt x="158" y="353"/>
                    <a:pt x="172" y="336"/>
                  </a:cubicBezTo>
                  <a:cubicBezTo>
                    <a:pt x="179" y="327"/>
                    <a:pt x="194" y="310"/>
                    <a:pt x="194" y="310"/>
                  </a:cubicBezTo>
                  <a:cubicBezTo>
                    <a:pt x="197" y="297"/>
                    <a:pt x="203" y="287"/>
                    <a:pt x="206" y="274"/>
                  </a:cubicBezTo>
                  <a:cubicBezTo>
                    <a:pt x="205" y="257"/>
                    <a:pt x="205" y="240"/>
                    <a:pt x="204" y="223"/>
                  </a:cubicBezTo>
                  <a:cubicBezTo>
                    <a:pt x="202" y="195"/>
                    <a:pt x="174" y="172"/>
                    <a:pt x="158" y="151"/>
                  </a:cubicBezTo>
                  <a:cubicBezTo>
                    <a:pt x="142" y="131"/>
                    <a:pt x="153" y="136"/>
                    <a:pt x="139" y="132"/>
                  </a:cubicBezTo>
                  <a:cubicBezTo>
                    <a:pt x="124" y="111"/>
                    <a:pt x="97" y="97"/>
                    <a:pt x="79" y="79"/>
                  </a:cubicBezTo>
                  <a:cubicBezTo>
                    <a:pt x="67" y="67"/>
                    <a:pt x="46" y="43"/>
                    <a:pt x="31" y="34"/>
                  </a:cubicBezTo>
                  <a:cubicBezTo>
                    <a:pt x="24" y="22"/>
                    <a:pt x="17" y="15"/>
                    <a:pt x="7" y="5"/>
                  </a:cubicBezTo>
                  <a:cubicBezTo>
                    <a:pt x="5" y="3"/>
                    <a:pt x="0" y="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7" name="Oval 255"/>
            <p:cNvSpPr>
              <a:spLocks noChangeArrowheads="1"/>
            </p:cNvSpPr>
            <p:nvPr/>
          </p:nvSpPr>
          <p:spPr bwMode="auto">
            <a:xfrm>
              <a:off x="944" y="26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28" name="Oval 256"/>
            <p:cNvSpPr>
              <a:spLocks noChangeArrowheads="1"/>
            </p:cNvSpPr>
            <p:nvPr/>
          </p:nvSpPr>
          <p:spPr bwMode="auto">
            <a:xfrm>
              <a:off x="1037" y="278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28" name="AutoShape 257"/>
            <p:cNvCxnSpPr>
              <a:cxnSpLocks noChangeShapeType="1"/>
              <a:stCxn id="540927" idx="4"/>
              <a:endCxn id="540926" idx="10"/>
            </p:cNvCxnSpPr>
            <p:nvPr/>
          </p:nvCxnSpPr>
          <p:spPr bwMode="auto">
            <a:xfrm flipH="1">
              <a:off x="961" y="2737"/>
              <a:ext cx="11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29" name="AutoShape 258"/>
            <p:cNvCxnSpPr>
              <a:cxnSpLocks noChangeShapeType="1"/>
              <a:stCxn id="540928" idx="3"/>
              <a:endCxn id="540926" idx="8"/>
            </p:cNvCxnSpPr>
            <p:nvPr/>
          </p:nvCxnSpPr>
          <p:spPr bwMode="auto">
            <a:xfrm flipH="1">
              <a:off x="992" y="2832"/>
              <a:ext cx="53" cy="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1" name="Oval 259"/>
            <p:cNvSpPr>
              <a:spLocks noChangeArrowheads="1"/>
            </p:cNvSpPr>
            <p:nvPr/>
          </p:nvSpPr>
          <p:spPr bwMode="auto">
            <a:xfrm>
              <a:off x="1130" y="291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31" name="AutoShape 260"/>
            <p:cNvCxnSpPr>
              <a:cxnSpLocks noChangeShapeType="1"/>
              <a:stCxn id="540931" idx="3"/>
              <a:endCxn id="540926" idx="5"/>
            </p:cNvCxnSpPr>
            <p:nvPr/>
          </p:nvCxnSpPr>
          <p:spPr bwMode="auto">
            <a:xfrm flipH="1">
              <a:off x="1124" y="2958"/>
              <a:ext cx="14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3" name="Oval 261"/>
            <p:cNvSpPr>
              <a:spLocks noChangeArrowheads="1"/>
            </p:cNvSpPr>
            <p:nvPr/>
          </p:nvSpPr>
          <p:spPr bwMode="auto">
            <a:xfrm flipH="1">
              <a:off x="915" y="292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33" name="AutoShape 262"/>
            <p:cNvCxnSpPr>
              <a:cxnSpLocks noChangeShapeType="1"/>
              <a:stCxn id="540933" idx="1"/>
              <a:endCxn id="540926" idx="7"/>
            </p:cNvCxnSpPr>
            <p:nvPr/>
          </p:nvCxnSpPr>
          <p:spPr bwMode="auto">
            <a:xfrm flipV="1">
              <a:off x="961" y="2907"/>
              <a:ext cx="79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5" name="Oval 263"/>
            <p:cNvSpPr>
              <a:spLocks noChangeArrowheads="1"/>
            </p:cNvSpPr>
            <p:nvPr/>
          </p:nvSpPr>
          <p:spPr bwMode="auto">
            <a:xfrm>
              <a:off x="1220" y="304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35" name="AutoShape 264"/>
            <p:cNvCxnSpPr>
              <a:cxnSpLocks noChangeShapeType="1"/>
              <a:stCxn id="540935" idx="2"/>
              <a:endCxn id="540926" idx="4"/>
            </p:cNvCxnSpPr>
            <p:nvPr/>
          </p:nvCxnSpPr>
          <p:spPr bwMode="auto">
            <a:xfrm flipH="1" flipV="1">
              <a:off x="1170" y="3062"/>
              <a:ext cx="5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37" name="Freeform 265"/>
            <p:cNvSpPr>
              <a:spLocks/>
            </p:cNvSpPr>
            <p:nvPr/>
          </p:nvSpPr>
          <p:spPr bwMode="auto">
            <a:xfrm>
              <a:off x="1347" y="2752"/>
              <a:ext cx="312" cy="229"/>
            </a:xfrm>
            <a:custGeom>
              <a:avLst/>
              <a:gdLst/>
              <a:ahLst/>
              <a:cxnLst>
                <a:cxn ang="0">
                  <a:pos x="312" y="229"/>
                </a:cxn>
                <a:cxn ang="0">
                  <a:pos x="223" y="186"/>
                </a:cxn>
                <a:cxn ang="0">
                  <a:pos x="170" y="126"/>
                </a:cxn>
                <a:cxn ang="0">
                  <a:pos x="156" y="112"/>
                </a:cxn>
                <a:cxn ang="0">
                  <a:pos x="120" y="68"/>
                </a:cxn>
                <a:cxn ang="0">
                  <a:pos x="41" y="1"/>
                </a:cxn>
                <a:cxn ang="0">
                  <a:pos x="0" y="1"/>
                </a:cxn>
              </a:cxnLst>
              <a:rect l="0" t="0" r="r" b="b"/>
              <a:pathLst>
                <a:path w="312" h="229">
                  <a:moveTo>
                    <a:pt x="312" y="229"/>
                  </a:moveTo>
                  <a:cubicBezTo>
                    <a:pt x="287" y="204"/>
                    <a:pt x="256" y="196"/>
                    <a:pt x="223" y="186"/>
                  </a:cubicBezTo>
                  <a:cubicBezTo>
                    <a:pt x="203" y="166"/>
                    <a:pt x="186" y="149"/>
                    <a:pt x="170" y="126"/>
                  </a:cubicBezTo>
                  <a:cubicBezTo>
                    <a:pt x="166" y="121"/>
                    <a:pt x="159" y="118"/>
                    <a:pt x="156" y="112"/>
                  </a:cubicBezTo>
                  <a:cubicBezTo>
                    <a:pt x="147" y="97"/>
                    <a:pt x="135" y="78"/>
                    <a:pt x="120" y="68"/>
                  </a:cubicBezTo>
                  <a:cubicBezTo>
                    <a:pt x="114" y="46"/>
                    <a:pt x="64" y="2"/>
                    <a:pt x="41" y="1"/>
                  </a:cubicBezTo>
                  <a:cubicBezTo>
                    <a:pt x="27" y="0"/>
                    <a:pt x="14" y="1"/>
                    <a:pt x="0" y="1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38" name="Oval 266"/>
            <p:cNvSpPr>
              <a:spLocks noChangeArrowheads="1"/>
            </p:cNvSpPr>
            <p:nvPr/>
          </p:nvSpPr>
          <p:spPr bwMode="auto">
            <a:xfrm flipH="1">
              <a:off x="1243" y="27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38" name="AutoShape 267"/>
            <p:cNvCxnSpPr>
              <a:cxnSpLocks noChangeShapeType="1"/>
              <a:stCxn id="540938" idx="1"/>
              <a:endCxn id="540937" idx="6"/>
            </p:cNvCxnSpPr>
            <p:nvPr/>
          </p:nvCxnSpPr>
          <p:spPr bwMode="auto">
            <a:xfrm>
              <a:off x="1289" y="2729"/>
              <a:ext cx="53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0" name="Oval 268"/>
            <p:cNvSpPr>
              <a:spLocks noChangeArrowheads="1"/>
            </p:cNvSpPr>
            <p:nvPr/>
          </p:nvSpPr>
          <p:spPr bwMode="auto">
            <a:xfrm flipH="1">
              <a:off x="1382" y="283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0" name="AutoShape 269"/>
            <p:cNvCxnSpPr>
              <a:cxnSpLocks noChangeShapeType="1"/>
              <a:stCxn id="540940" idx="1"/>
              <a:endCxn id="540937" idx="4"/>
            </p:cNvCxnSpPr>
            <p:nvPr/>
          </p:nvCxnSpPr>
          <p:spPr bwMode="auto">
            <a:xfrm flipV="1">
              <a:off x="1428" y="2815"/>
              <a:ext cx="39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2" name="Oval 270"/>
            <p:cNvSpPr>
              <a:spLocks noChangeArrowheads="1"/>
            </p:cNvSpPr>
            <p:nvPr/>
          </p:nvSpPr>
          <p:spPr bwMode="auto">
            <a:xfrm flipH="1">
              <a:off x="1484" y="29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2" name="AutoShape 271"/>
            <p:cNvCxnSpPr>
              <a:cxnSpLocks noChangeShapeType="1"/>
              <a:stCxn id="540942" idx="1"/>
              <a:endCxn id="540937" idx="1"/>
            </p:cNvCxnSpPr>
            <p:nvPr/>
          </p:nvCxnSpPr>
          <p:spPr bwMode="auto">
            <a:xfrm flipV="1">
              <a:off x="1530" y="2943"/>
              <a:ext cx="40" cy="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4" name="Freeform 272"/>
            <p:cNvSpPr>
              <a:spLocks/>
            </p:cNvSpPr>
            <p:nvPr/>
          </p:nvSpPr>
          <p:spPr bwMode="auto">
            <a:xfrm>
              <a:off x="946" y="2808"/>
              <a:ext cx="944" cy="615"/>
            </a:xfrm>
            <a:custGeom>
              <a:avLst/>
              <a:gdLst/>
              <a:ahLst/>
              <a:cxnLst>
                <a:cxn ang="0">
                  <a:pos x="944" y="0"/>
                </a:cxn>
                <a:cxn ang="0">
                  <a:pos x="624" y="264"/>
                </a:cxn>
                <a:cxn ang="0">
                  <a:pos x="574" y="413"/>
                </a:cxn>
                <a:cxn ang="0">
                  <a:pos x="576" y="492"/>
                </a:cxn>
                <a:cxn ang="0">
                  <a:pos x="519" y="574"/>
                </a:cxn>
                <a:cxn ang="0">
                  <a:pos x="341" y="608"/>
                </a:cxn>
                <a:cxn ang="0">
                  <a:pos x="180" y="533"/>
                </a:cxn>
                <a:cxn ang="0">
                  <a:pos x="125" y="480"/>
                </a:cxn>
                <a:cxn ang="0">
                  <a:pos x="22" y="456"/>
                </a:cxn>
                <a:cxn ang="0">
                  <a:pos x="0" y="425"/>
                </a:cxn>
              </a:cxnLst>
              <a:rect l="0" t="0" r="r" b="b"/>
              <a:pathLst>
                <a:path w="944" h="615">
                  <a:moveTo>
                    <a:pt x="944" y="0"/>
                  </a:moveTo>
                  <a:cubicBezTo>
                    <a:pt x="929" y="21"/>
                    <a:pt x="644" y="247"/>
                    <a:pt x="624" y="264"/>
                  </a:cubicBezTo>
                  <a:cubicBezTo>
                    <a:pt x="569" y="339"/>
                    <a:pt x="582" y="375"/>
                    <a:pt x="574" y="413"/>
                  </a:cubicBezTo>
                  <a:cubicBezTo>
                    <a:pt x="571" y="427"/>
                    <a:pt x="586" y="481"/>
                    <a:pt x="576" y="492"/>
                  </a:cubicBezTo>
                  <a:cubicBezTo>
                    <a:pt x="542" y="531"/>
                    <a:pt x="570" y="563"/>
                    <a:pt x="519" y="574"/>
                  </a:cubicBezTo>
                  <a:cubicBezTo>
                    <a:pt x="479" y="582"/>
                    <a:pt x="397" y="615"/>
                    <a:pt x="341" y="608"/>
                  </a:cubicBezTo>
                  <a:cubicBezTo>
                    <a:pt x="285" y="601"/>
                    <a:pt x="216" y="554"/>
                    <a:pt x="180" y="533"/>
                  </a:cubicBezTo>
                  <a:cubicBezTo>
                    <a:pt x="159" y="532"/>
                    <a:pt x="141" y="490"/>
                    <a:pt x="125" y="480"/>
                  </a:cubicBezTo>
                  <a:cubicBezTo>
                    <a:pt x="92" y="459"/>
                    <a:pt x="61" y="458"/>
                    <a:pt x="22" y="456"/>
                  </a:cubicBezTo>
                  <a:cubicBezTo>
                    <a:pt x="18" y="452"/>
                    <a:pt x="0" y="429"/>
                    <a:pt x="0" y="425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45" name="Oval 273"/>
            <p:cNvSpPr>
              <a:spLocks noChangeArrowheads="1"/>
            </p:cNvSpPr>
            <p:nvPr/>
          </p:nvSpPr>
          <p:spPr bwMode="auto">
            <a:xfrm flipH="1">
              <a:off x="856" y="3268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5" name="AutoShape 274"/>
            <p:cNvCxnSpPr>
              <a:cxnSpLocks noChangeShapeType="1"/>
              <a:stCxn id="540945" idx="1"/>
              <a:endCxn id="540944" idx="9"/>
            </p:cNvCxnSpPr>
            <p:nvPr/>
          </p:nvCxnSpPr>
          <p:spPr bwMode="auto">
            <a:xfrm flipV="1">
              <a:off x="902" y="3233"/>
              <a:ext cx="39" cy="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7" name="Oval 275"/>
            <p:cNvSpPr>
              <a:spLocks noChangeArrowheads="1"/>
            </p:cNvSpPr>
            <p:nvPr/>
          </p:nvSpPr>
          <p:spPr bwMode="auto">
            <a:xfrm flipH="1">
              <a:off x="955" y="332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7" name="AutoShape 276"/>
            <p:cNvCxnSpPr>
              <a:cxnSpLocks noChangeShapeType="1"/>
              <a:stCxn id="540947" idx="1"/>
              <a:endCxn id="540944" idx="7"/>
            </p:cNvCxnSpPr>
            <p:nvPr/>
          </p:nvCxnSpPr>
          <p:spPr bwMode="auto">
            <a:xfrm flipV="1">
              <a:off x="1001" y="3288"/>
              <a:ext cx="65" cy="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49" name="Oval 277"/>
            <p:cNvSpPr>
              <a:spLocks noChangeArrowheads="1"/>
            </p:cNvSpPr>
            <p:nvPr/>
          </p:nvSpPr>
          <p:spPr bwMode="auto">
            <a:xfrm flipH="1">
              <a:off x="1066" y="3387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49" name="AutoShape 278"/>
            <p:cNvCxnSpPr>
              <a:cxnSpLocks noChangeShapeType="1"/>
              <a:stCxn id="540949" idx="1"/>
              <a:endCxn id="540944" idx="6"/>
            </p:cNvCxnSpPr>
            <p:nvPr/>
          </p:nvCxnSpPr>
          <p:spPr bwMode="auto">
            <a:xfrm flipV="1">
              <a:off x="1112" y="3341"/>
              <a:ext cx="9" cy="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1" name="Freeform 279"/>
            <p:cNvSpPr>
              <a:spLocks/>
            </p:cNvSpPr>
            <p:nvPr/>
          </p:nvSpPr>
          <p:spPr bwMode="auto">
            <a:xfrm>
              <a:off x="1440" y="3372"/>
              <a:ext cx="334" cy="59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9" y="36"/>
                </a:cxn>
                <a:cxn ang="0">
                  <a:pos x="15" y="53"/>
                </a:cxn>
                <a:cxn ang="0">
                  <a:pos x="10" y="70"/>
                </a:cxn>
                <a:cxn ang="0">
                  <a:pos x="19" y="180"/>
                </a:cxn>
                <a:cxn ang="0">
                  <a:pos x="58" y="248"/>
                </a:cxn>
                <a:cxn ang="0">
                  <a:pos x="159" y="356"/>
                </a:cxn>
                <a:cxn ang="0">
                  <a:pos x="197" y="382"/>
                </a:cxn>
                <a:cxn ang="0">
                  <a:pos x="221" y="401"/>
                </a:cxn>
                <a:cxn ang="0">
                  <a:pos x="231" y="413"/>
                </a:cxn>
                <a:cxn ang="0">
                  <a:pos x="240" y="449"/>
                </a:cxn>
                <a:cxn ang="0">
                  <a:pos x="247" y="454"/>
                </a:cxn>
                <a:cxn ang="0">
                  <a:pos x="257" y="471"/>
                </a:cxn>
                <a:cxn ang="0">
                  <a:pos x="298" y="526"/>
                </a:cxn>
                <a:cxn ang="0">
                  <a:pos x="324" y="579"/>
                </a:cxn>
              </a:cxnLst>
              <a:rect l="0" t="0" r="r" b="b"/>
              <a:pathLst>
                <a:path w="324" h="579">
                  <a:moveTo>
                    <a:pt x="43" y="0"/>
                  </a:moveTo>
                  <a:cubicBezTo>
                    <a:pt x="33" y="11"/>
                    <a:pt x="28" y="24"/>
                    <a:pt x="19" y="36"/>
                  </a:cubicBezTo>
                  <a:cubicBezTo>
                    <a:pt x="18" y="42"/>
                    <a:pt x="17" y="47"/>
                    <a:pt x="15" y="53"/>
                  </a:cubicBezTo>
                  <a:cubicBezTo>
                    <a:pt x="13" y="59"/>
                    <a:pt x="10" y="70"/>
                    <a:pt x="10" y="70"/>
                  </a:cubicBezTo>
                  <a:cubicBezTo>
                    <a:pt x="11" y="112"/>
                    <a:pt x="0" y="146"/>
                    <a:pt x="19" y="180"/>
                  </a:cubicBezTo>
                  <a:cubicBezTo>
                    <a:pt x="25" y="203"/>
                    <a:pt x="38" y="234"/>
                    <a:pt x="58" y="248"/>
                  </a:cubicBezTo>
                  <a:cubicBezTo>
                    <a:pt x="76" y="280"/>
                    <a:pt x="127" y="336"/>
                    <a:pt x="159" y="356"/>
                  </a:cubicBezTo>
                  <a:cubicBezTo>
                    <a:pt x="169" y="374"/>
                    <a:pt x="177" y="380"/>
                    <a:pt x="197" y="382"/>
                  </a:cubicBezTo>
                  <a:cubicBezTo>
                    <a:pt x="206" y="387"/>
                    <a:pt x="221" y="401"/>
                    <a:pt x="221" y="401"/>
                  </a:cubicBezTo>
                  <a:cubicBezTo>
                    <a:pt x="226" y="418"/>
                    <a:pt x="218" y="398"/>
                    <a:pt x="231" y="413"/>
                  </a:cubicBezTo>
                  <a:cubicBezTo>
                    <a:pt x="238" y="422"/>
                    <a:pt x="234" y="439"/>
                    <a:pt x="240" y="449"/>
                  </a:cubicBezTo>
                  <a:cubicBezTo>
                    <a:pt x="242" y="451"/>
                    <a:pt x="245" y="452"/>
                    <a:pt x="247" y="454"/>
                  </a:cubicBezTo>
                  <a:cubicBezTo>
                    <a:pt x="257" y="464"/>
                    <a:pt x="247" y="459"/>
                    <a:pt x="257" y="471"/>
                  </a:cubicBezTo>
                  <a:cubicBezTo>
                    <a:pt x="271" y="489"/>
                    <a:pt x="286" y="506"/>
                    <a:pt x="298" y="526"/>
                  </a:cubicBezTo>
                  <a:cubicBezTo>
                    <a:pt x="307" y="541"/>
                    <a:pt x="324" y="561"/>
                    <a:pt x="324" y="579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2" name="Oval 280"/>
            <p:cNvSpPr>
              <a:spLocks noChangeArrowheads="1"/>
            </p:cNvSpPr>
            <p:nvPr/>
          </p:nvSpPr>
          <p:spPr bwMode="auto">
            <a:xfrm flipH="1">
              <a:off x="1190" y="34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52" name="AutoShape 281"/>
            <p:cNvCxnSpPr>
              <a:cxnSpLocks noChangeShapeType="1"/>
              <a:stCxn id="540952" idx="1"/>
              <a:endCxn id="540944" idx="5"/>
            </p:cNvCxnSpPr>
            <p:nvPr/>
          </p:nvCxnSpPr>
          <p:spPr bwMode="auto">
            <a:xfrm flipV="1">
              <a:off x="1236" y="3421"/>
              <a:ext cx="51" cy="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4" name="Oval 282"/>
            <p:cNvSpPr>
              <a:spLocks noChangeArrowheads="1"/>
            </p:cNvSpPr>
            <p:nvPr/>
          </p:nvSpPr>
          <p:spPr bwMode="auto">
            <a:xfrm>
              <a:off x="1499" y="356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55" name="Oval 283"/>
            <p:cNvSpPr>
              <a:spLocks noChangeArrowheads="1"/>
            </p:cNvSpPr>
            <p:nvPr/>
          </p:nvSpPr>
          <p:spPr bwMode="auto">
            <a:xfrm>
              <a:off x="1608" y="366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55" name="AutoShape 284"/>
            <p:cNvCxnSpPr>
              <a:cxnSpLocks noChangeShapeType="1"/>
              <a:stCxn id="540954" idx="3"/>
              <a:endCxn id="540951" idx="5"/>
            </p:cNvCxnSpPr>
            <p:nvPr/>
          </p:nvCxnSpPr>
          <p:spPr bwMode="auto">
            <a:xfrm flipH="1">
              <a:off x="1495" y="3610"/>
              <a:ext cx="12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56" name="AutoShape 285"/>
            <p:cNvCxnSpPr>
              <a:cxnSpLocks noChangeShapeType="1"/>
              <a:stCxn id="540955" idx="3"/>
              <a:endCxn id="540951" idx="6"/>
            </p:cNvCxnSpPr>
            <p:nvPr/>
          </p:nvCxnSpPr>
          <p:spPr bwMode="auto">
            <a:xfrm flipH="1">
              <a:off x="1604" y="3713"/>
              <a:ext cx="12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58" name="Oval 286"/>
            <p:cNvSpPr>
              <a:spLocks noChangeArrowheads="1"/>
            </p:cNvSpPr>
            <p:nvPr/>
          </p:nvSpPr>
          <p:spPr bwMode="auto">
            <a:xfrm>
              <a:off x="1714" y="37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58" name="AutoShape 287"/>
            <p:cNvCxnSpPr>
              <a:cxnSpLocks noChangeShapeType="1"/>
              <a:stCxn id="540958" idx="2"/>
              <a:endCxn id="540951" idx="9"/>
            </p:cNvCxnSpPr>
            <p:nvPr/>
          </p:nvCxnSpPr>
          <p:spPr bwMode="auto">
            <a:xfrm flipH="1">
              <a:off x="1678" y="3784"/>
              <a:ext cx="36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0" name="Oval 288"/>
            <p:cNvSpPr>
              <a:spLocks noChangeArrowheads="1"/>
            </p:cNvSpPr>
            <p:nvPr/>
          </p:nvSpPr>
          <p:spPr bwMode="auto">
            <a:xfrm flipH="1">
              <a:off x="1392" y="356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60" name="AutoShape 289"/>
            <p:cNvCxnSpPr>
              <a:cxnSpLocks noChangeShapeType="1"/>
              <a:stCxn id="540960" idx="1"/>
              <a:endCxn id="540951" idx="4"/>
            </p:cNvCxnSpPr>
            <p:nvPr/>
          </p:nvCxnSpPr>
          <p:spPr bwMode="auto">
            <a:xfrm flipV="1">
              <a:off x="1438" y="3558"/>
              <a:ext cx="17" cy="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2" name="Oval 290"/>
            <p:cNvSpPr>
              <a:spLocks noChangeArrowheads="1"/>
            </p:cNvSpPr>
            <p:nvPr/>
          </p:nvSpPr>
          <p:spPr bwMode="auto">
            <a:xfrm>
              <a:off x="1809" y="3865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62" name="AutoShape 291"/>
            <p:cNvCxnSpPr>
              <a:cxnSpLocks noChangeShapeType="1"/>
              <a:stCxn id="540962" idx="2"/>
              <a:endCxn id="540951" idx="13"/>
            </p:cNvCxnSpPr>
            <p:nvPr/>
          </p:nvCxnSpPr>
          <p:spPr bwMode="auto">
            <a:xfrm flipH="1">
              <a:off x="1747" y="3893"/>
              <a:ext cx="6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4" name="Oval 292"/>
            <p:cNvSpPr>
              <a:spLocks noChangeArrowheads="1"/>
            </p:cNvSpPr>
            <p:nvPr/>
          </p:nvSpPr>
          <p:spPr bwMode="auto">
            <a:xfrm flipH="1">
              <a:off x="1757" y="35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64" name="AutoShape 293"/>
            <p:cNvCxnSpPr>
              <a:cxnSpLocks noChangeShapeType="1"/>
              <a:stCxn id="540964" idx="1"/>
              <a:endCxn id="540968" idx="4"/>
            </p:cNvCxnSpPr>
            <p:nvPr/>
          </p:nvCxnSpPr>
          <p:spPr bwMode="auto">
            <a:xfrm flipV="1">
              <a:off x="1803" y="3473"/>
              <a:ext cx="29" cy="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6" name="Oval 294"/>
            <p:cNvSpPr>
              <a:spLocks noChangeArrowheads="1"/>
            </p:cNvSpPr>
            <p:nvPr/>
          </p:nvSpPr>
          <p:spPr bwMode="auto">
            <a:xfrm>
              <a:off x="1861" y="398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66" name="AutoShape 295"/>
            <p:cNvCxnSpPr>
              <a:cxnSpLocks noChangeShapeType="1"/>
              <a:stCxn id="540966" idx="2"/>
              <a:endCxn id="540951" idx="14"/>
            </p:cNvCxnSpPr>
            <p:nvPr/>
          </p:nvCxnSpPr>
          <p:spPr bwMode="auto">
            <a:xfrm flipH="1" flipV="1">
              <a:off x="1774" y="3975"/>
              <a:ext cx="87" cy="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68" name="Freeform 296"/>
            <p:cNvSpPr>
              <a:spLocks/>
            </p:cNvSpPr>
            <p:nvPr/>
          </p:nvSpPr>
          <p:spPr bwMode="auto">
            <a:xfrm>
              <a:off x="1647" y="2816"/>
              <a:ext cx="1478" cy="787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60" y="175"/>
                </a:cxn>
                <a:cxn ang="0">
                  <a:pos x="5" y="264"/>
                </a:cxn>
                <a:cxn ang="0">
                  <a:pos x="89" y="530"/>
                </a:cxn>
                <a:cxn ang="0">
                  <a:pos x="190" y="657"/>
                </a:cxn>
                <a:cxn ang="0">
                  <a:pos x="307" y="679"/>
                </a:cxn>
                <a:cxn ang="0">
                  <a:pos x="384" y="667"/>
                </a:cxn>
                <a:cxn ang="0">
                  <a:pos x="432" y="780"/>
                </a:cxn>
                <a:cxn ang="0">
                  <a:pos x="574" y="708"/>
                </a:cxn>
                <a:cxn ang="0">
                  <a:pos x="866" y="640"/>
                </a:cxn>
                <a:cxn ang="0">
                  <a:pos x="924" y="633"/>
                </a:cxn>
                <a:cxn ang="0">
                  <a:pos x="965" y="631"/>
                </a:cxn>
                <a:cxn ang="0">
                  <a:pos x="1020" y="631"/>
                </a:cxn>
                <a:cxn ang="0">
                  <a:pos x="1051" y="530"/>
                </a:cxn>
                <a:cxn ang="0">
                  <a:pos x="1080" y="514"/>
                </a:cxn>
                <a:cxn ang="0">
                  <a:pos x="1116" y="491"/>
                </a:cxn>
                <a:cxn ang="0">
                  <a:pos x="1178" y="520"/>
                </a:cxn>
                <a:cxn ang="0">
                  <a:pos x="1214" y="544"/>
                </a:cxn>
                <a:cxn ang="0">
                  <a:pos x="1260" y="559"/>
                </a:cxn>
                <a:cxn ang="0">
                  <a:pos x="1313" y="568"/>
                </a:cxn>
                <a:cxn ang="0">
                  <a:pos x="1368" y="564"/>
                </a:cxn>
                <a:cxn ang="0">
                  <a:pos x="1418" y="619"/>
                </a:cxn>
                <a:cxn ang="0">
                  <a:pos x="1478" y="628"/>
                </a:cxn>
              </a:cxnLst>
              <a:rect l="0" t="0" r="r" b="b"/>
              <a:pathLst>
                <a:path w="1478" h="787">
                  <a:moveTo>
                    <a:pt x="254" y="0"/>
                  </a:moveTo>
                  <a:cubicBezTo>
                    <a:pt x="222" y="32"/>
                    <a:pt x="101" y="131"/>
                    <a:pt x="60" y="175"/>
                  </a:cubicBezTo>
                  <a:cubicBezTo>
                    <a:pt x="19" y="219"/>
                    <a:pt x="0" y="205"/>
                    <a:pt x="5" y="264"/>
                  </a:cubicBezTo>
                  <a:cubicBezTo>
                    <a:pt x="10" y="323"/>
                    <a:pt x="58" y="465"/>
                    <a:pt x="89" y="530"/>
                  </a:cubicBezTo>
                  <a:cubicBezTo>
                    <a:pt x="120" y="595"/>
                    <a:pt x="154" y="632"/>
                    <a:pt x="190" y="657"/>
                  </a:cubicBezTo>
                  <a:cubicBezTo>
                    <a:pt x="226" y="682"/>
                    <a:pt x="275" y="677"/>
                    <a:pt x="307" y="679"/>
                  </a:cubicBezTo>
                  <a:cubicBezTo>
                    <a:pt x="339" y="681"/>
                    <a:pt x="363" y="650"/>
                    <a:pt x="384" y="667"/>
                  </a:cubicBezTo>
                  <a:cubicBezTo>
                    <a:pt x="405" y="684"/>
                    <a:pt x="400" y="773"/>
                    <a:pt x="432" y="780"/>
                  </a:cubicBezTo>
                  <a:cubicBezTo>
                    <a:pt x="464" y="787"/>
                    <a:pt x="502" y="731"/>
                    <a:pt x="574" y="708"/>
                  </a:cubicBezTo>
                  <a:cubicBezTo>
                    <a:pt x="646" y="685"/>
                    <a:pt x="808" y="653"/>
                    <a:pt x="866" y="640"/>
                  </a:cubicBezTo>
                  <a:cubicBezTo>
                    <a:pt x="876" y="640"/>
                    <a:pt x="924" y="633"/>
                    <a:pt x="924" y="633"/>
                  </a:cubicBezTo>
                  <a:cubicBezTo>
                    <a:pt x="935" y="633"/>
                    <a:pt x="949" y="633"/>
                    <a:pt x="965" y="631"/>
                  </a:cubicBezTo>
                  <a:cubicBezTo>
                    <a:pt x="975" y="620"/>
                    <a:pt x="1008" y="641"/>
                    <a:pt x="1020" y="631"/>
                  </a:cubicBezTo>
                  <a:cubicBezTo>
                    <a:pt x="1028" y="624"/>
                    <a:pt x="1045" y="532"/>
                    <a:pt x="1051" y="530"/>
                  </a:cubicBezTo>
                  <a:cubicBezTo>
                    <a:pt x="1061" y="526"/>
                    <a:pt x="1073" y="522"/>
                    <a:pt x="1080" y="514"/>
                  </a:cubicBezTo>
                  <a:cubicBezTo>
                    <a:pt x="1090" y="503"/>
                    <a:pt x="1103" y="495"/>
                    <a:pt x="1116" y="491"/>
                  </a:cubicBezTo>
                  <a:cubicBezTo>
                    <a:pt x="1135" y="490"/>
                    <a:pt x="1164" y="518"/>
                    <a:pt x="1178" y="520"/>
                  </a:cubicBezTo>
                  <a:cubicBezTo>
                    <a:pt x="1194" y="529"/>
                    <a:pt x="1200" y="538"/>
                    <a:pt x="1214" y="544"/>
                  </a:cubicBezTo>
                  <a:cubicBezTo>
                    <a:pt x="1239" y="550"/>
                    <a:pt x="1234" y="556"/>
                    <a:pt x="1260" y="559"/>
                  </a:cubicBezTo>
                  <a:cubicBezTo>
                    <a:pt x="1276" y="563"/>
                    <a:pt x="1295" y="567"/>
                    <a:pt x="1313" y="568"/>
                  </a:cubicBezTo>
                  <a:cubicBezTo>
                    <a:pt x="1331" y="569"/>
                    <a:pt x="1351" y="556"/>
                    <a:pt x="1368" y="564"/>
                  </a:cubicBezTo>
                  <a:cubicBezTo>
                    <a:pt x="1385" y="572"/>
                    <a:pt x="1400" y="608"/>
                    <a:pt x="1418" y="619"/>
                  </a:cubicBezTo>
                  <a:cubicBezTo>
                    <a:pt x="1436" y="630"/>
                    <a:pt x="1466" y="626"/>
                    <a:pt x="1478" y="628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69" name="Freeform 297"/>
            <p:cNvSpPr>
              <a:spLocks/>
            </p:cNvSpPr>
            <p:nvPr/>
          </p:nvSpPr>
          <p:spPr bwMode="auto">
            <a:xfrm>
              <a:off x="2074" y="3588"/>
              <a:ext cx="509" cy="5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74"/>
                </a:cxn>
                <a:cxn ang="0">
                  <a:pos x="58" y="123"/>
                </a:cxn>
                <a:cxn ang="0">
                  <a:pos x="103" y="218"/>
                </a:cxn>
                <a:cxn ang="0">
                  <a:pos x="135" y="256"/>
                </a:cxn>
                <a:cxn ang="0">
                  <a:pos x="149" y="262"/>
                </a:cxn>
                <a:cxn ang="0">
                  <a:pos x="178" y="286"/>
                </a:cxn>
                <a:cxn ang="0">
                  <a:pos x="219" y="325"/>
                </a:cxn>
                <a:cxn ang="0">
                  <a:pos x="245" y="342"/>
                </a:cxn>
                <a:cxn ang="0">
                  <a:pos x="300" y="385"/>
                </a:cxn>
                <a:cxn ang="0">
                  <a:pos x="353" y="422"/>
                </a:cxn>
                <a:cxn ang="0">
                  <a:pos x="372" y="444"/>
                </a:cxn>
                <a:cxn ang="0">
                  <a:pos x="411" y="452"/>
                </a:cxn>
                <a:cxn ang="0">
                  <a:pos x="432" y="456"/>
                </a:cxn>
                <a:cxn ang="0">
                  <a:pos x="456" y="476"/>
                </a:cxn>
                <a:cxn ang="0">
                  <a:pos x="483" y="504"/>
                </a:cxn>
                <a:cxn ang="0">
                  <a:pos x="509" y="543"/>
                </a:cxn>
              </a:cxnLst>
              <a:rect l="0" t="0" r="r" b="b"/>
              <a:pathLst>
                <a:path w="509" h="543">
                  <a:moveTo>
                    <a:pt x="0" y="0"/>
                  </a:moveTo>
                  <a:cubicBezTo>
                    <a:pt x="5" y="29"/>
                    <a:pt x="20" y="51"/>
                    <a:pt x="39" y="74"/>
                  </a:cubicBezTo>
                  <a:cubicBezTo>
                    <a:pt x="44" y="91"/>
                    <a:pt x="47" y="107"/>
                    <a:pt x="58" y="123"/>
                  </a:cubicBezTo>
                  <a:cubicBezTo>
                    <a:pt x="64" y="151"/>
                    <a:pt x="88" y="192"/>
                    <a:pt x="103" y="218"/>
                  </a:cubicBezTo>
                  <a:cubicBezTo>
                    <a:pt x="112" y="233"/>
                    <a:pt x="117" y="251"/>
                    <a:pt x="135" y="256"/>
                  </a:cubicBezTo>
                  <a:cubicBezTo>
                    <a:pt x="136" y="257"/>
                    <a:pt x="148" y="262"/>
                    <a:pt x="149" y="262"/>
                  </a:cubicBezTo>
                  <a:cubicBezTo>
                    <a:pt x="159" y="269"/>
                    <a:pt x="166" y="283"/>
                    <a:pt x="178" y="286"/>
                  </a:cubicBezTo>
                  <a:cubicBezTo>
                    <a:pt x="190" y="301"/>
                    <a:pt x="204" y="316"/>
                    <a:pt x="219" y="325"/>
                  </a:cubicBezTo>
                  <a:cubicBezTo>
                    <a:pt x="227" y="331"/>
                    <a:pt x="245" y="342"/>
                    <a:pt x="245" y="342"/>
                  </a:cubicBezTo>
                  <a:cubicBezTo>
                    <a:pt x="256" y="357"/>
                    <a:pt x="283" y="378"/>
                    <a:pt x="300" y="385"/>
                  </a:cubicBezTo>
                  <a:cubicBezTo>
                    <a:pt x="309" y="394"/>
                    <a:pt x="341" y="418"/>
                    <a:pt x="353" y="422"/>
                  </a:cubicBezTo>
                  <a:cubicBezTo>
                    <a:pt x="365" y="431"/>
                    <a:pt x="360" y="434"/>
                    <a:pt x="372" y="444"/>
                  </a:cubicBezTo>
                  <a:cubicBezTo>
                    <a:pt x="382" y="449"/>
                    <a:pt x="401" y="450"/>
                    <a:pt x="411" y="452"/>
                  </a:cubicBezTo>
                  <a:cubicBezTo>
                    <a:pt x="421" y="454"/>
                    <a:pt x="425" y="452"/>
                    <a:pt x="432" y="456"/>
                  </a:cubicBezTo>
                  <a:cubicBezTo>
                    <a:pt x="439" y="460"/>
                    <a:pt x="447" y="468"/>
                    <a:pt x="456" y="476"/>
                  </a:cubicBezTo>
                  <a:cubicBezTo>
                    <a:pt x="469" y="484"/>
                    <a:pt x="473" y="494"/>
                    <a:pt x="483" y="504"/>
                  </a:cubicBezTo>
                  <a:cubicBezTo>
                    <a:pt x="487" y="513"/>
                    <a:pt x="496" y="543"/>
                    <a:pt x="509" y="543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0" name="Oval 298"/>
            <p:cNvSpPr>
              <a:spLocks noChangeArrowheads="1"/>
            </p:cNvSpPr>
            <p:nvPr/>
          </p:nvSpPr>
          <p:spPr bwMode="auto">
            <a:xfrm>
              <a:off x="2584" y="34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71" name="Oval 299"/>
            <p:cNvSpPr>
              <a:spLocks noChangeArrowheads="1"/>
            </p:cNvSpPr>
            <p:nvPr/>
          </p:nvSpPr>
          <p:spPr bwMode="auto">
            <a:xfrm>
              <a:off x="2681" y="354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71" name="AutoShape 300"/>
            <p:cNvCxnSpPr>
              <a:cxnSpLocks noChangeShapeType="1"/>
              <a:stCxn id="540970" idx="0"/>
              <a:endCxn id="540968" idx="11"/>
            </p:cNvCxnSpPr>
            <p:nvPr/>
          </p:nvCxnSpPr>
          <p:spPr bwMode="auto">
            <a:xfrm flipV="1">
              <a:off x="2612" y="3452"/>
              <a:ext cx="0" cy="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72" name="AutoShape 301"/>
            <p:cNvCxnSpPr>
              <a:cxnSpLocks noChangeShapeType="1"/>
              <a:stCxn id="540971" idx="1"/>
              <a:endCxn id="540968" idx="12"/>
            </p:cNvCxnSpPr>
            <p:nvPr/>
          </p:nvCxnSpPr>
          <p:spPr bwMode="auto">
            <a:xfrm flipH="1" flipV="1">
              <a:off x="2672" y="3447"/>
              <a:ext cx="17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4" name="Oval 302"/>
            <p:cNvSpPr>
              <a:spLocks noChangeArrowheads="1"/>
            </p:cNvSpPr>
            <p:nvPr/>
          </p:nvSpPr>
          <p:spPr bwMode="auto">
            <a:xfrm>
              <a:off x="2720" y="336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74" name="AutoShape 303"/>
            <p:cNvCxnSpPr>
              <a:cxnSpLocks noChangeShapeType="1"/>
              <a:stCxn id="540974" idx="1"/>
              <a:endCxn id="540968" idx="13"/>
            </p:cNvCxnSpPr>
            <p:nvPr/>
          </p:nvCxnSpPr>
          <p:spPr bwMode="auto">
            <a:xfrm flipH="1" flipV="1">
              <a:off x="2703" y="3346"/>
              <a:ext cx="25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6" name="Oval 304"/>
            <p:cNvSpPr>
              <a:spLocks noChangeArrowheads="1"/>
            </p:cNvSpPr>
            <p:nvPr/>
          </p:nvSpPr>
          <p:spPr bwMode="auto">
            <a:xfrm flipH="1">
              <a:off x="2464" y="339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76" name="AutoShape 305"/>
            <p:cNvCxnSpPr>
              <a:cxnSpLocks noChangeShapeType="1"/>
              <a:stCxn id="540976" idx="2"/>
              <a:endCxn id="540968" idx="10"/>
            </p:cNvCxnSpPr>
            <p:nvPr/>
          </p:nvCxnSpPr>
          <p:spPr bwMode="auto">
            <a:xfrm>
              <a:off x="2518" y="3419"/>
              <a:ext cx="53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78" name="Oval 306"/>
            <p:cNvSpPr>
              <a:spLocks noChangeArrowheads="1"/>
            </p:cNvSpPr>
            <p:nvPr/>
          </p:nvSpPr>
          <p:spPr bwMode="auto">
            <a:xfrm>
              <a:off x="2826" y="3421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78" name="AutoShape 307"/>
            <p:cNvCxnSpPr>
              <a:cxnSpLocks noChangeShapeType="1"/>
              <a:stCxn id="540978" idx="0"/>
              <a:endCxn id="540968" idx="16"/>
            </p:cNvCxnSpPr>
            <p:nvPr/>
          </p:nvCxnSpPr>
          <p:spPr bwMode="auto">
            <a:xfrm flipH="1" flipV="1">
              <a:off x="2830" y="3336"/>
              <a:ext cx="23" cy="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0" name="Oval 308"/>
            <p:cNvSpPr>
              <a:spLocks noChangeArrowheads="1"/>
            </p:cNvSpPr>
            <p:nvPr/>
          </p:nvSpPr>
          <p:spPr bwMode="auto">
            <a:xfrm>
              <a:off x="2913" y="3250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0" name="AutoShape 309"/>
            <p:cNvCxnSpPr>
              <a:cxnSpLocks noChangeShapeType="1"/>
              <a:stCxn id="540980" idx="4"/>
              <a:endCxn id="540968" idx="18"/>
            </p:cNvCxnSpPr>
            <p:nvPr/>
          </p:nvCxnSpPr>
          <p:spPr bwMode="auto">
            <a:xfrm flipH="1">
              <a:off x="2912" y="3306"/>
              <a:ext cx="28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2" name="Oval 310"/>
            <p:cNvSpPr>
              <a:spLocks noChangeArrowheads="1"/>
            </p:cNvSpPr>
            <p:nvPr/>
          </p:nvSpPr>
          <p:spPr bwMode="auto">
            <a:xfrm>
              <a:off x="3019" y="331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2" name="AutoShape 311"/>
            <p:cNvCxnSpPr>
              <a:cxnSpLocks noChangeShapeType="1"/>
              <a:stCxn id="540982" idx="3"/>
              <a:endCxn id="540968" idx="20"/>
            </p:cNvCxnSpPr>
            <p:nvPr/>
          </p:nvCxnSpPr>
          <p:spPr bwMode="auto">
            <a:xfrm flipH="1">
              <a:off x="3020" y="3360"/>
              <a:ext cx="7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4" name="Oval 312"/>
            <p:cNvSpPr>
              <a:spLocks noChangeArrowheads="1"/>
            </p:cNvSpPr>
            <p:nvPr/>
          </p:nvSpPr>
          <p:spPr bwMode="auto">
            <a:xfrm>
              <a:off x="3113" y="3356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4" name="AutoShape 313"/>
            <p:cNvCxnSpPr>
              <a:cxnSpLocks noChangeShapeType="1"/>
              <a:stCxn id="540984" idx="3"/>
              <a:endCxn id="540968" idx="21"/>
            </p:cNvCxnSpPr>
            <p:nvPr/>
          </p:nvCxnSpPr>
          <p:spPr bwMode="auto">
            <a:xfrm flipH="1">
              <a:off x="3070" y="3404"/>
              <a:ext cx="51" cy="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6" name="Oval 314"/>
            <p:cNvSpPr>
              <a:spLocks noChangeArrowheads="1"/>
            </p:cNvSpPr>
            <p:nvPr/>
          </p:nvSpPr>
          <p:spPr bwMode="auto">
            <a:xfrm>
              <a:off x="3207" y="3409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6" name="AutoShape 315"/>
            <p:cNvCxnSpPr>
              <a:cxnSpLocks noChangeShapeType="1"/>
              <a:stCxn id="540986" idx="2"/>
              <a:endCxn id="540968" idx="22"/>
            </p:cNvCxnSpPr>
            <p:nvPr/>
          </p:nvCxnSpPr>
          <p:spPr bwMode="auto">
            <a:xfrm flipH="1">
              <a:off x="3130" y="3437"/>
              <a:ext cx="77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88" name="Oval 316"/>
            <p:cNvSpPr>
              <a:spLocks noChangeArrowheads="1"/>
            </p:cNvSpPr>
            <p:nvPr/>
          </p:nvSpPr>
          <p:spPr bwMode="auto">
            <a:xfrm>
              <a:off x="2925" y="3472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88" name="AutoShape 317"/>
            <p:cNvCxnSpPr>
              <a:cxnSpLocks noChangeShapeType="1"/>
              <a:stCxn id="540988" idx="0"/>
              <a:endCxn id="540968" idx="19"/>
            </p:cNvCxnSpPr>
            <p:nvPr/>
          </p:nvCxnSpPr>
          <p:spPr bwMode="auto">
            <a:xfrm flipV="1">
              <a:off x="2952" y="3384"/>
              <a:ext cx="13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9" name="AutoShape 318"/>
            <p:cNvCxnSpPr>
              <a:cxnSpLocks noChangeShapeType="1"/>
            </p:cNvCxnSpPr>
            <p:nvPr/>
          </p:nvCxnSpPr>
          <p:spPr bwMode="auto">
            <a:xfrm flipH="1">
              <a:off x="2411" y="3932"/>
              <a:ext cx="19" cy="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1" name="Oval 319"/>
            <p:cNvSpPr>
              <a:spLocks noChangeArrowheads="1"/>
            </p:cNvSpPr>
            <p:nvPr/>
          </p:nvSpPr>
          <p:spPr bwMode="auto">
            <a:xfrm>
              <a:off x="2631" y="405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91" name="AutoShape 320"/>
            <p:cNvCxnSpPr>
              <a:cxnSpLocks noChangeShapeType="1"/>
              <a:stCxn id="540991" idx="3"/>
              <a:endCxn id="540969" idx="16"/>
            </p:cNvCxnSpPr>
            <p:nvPr/>
          </p:nvCxnSpPr>
          <p:spPr bwMode="auto">
            <a:xfrm flipH="1">
              <a:off x="2583" y="4106"/>
              <a:ext cx="56" cy="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3" name="Oval 321"/>
            <p:cNvSpPr>
              <a:spLocks noChangeArrowheads="1"/>
            </p:cNvSpPr>
            <p:nvPr/>
          </p:nvSpPr>
          <p:spPr bwMode="auto">
            <a:xfrm flipH="1">
              <a:off x="2545" y="3984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93" name="AutoShape 322"/>
            <p:cNvCxnSpPr>
              <a:cxnSpLocks noChangeShapeType="1"/>
              <a:stCxn id="540993" idx="4"/>
              <a:endCxn id="540969" idx="15"/>
            </p:cNvCxnSpPr>
            <p:nvPr/>
          </p:nvCxnSpPr>
          <p:spPr bwMode="auto">
            <a:xfrm flipH="1">
              <a:off x="2557" y="4039"/>
              <a:ext cx="15" cy="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5" name="Oval 323"/>
            <p:cNvSpPr>
              <a:spLocks noChangeArrowheads="1"/>
            </p:cNvSpPr>
            <p:nvPr/>
          </p:nvSpPr>
          <p:spPr bwMode="auto">
            <a:xfrm>
              <a:off x="2409" y="3873"/>
              <a:ext cx="54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95" name="AutoShape 324"/>
            <p:cNvCxnSpPr>
              <a:cxnSpLocks noChangeShapeType="1"/>
              <a:stCxn id="540995" idx="5"/>
            </p:cNvCxnSpPr>
            <p:nvPr/>
          </p:nvCxnSpPr>
          <p:spPr bwMode="auto">
            <a:xfrm flipH="1">
              <a:off x="2448" y="3921"/>
              <a:ext cx="7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0997" name="Oval 325"/>
            <p:cNvSpPr>
              <a:spLocks noChangeArrowheads="1"/>
            </p:cNvSpPr>
            <p:nvPr/>
          </p:nvSpPr>
          <p:spPr bwMode="auto">
            <a:xfrm>
              <a:off x="2170" y="36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0998" name="Oval 326"/>
            <p:cNvSpPr>
              <a:spLocks noChangeArrowheads="1"/>
            </p:cNvSpPr>
            <p:nvPr/>
          </p:nvSpPr>
          <p:spPr bwMode="auto">
            <a:xfrm>
              <a:off x="2241" y="372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398" name="AutoShape 327"/>
            <p:cNvCxnSpPr>
              <a:cxnSpLocks noChangeShapeType="1"/>
              <a:stCxn id="540997" idx="3"/>
              <a:endCxn id="540969" idx="2"/>
            </p:cNvCxnSpPr>
            <p:nvPr/>
          </p:nvCxnSpPr>
          <p:spPr bwMode="auto">
            <a:xfrm flipH="1">
              <a:off x="2127" y="3704"/>
              <a:ext cx="51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99" name="AutoShape 328"/>
            <p:cNvCxnSpPr>
              <a:cxnSpLocks noChangeShapeType="1"/>
              <a:stCxn id="540998" idx="3"/>
              <a:endCxn id="540969" idx="3"/>
            </p:cNvCxnSpPr>
            <p:nvPr/>
          </p:nvCxnSpPr>
          <p:spPr bwMode="auto">
            <a:xfrm flipH="1">
              <a:off x="2172" y="3777"/>
              <a:ext cx="77" cy="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41001" name="Oval 329"/>
            <p:cNvSpPr>
              <a:spLocks noChangeArrowheads="1"/>
            </p:cNvSpPr>
            <p:nvPr/>
          </p:nvSpPr>
          <p:spPr bwMode="auto">
            <a:xfrm>
              <a:off x="2319" y="381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cxnSp>
          <p:nvCxnSpPr>
            <p:cNvPr id="3401" name="AutoShape 330"/>
            <p:cNvCxnSpPr>
              <a:cxnSpLocks noChangeShapeType="1"/>
              <a:stCxn id="541001" idx="3"/>
              <a:endCxn id="540969" idx="7"/>
            </p:cNvCxnSpPr>
            <p:nvPr/>
          </p:nvCxnSpPr>
          <p:spPr bwMode="auto">
            <a:xfrm flipH="1">
              <a:off x="2293" y="3866"/>
              <a:ext cx="34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pic>
          <p:nvPicPr>
            <p:cNvPr id="541003" name="Picture 331" descr="GE Wind Energy : Misc. 1.5 MW Turbine Images"/>
            <p:cNvPicPr>
              <a:picLocks noChangeAspect="1" noChangeArrowheads="1"/>
            </p:cNvPicPr>
            <p:nvPr/>
          </p:nvPicPr>
          <p:blipFill>
            <a:blip r:embed="rId6" cstate="print"/>
            <a:srcRect l="2859" r="3964"/>
            <a:stretch>
              <a:fillRect/>
            </a:stretch>
          </p:blipFill>
          <p:spPr bwMode="auto">
            <a:xfrm>
              <a:off x="219" y="3318"/>
              <a:ext cx="1068" cy="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1004" name="Line 332"/>
            <p:cNvSpPr>
              <a:spLocks noChangeShapeType="1"/>
            </p:cNvSpPr>
            <p:nvPr/>
          </p:nvSpPr>
          <p:spPr bwMode="auto">
            <a:xfrm>
              <a:off x="780" y="2736"/>
              <a:ext cx="516" cy="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1005" name="Line 333"/>
            <p:cNvSpPr>
              <a:spLocks noChangeShapeType="1"/>
            </p:cNvSpPr>
            <p:nvPr/>
          </p:nvSpPr>
          <p:spPr bwMode="auto">
            <a:xfrm rot="3267458">
              <a:off x="426" y="2597"/>
              <a:ext cx="167" cy="7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grpSp>
        <p:nvGrpSpPr>
          <p:cNvPr id="541012" name="Group 334"/>
          <p:cNvGrpSpPr>
            <a:grpSpLocks/>
          </p:cNvGrpSpPr>
          <p:nvPr/>
        </p:nvGrpSpPr>
        <p:grpSpPr bwMode="auto">
          <a:xfrm>
            <a:off x="3008313" y="1674813"/>
            <a:ext cx="3262312" cy="2459037"/>
            <a:chOff x="1677" y="1414"/>
            <a:chExt cx="2055" cy="1549"/>
          </a:xfrm>
        </p:grpSpPr>
        <p:grpSp>
          <p:nvGrpSpPr>
            <p:cNvPr id="541013" name="Group 335"/>
            <p:cNvGrpSpPr>
              <a:grpSpLocks/>
            </p:cNvGrpSpPr>
            <p:nvPr/>
          </p:nvGrpSpPr>
          <p:grpSpPr bwMode="auto">
            <a:xfrm>
              <a:off x="1677" y="1473"/>
              <a:ext cx="2017" cy="1490"/>
              <a:chOff x="1677" y="1473"/>
              <a:chExt cx="2017" cy="1490"/>
            </a:xfrm>
          </p:grpSpPr>
          <p:grpSp>
            <p:nvGrpSpPr>
              <p:cNvPr id="541016" name="Group 336"/>
              <p:cNvGrpSpPr>
                <a:grpSpLocks/>
              </p:cNvGrpSpPr>
              <p:nvPr/>
            </p:nvGrpSpPr>
            <p:grpSpPr bwMode="auto">
              <a:xfrm>
                <a:off x="1677" y="1473"/>
                <a:ext cx="1815" cy="1490"/>
                <a:chOff x="1677" y="1470"/>
                <a:chExt cx="1815" cy="1490"/>
              </a:xfrm>
            </p:grpSpPr>
            <p:sp>
              <p:nvSpPr>
                <p:cNvPr id="541009" name="Arc 337"/>
                <p:cNvSpPr>
                  <a:spLocks noChangeAspect="1"/>
                </p:cNvSpPr>
                <p:nvPr/>
              </p:nvSpPr>
              <p:spPr bwMode="auto">
                <a:xfrm rot="15532558" flipH="1">
                  <a:off x="3111" y="1405"/>
                  <a:ext cx="222" cy="377"/>
                </a:xfrm>
                <a:custGeom>
                  <a:avLst/>
                  <a:gdLst>
                    <a:gd name="G0" fmla="+- 2387 0 0"/>
                    <a:gd name="G1" fmla="+- 161 0 0"/>
                    <a:gd name="G2" fmla="+- 21600 0 0"/>
                    <a:gd name="T0" fmla="*/ 23986 w 23987"/>
                    <a:gd name="T1" fmla="*/ 0 h 21761"/>
                    <a:gd name="T2" fmla="*/ 0 w 23987"/>
                    <a:gd name="T3" fmla="*/ 21629 h 21761"/>
                    <a:gd name="T4" fmla="*/ 2387 w 23987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987" h="21761" fill="none" extrusionOk="0">
                      <a:moveTo>
                        <a:pt x="23986" y="-1"/>
                      </a:moveTo>
                      <a:cubicBezTo>
                        <a:pt x="23986" y="53"/>
                        <a:pt x="23987" y="107"/>
                        <a:pt x="23987" y="161"/>
                      </a:cubicBezTo>
                      <a:cubicBezTo>
                        <a:pt x="23987" y="12090"/>
                        <a:pt x="14316" y="21761"/>
                        <a:pt x="2387" y="21761"/>
                      </a:cubicBezTo>
                      <a:cubicBezTo>
                        <a:pt x="1589" y="21761"/>
                        <a:pt x="792" y="21716"/>
                        <a:pt x="0" y="21628"/>
                      </a:cubicBezTo>
                    </a:path>
                    <a:path w="23987" h="21761" stroke="0" extrusionOk="0">
                      <a:moveTo>
                        <a:pt x="23986" y="-1"/>
                      </a:moveTo>
                      <a:cubicBezTo>
                        <a:pt x="23986" y="53"/>
                        <a:pt x="23987" y="107"/>
                        <a:pt x="23987" y="161"/>
                      </a:cubicBezTo>
                      <a:cubicBezTo>
                        <a:pt x="23987" y="12090"/>
                        <a:pt x="14316" y="21761"/>
                        <a:pt x="2387" y="21761"/>
                      </a:cubicBezTo>
                      <a:cubicBezTo>
                        <a:pt x="1589" y="21761"/>
                        <a:pt x="792" y="21716"/>
                        <a:pt x="0" y="21628"/>
                      </a:cubicBezTo>
                      <a:lnTo>
                        <a:pt x="2387" y="161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grpSp>
              <p:nvGrpSpPr>
                <p:cNvPr id="541019" name="Group 338"/>
                <p:cNvGrpSpPr>
                  <a:grpSpLocks/>
                </p:cNvGrpSpPr>
                <p:nvPr/>
              </p:nvGrpSpPr>
              <p:grpSpPr bwMode="auto">
                <a:xfrm>
                  <a:off x="1677" y="2569"/>
                  <a:ext cx="541" cy="391"/>
                  <a:chOff x="2276" y="1536"/>
                  <a:chExt cx="922" cy="732"/>
                </a:xfrm>
              </p:grpSpPr>
              <p:grpSp>
                <p:nvGrpSpPr>
                  <p:cNvPr id="541022" name="Group 3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79" y="1536"/>
                    <a:ext cx="726" cy="683"/>
                    <a:chOff x="2324" y="1334"/>
                    <a:chExt cx="584" cy="550"/>
                  </a:xfrm>
                </p:grpSpPr>
                <p:grpSp>
                  <p:nvGrpSpPr>
                    <p:cNvPr id="541025" name="Group 3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0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1028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014" name="Line 3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4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15" name="Line 3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98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1" name="Group 34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1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1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4" name="Group 3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0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2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5" name="Group 3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1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24" name="Line 3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4"/>
                          <a:ext cx="48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38" name="Group 3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6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27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41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29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30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44" name="Group 3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32" name="Line 3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0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33" name="Line 3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0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1047" name="Group 362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826" y="1334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1050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036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37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2" y="1278"/>
                          <a:ext cx="0" cy="60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3" name="Group 3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39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9" y="1830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0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9" y="1782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6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42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49" y="1830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3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49" y="1782"/>
                          <a:ext cx="67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57" name="Group 3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45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1"/>
                          <a:ext cx="7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6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4"/>
                          <a:ext cx="7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60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48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49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63" name="Group 3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51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52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66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54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55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71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41069" name="Group 38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 flipH="1">
                      <a:off x="2590" y="1090"/>
                      <a:ext cx="54" cy="542"/>
                      <a:chOff x="2346" y="1342"/>
                      <a:chExt cx="54" cy="542"/>
                    </a:xfrm>
                  </p:grpSpPr>
                  <p:grpSp>
                    <p:nvGrpSpPr>
                      <p:cNvPr id="541072" name="Group 3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42"/>
                        <a:ext cx="54" cy="542"/>
                        <a:chOff x="2346" y="1278"/>
                        <a:chExt cx="54" cy="606"/>
                      </a:xfrm>
                    </p:grpSpPr>
                    <p:sp>
                      <p:nvSpPr>
                        <p:cNvPr id="541058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346" y="1276"/>
                          <a:ext cx="0" cy="59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59" name="Line 3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400" y="1276"/>
                          <a:ext cx="0" cy="59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75" name="Group 3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782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61" name="Line 3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28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62" name="Line 3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78" name="Group 3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52" y="169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64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1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65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64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108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608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67" name="Line 3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28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68" name="Line 3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072" name="Group 3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52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70" name="Line 3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71" name="Line 3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073" name="Group 4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434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73" name="Line 4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28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74" name="Line 4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078" name="Group 40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46" y="1350"/>
                        <a:ext cx="48" cy="96"/>
                        <a:chOff x="2352" y="1782"/>
                        <a:chExt cx="48" cy="96"/>
                      </a:xfrm>
                    </p:grpSpPr>
                    <p:sp>
                      <p:nvSpPr>
                        <p:cNvPr id="541076" name="Line 4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2352" y="1830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1077" name="Line 4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52" y="1782"/>
                          <a:ext cx="48" cy="4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  <a:ea typeface="ＭＳ Ｐゴシック" pitchFamily="28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79" name="Group 4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2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079" name="Rectangle 4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2"/>
                        <a:ext cx="119" cy="226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0" name="Rectangle 4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0" y="1648"/>
                        <a:ext cx="56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1" name="Line 4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0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2" name="Rectangle 4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2" y="1648"/>
                        <a:ext cx="55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3" name="Line 4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1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81" name="Group 4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64" y="1660"/>
                      <a:ext cx="244" cy="224"/>
                      <a:chOff x="2424" y="1632"/>
                      <a:chExt cx="244" cy="224"/>
                    </a:xfrm>
                  </p:grpSpPr>
                  <p:sp>
                    <p:nvSpPr>
                      <p:cNvPr id="541085" name="Rectangle 4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4" y="1632"/>
                        <a:ext cx="119" cy="226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6" name="Rectangle 4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0" y="1648"/>
                        <a:ext cx="56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7" name="Line 4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40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8" name="Rectangle 4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2" y="1648"/>
                        <a:ext cx="55" cy="191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89" name="Line 4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51" y="1648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82" name="Group 4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4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091" name="Oval 4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2" name="Oval 4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3" name="Oval 4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83" name="Group 4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60" y="1580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095" name="Oval 4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6" name="Oval 4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097" name="Oval 4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84" name="Group 4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12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099" name="Oval 4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0" name="Oval 4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1" name="Oval 4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6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86" name="Group 4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88" y="1384"/>
                      <a:ext cx="40" cy="80"/>
                      <a:chOff x="2568" y="1988"/>
                      <a:chExt cx="40" cy="80"/>
                    </a:xfrm>
                  </p:grpSpPr>
                  <p:sp>
                    <p:nvSpPr>
                      <p:cNvPr id="541103" name="Oval 4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1988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4" name="Oval 4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07"/>
                        <a:ext cx="40" cy="41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05" name="Oval 4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8" y="2028"/>
                        <a:ext cx="40" cy="38"/>
                      </a:xfrm>
                      <a:prstGeom prst="ellipse">
                        <a:avLst/>
                      </a:prstGeom>
                      <a:solidFill>
                        <a:srgbClr val="3333CC"/>
                      </a:solidFill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41106" name="Arc 434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2436" y="1449"/>
                      <a:ext cx="107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07" name="Arc 435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2695" y="1452"/>
                      <a:ext cx="107" cy="143"/>
                    </a:xfrm>
                    <a:custGeom>
                      <a:avLst/>
                      <a:gdLst>
                        <a:gd name="G0" fmla="+- 0 0 0"/>
                        <a:gd name="G1" fmla="+- 21471 0 0"/>
                        <a:gd name="G2" fmla="+- 21600 0 0"/>
                        <a:gd name="T0" fmla="*/ 2356 w 21600"/>
                        <a:gd name="T1" fmla="*/ 0 h 28633"/>
                        <a:gd name="T2" fmla="*/ 20378 w 21600"/>
                        <a:gd name="T3" fmla="*/ 28633 h 28633"/>
                        <a:gd name="T4" fmla="*/ 0 w 21600"/>
                        <a:gd name="T5" fmla="*/ 21471 h 286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8633" fill="none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</a:path>
                        <a:path w="21600" h="28633" stroke="0" extrusionOk="0">
                          <a:moveTo>
                            <a:pt x="2356" y="-1"/>
                          </a:moveTo>
                          <a:cubicBezTo>
                            <a:pt x="13307" y="1201"/>
                            <a:pt x="21600" y="10453"/>
                            <a:pt x="21600" y="21471"/>
                          </a:cubicBezTo>
                          <a:cubicBezTo>
                            <a:pt x="21600" y="23910"/>
                            <a:pt x="21186" y="26331"/>
                            <a:pt x="20378" y="28633"/>
                          </a:cubicBezTo>
                          <a:lnTo>
                            <a:pt x="0" y="21471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aphicFrame>
                <p:nvGraphicFramePr>
                  <p:cNvPr id="3075" name="Object 436"/>
                  <p:cNvGraphicFramePr>
                    <a:graphicFrameLocks noChangeAspect="1"/>
                  </p:cNvGraphicFramePr>
                  <p:nvPr/>
                </p:nvGraphicFramePr>
                <p:xfrm>
                  <a:off x="2276" y="1730"/>
                  <a:ext cx="922" cy="538"/>
                </p:xfrm>
                <a:graphic>
                  <a:graphicData uri="http://schemas.openxmlformats.org/presentationml/2006/ole">
                    <p:oleObj spid="_x0000_s68611" name="Clip" r:id="rId7" imgW="7421563" imgH="4327525" progId="">
                      <p:embed/>
                    </p:oleObj>
                  </a:graphicData>
                </a:graphic>
              </p:graphicFrame>
            </p:grpSp>
            <p:sp>
              <p:nvSpPr>
                <p:cNvPr id="541109" name="Freeform 437"/>
                <p:cNvSpPr>
                  <a:spLocks/>
                </p:cNvSpPr>
                <p:nvPr/>
              </p:nvSpPr>
              <p:spPr bwMode="auto">
                <a:xfrm>
                  <a:off x="2947" y="1740"/>
                  <a:ext cx="545" cy="8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1" y="36"/>
                    </a:cxn>
                    <a:cxn ang="0">
                      <a:pos x="84" y="53"/>
                    </a:cxn>
                    <a:cxn ang="0">
                      <a:pos x="207" y="79"/>
                    </a:cxn>
                    <a:cxn ang="0">
                      <a:pos x="324" y="82"/>
                    </a:cxn>
                    <a:cxn ang="0">
                      <a:pos x="454" y="62"/>
                    </a:cxn>
                    <a:cxn ang="0">
                      <a:pos x="545" y="0"/>
                    </a:cxn>
                  </a:cxnLst>
                  <a:rect l="0" t="0" r="r" b="b"/>
                  <a:pathLst>
                    <a:path w="545" h="85">
                      <a:moveTo>
                        <a:pt x="0" y="12"/>
                      </a:moveTo>
                      <a:cubicBezTo>
                        <a:pt x="8" y="20"/>
                        <a:pt x="17" y="29"/>
                        <a:pt x="31" y="36"/>
                      </a:cubicBezTo>
                      <a:cubicBezTo>
                        <a:pt x="45" y="43"/>
                        <a:pt x="55" y="46"/>
                        <a:pt x="84" y="53"/>
                      </a:cubicBezTo>
                      <a:cubicBezTo>
                        <a:pt x="113" y="60"/>
                        <a:pt x="167" y="74"/>
                        <a:pt x="207" y="79"/>
                      </a:cubicBezTo>
                      <a:cubicBezTo>
                        <a:pt x="247" y="84"/>
                        <a:pt x="283" y="85"/>
                        <a:pt x="324" y="82"/>
                      </a:cubicBezTo>
                      <a:cubicBezTo>
                        <a:pt x="365" y="79"/>
                        <a:pt x="417" y="76"/>
                        <a:pt x="454" y="62"/>
                      </a:cubicBezTo>
                      <a:cubicBezTo>
                        <a:pt x="491" y="48"/>
                        <a:pt x="528" y="12"/>
                        <a:pt x="545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0" name="Freeform 438"/>
                <p:cNvSpPr>
                  <a:spLocks/>
                </p:cNvSpPr>
                <p:nvPr/>
              </p:nvSpPr>
              <p:spPr bwMode="auto">
                <a:xfrm>
                  <a:off x="2748" y="1762"/>
                  <a:ext cx="545" cy="8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1" y="36"/>
                    </a:cxn>
                    <a:cxn ang="0">
                      <a:pos x="84" y="53"/>
                    </a:cxn>
                    <a:cxn ang="0">
                      <a:pos x="207" y="79"/>
                    </a:cxn>
                    <a:cxn ang="0">
                      <a:pos x="324" y="82"/>
                    </a:cxn>
                    <a:cxn ang="0">
                      <a:pos x="454" y="62"/>
                    </a:cxn>
                    <a:cxn ang="0">
                      <a:pos x="545" y="0"/>
                    </a:cxn>
                  </a:cxnLst>
                  <a:rect l="0" t="0" r="r" b="b"/>
                  <a:pathLst>
                    <a:path w="545" h="85">
                      <a:moveTo>
                        <a:pt x="0" y="12"/>
                      </a:moveTo>
                      <a:cubicBezTo>
                        <a:pt x="8" y="20"/>
                        <a:pt x="17" y="29"/>
                        <a:pt x="31" y="36"/>
                      </a:cubicBezTo>
                      <a:cubicBezTo>
                        <a:pt x="45" y="43"/>
                        <a:pt x="55" y="46"/>
                        <a:pt x="84" y="53"/>
                      </a:cubicBezTo>
                      <a:cubicBezTo>
                        <a:pt x="113" y="60"/>
                        <a:pt x="167" y="74"/>
                        <a:pt x="207" y="79"/>
                      </a:cubicBezTo>
                      <a:cubicBezTo>
                        <a:pt x="247" y="84"/>
                        <a:pt x="283" y="85"/>
                        <a:pt x="324" y="82"/>
                      </a:cubicBezTo>
                      <a:cubicBezTo>
                        <a:pt x="365" y="79"/>
                        <a:pt x="417" y="76"/>
                        <a:pt x="454" y="62"/>
                      </a:cubicBezTo>
                      <a:cubicBezTo>
                        <a:pt x="491" y="48"/>
                        <a:pt x="528" y="12"/>
                        <a:pt x="545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1" name="Freeform 439"/>
                <p:cNvSpPr>
                  <a:spLocks/>
                </p:cNvSpPr>
                <p:nvPr/>
              </p:nvSpPr>
              <p:spPr bwMode="auto">
                <a:xfrm>
                  <a:off x="2566" y="1741"/>
                  <a:ext cx="545" cy="8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1" y="36"/>
                    </a:cxn>
                    <a:cxn ang="0">
                      <a:pos x="84" y="53"/>
                    </a:cxn>
                    <a:cxn ang="0">
                      <a:pos x="207" y="79"/>
                    </a:cxn>
                    <a:cxn ang="0">
                      <a:pos x="324" y="82"/>
                    </a:cxn>
                    <a:cxn ang="0">
                      <a:pos x="454" y="62"/>
                    </a:cxn>
                    <a:cxn ang="0">
                      <a:pos x="545" y="0"/>
                    </a:cxn>
                  </a:cxnLst>
                  <a:rect l="0" t="0" r="r" b="b"/>
                  <a:pathLst>
                    <a:path w="545" h="85">
                      <a:moveTo>
                        <a:pt x="0" y="12"/>
                      </a:moveTo>
                      <a:cubicBezTo>
                        <a:pt x="8" y="20"/>
                        <a:pt x="17" y="29"/>
                        <a:pt x="31" y="36"/>
                      </a:cubicBezTo>
                      <a:cubicBezTo>
                        <a:pt x="45" y="43"/>
                        <a:pt x="55" y="46"/>
                        <a:pt x="84" y="53"/>
                      </a:cubicBezTo>
                      <a:cubicBezTo>
                        <a:pt x="113" y="60"/>
                        <a:pt x="167" y="74"/>
                        <a:pt x="207" y="79"/>
                      </a:cubicBezTo>
                      <a:cubicBezTo>
                        <a:pt x="247" y="84"/>
                        <a:pt x="283" y="85"/>
                        <a:pt x="324" y="82"/>
                      </a:cubicBezTo>
                      <a:cubicBezTo>
                        <a:pt x="365" y="79"/>
                        <a:pt x="417" y="76"/>
                        <a:pt x="454" y="62"/>
                      </a:cubicBezTo>
                      <a:cubicBezTo>
                        <a:pt x="491" y="48"/>
                        <a:pt x="528" y="12"/>
                        <a:pt x="545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pic>
              <p:nvPicPr>
                <p:cNvPr id="3200" name="Picture 44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2535" y="1576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1113" name="Arc 441"/>
                <p:cNvSpPr>
                  <a:spLocks/>
                </p:cNvSpPr>
                <p:nvPr/>
              </p:nvSpPr>
              <p:spPr bwMode="auto">
                <a:xfrm flipV="1">
                  <a:off x="2338" y="1754"/>
                  <a:ext cx="609" cy="4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4" name="Arc 442"/>
                <p:cNvSpPr>
                  <a:spLocks/>
                </p:cNvSpPr>
                <p:nvPr/>
              </p:nvSpPr>
              <p:spPr bwMode="auto">
                <a:xfrm flipV="1">
                  <a:off x="2141" y="1780"/>
                  <a:ext cx="609" cy="4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5" name="Arc 443"/>
                <p:cNvSpPr>
                  <a:spLocks/>
                </p:cNvSpPr>
                <p:nvPr/>
              </p:nvSpPr>
              <p:spPr bwMode="auto">
                <a:xfrm flipV="1">
                  <a:off x="1951" y="1744"/>
                  <a:ext cx="609" cy="4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pic>
              <p:nvPicPr>
                <p:cNvPr id="3204" name="Picture 44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1923" y="2060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1117" name="Arc 445"/>
                <p:cNvSpPr>
                  <a:spLocks/>
                </p:cNvSpPr>
                <p:nvPr/>
              </p:nvSpPr>
              <p:spPr bwMode="auto">
                <a:xfrm flipV="1">
                  <a:off x="1781" y="2220"/>
                  <a:ext cx="177" cy="3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8" name="Arc 446"/>
                <p:cNvSpPr>
                  <a:spLocks/>
                </p:cNvSpPr>
                <p:nvPr/>
              </p:nvSpPr>
              <p:spPr bwMode="auto">
                <a:xfrm flipV="1">
                  <a:off x="1954" y="2268"/>
                  <a:ext cx="182" cy="29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41119" name="Arc 447"/>
                <p:cNvSpPr>
                  <a:spLocks/>
                </p:cNvSpPr>
                <p:nvPr/>
              </p:nvSpPr>
              <p:spPr bwMode="auto">
                <a:xfrm flipV="1">
                  <a:off x="2141" y="2242"/>
                  <a:ext cx="189" cy="32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3087" name="Group 448"/>
              <p:cNvGrpSpPr>
                <a:grpSpLocks/>
              </p:cNvGrpSpPr>
              <p:nvPr/>
            </p:nvGrpSpPr>
            <p:grpSpPr bwMode="auto">
              <a:xfrm>
                <a:off x="2965" y="1706"/>
                <a:ext cx="729" cy="526"/>
                <a:chOff x="2276" y="1536"/>
                <a:chExt cx="922" cy="732"/>
              </a:xfrm>
            </p:grpSpPr>
            <p:grpSp>
              <p:nvGrpSpPr>
                <p:cNvPr id="3088" name="Group 449"/>
                <p:cNvGrpSpPr>
                  <a:grpSpLocks noChangeAspect="1"/>
                </p:cNvGrpSpPr>
                <p:nvPr/>
              </p:nvGrpSpPr>
              <p:grpSpPr bwMode="auto">
                <a:xfrm>
                  <a:off x="2379" y="1536"/>
                  <a:ext cx="726" cy="683"/>
                  <a:chOff x="2324" y="1334"/>
                  <a:chExt cx="584" cy="550"/>
                </a:xfrm>
              </p:grpSpPr>
              <p:grpSp>
                <p:nvGrpSpPr>
                  <p:cNvPr id="3089" name="Group 4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0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3090" name="Group 4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1124" name="Line 4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25" name="Line 4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91" name="Group 4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27" name="Line 4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28" name="Line 4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92" name="Group 4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0" name="Line 4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31" name="Line 4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93" name="Group 4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3" name="Line 4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34" name="Line 4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94" name="Group 4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6" name="Line 4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37" name="Line 4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95" name="Group 4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39" name="Line 4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40" name="Line 4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96" name="Group 4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42" name="Line 4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52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43" name="Line 4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52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3097" name="Group 47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2826" y="1334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3098" name="Group 4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1146" name="Line 4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59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47" name="Line 4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13" y="1278"/>
                        <a:ext cx="0" cy="60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99" name="Group 47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49" name="Line 4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0" name="Line 4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00" name="Group 4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52" name="Line 4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5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3" name="Line 4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01" name="Group 4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55" name="Line 4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6" name="Line 4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02" name="Group 4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58" name="Line 4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1"/>
                        <a:ext cx="48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59" name="Line 4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7"/>
                        <a:ext cx="48" cy="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03" name="Group 4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61" name="Line 4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62" name="Line 4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090" name="Group 4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64" name="Line 4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65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65" name="Line 4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65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41094" name="Group 494"/>
                  <p:cNvGrpSpPr>
                    <a:grpSpLocks noChangeAspect="1"/>
                  </p:cNvGrpSpPr>
                  <p:nvPr/>
                </p:nvGrpSpPr>
                <p:grpSpPr bwMode="auto">
                  <a:xfrm rot="16200000" flipH="1">
                    <a:off x="2590" y="1090"/>
                    <a:ext cx="54" cy="542"/>
                    <a:chOff x="2346" y="1342"/>
                    <a:chExt cx="54" cy="542"/>
                  </a:xfrm>
                </p:grpSpPr>
                <p:grpSp>
                  <p:nvGrpSpPr>
                    <p:cNvPr id="541098" name="Group 49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42"/>
                      <a:ext cx="54" cy="542"/>
                      <a:chOff x="2346" y="1278"/>
                      <a:chExt cx="54" cy="606"/>
                    </a:xfrm>
                  </p:grpSpPr>
                  <p:sp>
                    <p:nvSpPr>
                      <p:cNvPr id="541168" name="Line 4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46" y="1278"/>
                        <a:ext cx="0" cy="60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69" name="Line 4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0" y="1278"/>
                        <a:ext cx="0" cy="60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102" name="Group 4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782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71" name="Line 4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3" y="1817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72" name="Line 5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3" y="1769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108" name="Group 5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2" y="169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74" name="Line 5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3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75" name="Line 5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3" y="1769"/>
                        <a:ext cx="48" cy="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112" name="Group 5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608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77" name="Line 5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17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78" name="Line 5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69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116" name="Group 5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52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80" name="Line 5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81" name="Line 5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120" name="Group 5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434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83" name="Line 5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84" name="Line 5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69"/>
                        <a:ext cx="48" cy="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1121" name="Group 5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46" y="1350"/>
                      <a:ext cx="48" cy="96"/>
                      <a:chOff x="2352" y="1782"/>
                      <a:chExt cx="48" cy="96"/>
                    </a:xfrm>
                  </p:grpSpPr>
                  <p:sp>
                    <p:nvSpPr>
                      <p:cNvPr id="541186" name="Line 5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337" y="1830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1187" name="Line 5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37" y="1782"/>
                        <a:ext cx="48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pitchFamily="28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41122" name="Group 5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2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541189" name="Rectangle 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84" y="1632"/>
                      <a:ext cx="120" cy="224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0" name="Rectangle 5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2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1" name="Line 5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37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2" name="Rectangle 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4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3" name="Line 5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2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123" name="Group 5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64" y="1660"/>
                    <a:ext cx="244" cy="224"/>
                    <a:chOff x="2424" y="1632"/>
                    <a:chExt cx="244" cy="224"/>
                  </a:xfrm>
                </p:grpSpPr>
                <p:sp>
                  <p:nvSpPr>
                    <p:cNvPr id="541195" name="Rectangle 5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71" y="1632"/>
                      <a:ext cx="120" cy="224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6" name="Rectangle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2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7" name="Line 5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37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8" name="Rectangle 5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11" y="1648"/>
                      <a:ext cx="56" cy="195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199" name="Line 5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2" y="1648"/>
                      <a:ext cx="0" cy="1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126" name="Group 5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4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01" name="Oval 5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5" y="1993"/>
                      <a:ext cx="53" cy="36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2" name="Oval 5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5" y="2011"/>
                      <a:ext cx="53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3" name="Oval 5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55" y="2029"/>
                      <a:ext cx="53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129" name="Group 5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60" y="1580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05" name="Oval 5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93"/>
                      <a:ext cx="40" cy="36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6" name="Oval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11"/>
                      <a:ext cx="40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07" name="Oval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9"/>
                      <a:ext cx="40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132" name="Group 5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12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09" name="Oval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0" name="Oval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11"/>
                      <a:ext cx="40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1" name="Oval 5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9"/>
                      <a:ext cx="40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135" name="Group 5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88" y="1384"/>
                    <a:ext cx="40" cy="80"/>
                    <a:chOff x="2568" y="1988"/>
                    <a:chExt cx="40" cy="80"/>
                  </a:xfrm>
                </p:grpSpPr>
                <p:sp>
                  <p:nvSpPr>
                    <p:cNvPr id="541213" name="Oval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1988"/>
                      <a:ext cx="40" cy="40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4" name="Oval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11"/>
                      <a:ext cx="40" cy="37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541215" name="Oval 5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8" y="2029"/>
                      <a:ext cx="40" cy="3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41216" name="Arc 54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423" y="1448"/>
                    <a:ext cx="108" cy="142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541217" name="Arc 545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2696" y="1452"/>
                    <a:ext cx="108" cy="143"/>
                  </a:xfrm>
                  <a:custGeom>
                    <a:avLst/>
                    <a:gdLst>
                      <a:gd name="G0" fmla="+- 0 0 0"/>
                      <a:gd name="G1" fmla="+- 21471 0 0"/>
                      <a:gd name="G2" fmla="+- 21600 0 0"/>
                      <a:gd name="T0" fmla="*/ 2356 w 21600"/>
                      <a:gd name="T1" fmla="*/ 0 h 28633"/>
                      <a:gd name="T2" fmla="*/ 20378 w 21600"/>
                      <a:gd name="T3" fmla="*/ 28633 h 28633"/>
                      <a:gd name="T4" fmla="*/ 0 w 21600"/>
                      <a:gd name="T5" fmla="*/ 21471 h 28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8633" fill="none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</a:path>
                      <a:path w="21600" h="28633" stroke="0" extrusionOk="0">
                        <a:moveTo>
                          <a:pt x="2356" y="-1"/>
                        </a:moveTo>
                        <a:cubicBezTo>
                          <a:pt x="13307" y="1201"/>
                          <a:pt x="21600" y="10453"/>
                          <a:pt x="21600" y="21471"/>
                        </a:cubicBezTo>
                        <a:cubicBezTo>
                          <a:pt x="21600" y="23910"/>
                          <a:pt x="21186" y="26331"/>
                          <a:pt x="20378" y="28633"/>
                        </a:cubicBezTo>
                        <a:lnTo>
                          <a:pt x="0" y="2147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aphicFrame>
              <p:nvGraphicFramePr>
                <p:cNvPr id="3074" name="Object 546"/>
                <p:cNvGraphicFramePr>
                  <a:graphicFrameLocks noChangeAspect="1"/>
                </p:cNvGraphicFramePr>
                <p:nvPr/>
              </p:nvGraphicFramePr>
              <p:xfrm>
                <a:off x="2276" y="1730"/>
                <a:ext cx="922" cy="538"/>
              </p:xfrm>
              <a:graphic>
                <a:graphicData uri="http://schemas.openxmlformats.org/presentationml/2006/ole">
                  <p:oleObj spid="_x0000_s68610" name="Clip" r:id="rId8" imgW="7421563" imgH="4327525" progId="">
                    <p:embed/>
                  </p:oleObj>
                </a:graphicData>
              </a:graphic>
            </p:graphicFrame>
          </p:grpSp>
        </p:grpSp>
        <p:sp>
          <p:nvSpPr>
            <p:cNvPr id="541219" name="Arc 547"/>
            <p:cNvSpPr>
              <a:spLocks noChangeAspect="1"/>
            </p:cNvSpPr>
            <p:nvPr/>
          </p:nvSpPr>
          <p:spPr bwMode="auto">
            <a:xfrm rot="16872982" flipH="1">
              <a:off x="3524" y="1476"/>
              <a:ext cx="295" cy="146"/>
            </a:xfrm>
            <a:custGeom>
              <a:avLst/>
              <a:gdLst>
                <a:gd name="G0" fmla="+- 154 0 0"/>
                <a:gd name="G1" fmla="+- 0 0 0"/>
                <a:gd name="G2" fmla="+- 21600 0 0"/>
                <a:gd name="T0" fmla="*/ 21554 w 21554"/>
                <a:gd name="T1" fmla="*/ 2936 h 21600"/>
                <a:gd name="T2" fmla="*/ 0 w 21554"/>
                <a:gd name="T3" fmla="*/ 21599 h 21600"/>
                <a:gd name="T4" fmla="*/ 154 w 215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54" h="21600" fill="none" extrusionOk="0">
                  <a:moveTo>
                    <a:pt x="21553" y="2935"/>
                  </a:moveTo>
                  <a:cubicBezTo>
                    <a:pt x="20086" y="13630"/>
                    <a:pt x="10948" y="21599"/>
                    <a:pt x="154" y="21600"/>
                  </a:cubicBezTo>
                  <a:cubicBezTo>
                    <a:pt x="102" y="21600"/>
                    <a:pt x="51" y="21599"/>
                    <a:pt x="-1" y="21599"/>
                  </a:cubicBezTo>
                </a:path>
                <a:path w="21554" h="21600" stroke="0" extrusionOk="0">
                  <a:moveTo>
                    <a:pt x="21553" y="2935"/>
                  </a:moveTo>
                  <a:cubicBezTo>
                    <a:pt x="20086" y="13630"/>
                    <a:pt x="10948" y="21599"/>
                    <a:pt x="154" y="21600"/>
                  </a:cubicBezTo>
                  <a:cubicBezTo>
                    <a:pt x="102" y="21600"/>
                    <a:pt x="51" y="21599"/>
                    <a:pt x="-1" y="21599"/>
                  </a:cubicBezTo>
                  <a:lnTo>
                    <a:pt x="154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41220" name="Arc 548"/>
            <p:cNvSpPr>
              <a:spLocks noChangeAspect="1"/>
            </p:cNvSpPr>
            <p:nvPr/>
          </p:nvSpPr>
          <p:spPr bwMode="auto">
            <a:xfrm rot="16106056" flipH="1">
              <a:off x="3353" y="1499"/>
              <a:ext cx="246" cy="182"/>
            </a:xfrm>
            <a:custGeom>
              <a:avLst/>
              <a:gdLst>
                <a:gd name="G0" fmla="+- 0 0 0"/>
                <a:gd name="G1" fmla="+- 12 0 0"/>
                <a:gd name="G2" fmla="+- 21600 0 0"/>
                <a:gd name="T0" fmla="*/ 21600 w 21600"/>
                <a:gd name="T1" fmla="*/ 0 h 21612"/>
                <a:gd name="T2" fmla="*/ 0 w 21600"/>
                <a:gd name="T3" fmla="*/ 21612 h 21612"/>
                <a:gd name="T4" fmla="*/ 0 w 21600"/>
                <a:gd name="T5" fmla="*/ 12 h 2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12" fill="none" extrusionOk="0">
                  <a:moveTo>
                    <a:pt x="21599" y="0"/>
                  </a:moveTo>
                  <a:cubicBezTo>
                    <a:pt x="21599" y="4"/>
                    <a:pt x="21600" y="8"/>
                    <a:pt x="21600" y="12"/>
                  </a:cubicBezTo>
                  <a:cubicBezTo>
                    <a:pt x="21600" y="11941"/>
                    <a:pt x="11929" y="21611"/>
                    <a:pt x="0" y="21612"/>
                  </a:cubicBezTo>
                </a:path>
                <a:path w="21600" h="21612" stroke="0" extrusionOk="0">
                  <a:moveTo>
                    <a:pt x="21599" y="0"/>
                  </a:moveTo>
                  <a:cubicBezTo>
                    <a:pt x="21599" y="4"/>
                    <a:pt x="21600" y="8"/>
                    <a:pt x="21600" y="12"/>
                  </a:cubicBezTo>
                  <a:cubicBezTo>
                    <a:pt x="21600" y="11941"/>
                    <a:pt x="11929" y="21611"/>
                    <a:pt x="0" y="21612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3085" name="Text Box 554"/>
          <p:cNvSpPr txBox="1">
            <a:spLocks noChangeArrowheads="1"/>
          </p:cNvSpPr>
          <p:nvPr/>
        </p:nvSpPr>
        <p:spPr bwMode="auto">
          <a:xfrm>
            <a:off x="2082800" y="4327525"/>
            <a:ext cx="2319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66"/>
                </a:solidFill>
              </a:rPr>
              <a:t>Renewable Power Plant</a:t>
            </a:r>
          </a:p>
        </p:txBody>
      </p:sp>
      <p:sp>
        <p:nvSpPr>
          <p:cNvPr id="563" name="Text Box 4"/>
          <p:cNvSpPr txBox="1">
            <a:spLocks noChangeArrowheads="1"/>
          </p:cNvSpPr>
          <p:nvPr/>
        </p:nvSpPr>
        <p:spPr bwMode="auto">
          <a:xfrm>
            <a:off x="5347194" y="2447531"/>
            <a:ext cx="3420281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…Improved or new T&amp;D functions to make expansion and operations easier and less costly.</a:t>
            </a:r>
          </a:p>
        </p:txBody>
      </p:sp>
      <p:sp>
        <p:nvSpPr>
          <p:cNvPr id="566" name="Text Box 4"/>
          <p:cNvSpPr txBox="1">
            <a:spLocks noChangeArrowheads="1"/>
          </p:cNvSpPr>
          <p:nvPr/>
        </p:nvSpPr>
        <p:spPr bwMode="auto">
          <a:xfrm>
            <a:off x="475087" y="1175034"/>
            <a:ext cx="3113086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charset="0"/>
                <a:ea typeface="ＭＳ Ｐゴシック" pitchFamily="-80" charset="-128"/>
              </a:rPr>
              <a:t>The traditional “build” solutions, i.e., investments in wires, towers, poles and power plants, and…</a:t>
            </a:r>
          </a:p>
        </p:txBody>
      </p:sp>
      <p:sp>
        <p:nvSpPr>
          <p:cNvPr id="555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54" name="Text Box 550"/>
          <p:cNvSpPr txBox="1">
            <a:spLocks noChangeArrowheads="1"/>
          </p:cNvSpPr>
          <p:nvPr/>
        </p:nvSpPr>
        <p:spPr bwMode="auto">
          <a:xfrm rot="20434592">
            <a:off x="908866" y="4591454"/>
            <a:ext cx="3110191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  <a:effectLst>
            <a:glow rad="228600">
              <a:srgbClr val="800000">
                <a:alpha val="40000"/>
              </a:srgbClr>
            </a:glow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Arial Narrow" pitchFamily="34" charset="0"/>
                <a:ea typeface="ＭＳ Ｐゴシック" pitchFamily="28" charset="-128"/>
              </a:rPr>
              <a:t>Success Factor is Societal Acceptance</a:t>
            </a:r>
            <a:r>
              <a:rPr lang="en-US" sz="2800" b="1" dirty="0" smtClean="0">
                <a:solidFill>
                  <a:srgbClr val="800000"/>
                </a:solidFill>
                <a:latin typeface="Arial Narrow" pitchFamily="34" charset="0"/>
                <a:ea typeface="ＭＳ Ｐゴシック" pitchFamily="28" charset="-128"/>
                <a:cs typeface="+mn-cs"/>
              </a:rPr>
              <a:t>.</a:t>
            </a:r>
            <a:endParaRPr lang="en-US" sz="2800" b="1" dirty="0">
              <a:solidFill>
                <a:srgbClr val="800000"/>
              </a:solidFill>
              <a:latin typeface="Arial Narrow" pitchFamily="34" charset="0"/>
              <a:ea typeface="ＭＳ Ｐゴシック" pitchFamily="28" charset="-128"/>
              <a:cs typeface="+mn-cs"/>
            </a:endParaRPr>
          </a:p>
        </p:txBody>
      </p:sp>
      <p:sp>
        <p:nvSpPr>
          <p:cNvPr id="556" name="Text Box 550"/>
          <p:cNvSpPr txBox="1">
            <a:spLocks noChangeArrowheads="1"/>
          </p:cNvSpPr>
          <p:nvPr/>
        </p:nvSpPr>
        <p:spPr bwMode="auto">
          <a:xfrm rot="20434592">
            <a:off x="6048131" y="5090987"/>
            <a:ext cx="2805392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  <a:effectLst>
            <a:glow rad="228600">
              <a:srgbClr val="800000">
                <a:alpha val="40000"/>
              </a:srgbClr>
            </a:glow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Arial Narrow" pitchFamily="34" charset="0"/>
                <a:ea typeface="ＭＳ Ｐゴシック" pitchFamily="28" charset="-128"/>
              </a:rPr>
              <a:t>Success Factor is New Technologies.</a:t>
            </a:r>
            <a:endParaRPr lang="en-US" sz="2800" b="1" dirty="0">
              <a:solidFill>
                <a:srgbClr val="800000"/>
              </a:solidFill>
              <a:latin typeface="Arial Narrow" pitchFamily="34" charset="0"/>
              <a:ea typeface="ＭＳ Ｐゴシック" pitchFamily="28" charset="-128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0" animBg="1" autoUpdateAnimBg="0"/>
      <p:bldP spid="566" grpId="0" animBg="1"/>
      <p:bldP spid="554" grpId="0" animBg="1"/>
      <p:bldP spid="5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555813" y="457200"/>
            <a:ext cx="7954776" cy="11430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Assertions: Perhaps for now we can “build” our way out of these problems, but soon…</a:t>
            </a:r>
          </a:p>
        </p:txBody>
      </p:sp>
      <p:sp>
        <p:nvSpPr>
          <p:cNvPr id="542722" name="Rectangle 2"/>
          <p:cNvSpPr>
            <a:spLocks noGrp="1" noChangeArrowheads="1"/>
          </p:cNvSpPr>
          <p:nvPr>
            <p:ph idx="1"/>
          </p:nvPr>
        </p:nvSpPr>
        <p:spPr>
          <a:xfrm>
            <a:off x="593725" y="1792287"/>
            <a:ext cx="8005763" cy="3770313"/>
          </a:xfrm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b="1" dirty="0" smtClean="0">
                <a:solidFill>
                  <a:srgbClr val="003366"/>
                </a:solidFill>
              </a:rPr>
              <a:t>…traditional “build” solutions, i.e., investments in wires, towers and power plants, can’t do it alone.</a:t>
            </a:r>
          </a:p>
          <a:p>
            <a:pPr eaLnBrk="1" hangingPunct="1">
              <a:spcBef>
                <a:spcPct val="75000"/>
              </a:spcBef>
            </a:pPr>
            <a:r>
              <a:rPr lang="en-US" b="1" dirty="0" smtClean="0">
                <a:solidFill>
                  <a:srgbClr val="003366"/>
                </a:solidFill>
              </a:rPr>
              <a:t>New technologies will be needed to make planning, siting, building and operating easier and less costly… 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711200" y="5029200"/>
            <a:ext cx="793115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effectLst/>
              </a:rPr>
              <a:t>…especially technologies that make the grid </a:t>
            </a:r>
            <a:r>
              <a:rPr lang="en-US" sz="3600" b="1" dirty="0" smtClean="0">
                <a:solidFill>
                  <a:schemeClr val="bg1"/>
                </a:solidFill>
                <a:effectLst/>
              </a:rPr>
              <a:t>smarter.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 build="p"/>
      <p:bldP spid="5427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67" name="Picture 15" descr="MCj019783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927412"/>
            <a:ext cx="1041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9156" name="Object 4"/>
          <p:cNvGraphicFramePr>
            <a:graphicFrameLocks noChangeAspect="1"/>
          </p:cNvGraphicFramePr>
          <p:nvPr/>
        </p:nvGraphicFramePr>
        <p:xfrm>
          <a:off x="685800" y="1681163"/>
          <a:ext cx="7772400" cy="1290637"/>
        </p:xfrm>
        <a:graphic>
          <a:graphicData uri="http://schemas.openxmlformats.org/presentationml/2006/ole">
            <p:oleObj spid="_x0000_s279555" name="Visio" r:id="rId5" imgW="8830056" imgH="1466850" progId="">
              <p:embed/>
            </p:oleObj>
          </a:graphicData>
        </a:graphic>
      </p:graphicFrame>
      <p:sp>
        <p:nvSpPr>
          <p:cNvPr id="23" name="Down Arrow 22"/>
          <p:cNvSpPr/>
          <p:nvPr/>
        </p:nvSpPr>
        <p:spPr>
          <a:xfrm>
            <a:off x="914400" y="762000"/>
            <a:ext cx="7261410" cy="1030941"/>
          </a:xfrm>
          <a:prstGeom prst="downArrow">
            <a:avLst/>
          </a:prstGeom>
          <a:solidFill>
            <a:srgbClr val="2DA2B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Electrical </a:t>
            </a:r>
            <a:r>
              <a:rPr lang="en-US" b="1" dirty="0" smtClean="0">
                <a:latin typeface="+mj-lt"/>
                <a:ea typeface="+mj-ea"/>
                <a:cs typeface="+mj-cs"/>
              </a:rPr>
              <a:t/>
            </a:r>
            <a:br>
              <a:rPr lang="en-US" b="1" dirty="0" smtClean="0">
                <a:latin typeface="+mj-lt"/>
                <a:ea typeface="+mj-ea"/>
                <a:cs typeface="+mj-cs"/>
              </a:rPr>
            </a:br>
            <a:r>
              <a:rPr lang="en-US" b="1" dirty="0" smtClean="0">
                <a:latin typeface="+mj-lt"/>
                <a:ea typeface="+mj-ea"/>
                <a:cs typeface="+mj-cs"/>
              </a:rPr>
              <a:t>Infrastructure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724429" y="3293538"/>
            <a:ext cx="7680325" cy="2523068"/>
            <a:chOff x="715963" y="3505200"/>
            <a:chExt cx="7680325" cy="2523068"/>
          </a:xfrm>
        </p:grpSpPr>
        <p:graphicFrame>
          <p:nvGraphicFramePr>
            <p:cNvPr id="689154" name="Object 2"/>
            <p:cNvGraphicFramePr>
              <a:graphicFrameLocks noChangeAspect="1"/>
            </p:cNvGraphicFramePr>
            <p:nvPr/>
          </p:nvGraphicFramePr>
          <p:xfrm>
            <a:off x="715963" y="3505200"/>
            <a:ext cx="7680325" cy="1460500"/>
          </p:xfrm>
          <a:graphic>
            <a:graphicData uri="http://schemas.openxmlformats.org/presentationml/2006/ole">
              <p:oleObj spid="_x0000_s279554" name="Visio" r:id="rId6" imgW="8891397" imgH="1690052" progId="">
                <p:embed/>
              </p:oleObj>
            </a:graphicData>
          </a:graphic>
        </p:graphicFrame>
        <p:sp>
          <p:nvSpPr>
            <p:cNvPr id="25" name="Up Arrow 24"/>
            <p:cNvSpPr/>
            <p:nvPr/>
          </p:nvSpPr>
          <p:spPr>
            <a:xfrm>
              <a:off x="922867" y="4948020"/>
              <a:ext cx="7239000" cy="1080248"/>
            </a:xfrm>
            <a:prstGeom prst="upArrow">
              <a:avLst/>
            </a:prstGeom>
            <a:solidFill>
              <a:srgbClr val="2DA2B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b="1" dirty="0">
                  <a:latin typeface="+mj-lt"/>
                  <a:ea typeface="+mj-ea"/>
                  <a:cs typeface="+mj-cs"/>
                </a:rPr>
                <a:t>“Intelligence” Infrastructure</a:t>
              </a:r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2401" y="307652"/>
            <a:ext cx="8991599" cy="4801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The smart grid is the joining of two infrastructures: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</a:endParaRPr>
          </a:p>
        </p:txBody>
      </p:sp>
      <p:grpSp>
        <p:nvGrpSpPr>
          <p:cNvPr id="3" name="Group 217"/>
          <p:cNvGrpSpPr>
            <a:grpSpLocks/>
          </p:cNvGrpSpPr>
          <p:nvPr/>
        </p:nvGrpSpPr>
        <p:grpSpPr bwMode="auto">
          <a:xfrm>
            <a:off x="3902050" y="2565417"/>
            <a:ext cx="340020" cy="493287"/>
            <a:chOff x="853" y="942"/>
            <a:chExt cx="497" cy="720"/>
          </a:xfrm>
        </p:grpSpPr>
        <p:sp>
          <p:nvSpPr>
            <p:cNvPr id="308" name="AutoShape 224"/>
            <p:cNvSpPr>
              <a:spLocks noChangeArrowheads="1"/>
            </p:cNvSpPr>
            <p:nvPr/>
          </p:nvSpPr>
          <p:spPr bwMode="auto">
            <a:xfrm>
              <a:off x="1210" y="1230"/>
              <a:ext cx="48" cy="432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218"/>
            <p:cNvGrpSpPr>
              <a:grpSpLocks/>
            </p:cNvGrpSpPr>
            <p:nvPr/>
          </p:nvGrpSpPr>
          <p:grpSpPr bwMode="auto">
            <a:xfrm>
              <a:off x="853" y="942"/>
              <a:ext cx="497" cy="627"/>
              <a:chOff x="751" y="843"/>
              <a:chExt cx="497" cy="627"/>
            </a:xfrm>
          </p:grpSpPr>
          <p:sp>
            <p:nvSpPr>
              <p:cNvPr id="310" name="Oval 223"/>
              <p:cNvSpPr>
                <a:spLocks noChangeArrowheads="1"/>
              </p:cNvSpPr>
              <p:nvPr/>
            </p:nvSpPr>
            <p:spPr bwMode="auto">
              <a:xfrm rot="-3198930">
                <a:off x="899" y="870"/>
                <a:ext cx="27" cy="32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Oval 222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240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2" name="AutoShape 221"/>
              <p:cNvSpPr>
                <a:spLocks noChangeArrowheads="1"/>
              </p:cNvSpPr>
              <p:nvPr/>
            </p:nvSpPr>
            <p:spPr bwMode="auto">
              <a:xfrm rot="5400000">
                <a:off x="1034" y="1113"/>
                <a:ext cx="37" cy="29"/>
              </a:xfrm>
              <a:custGeom>
                <a:avLst/>
                <a:gdLst>
                  <a:gd name="G0" fmla="+- 10800 0 0"/>
                  <a:gd name="G1" fmla="+- -11796160 0 0"/>
                  <a:gd name="G2" fmla="+- 0 0 -11796160"/>
                  <a:gd name="T0" fmla="*/ 0 256 1"/>
                  <a:gd name="T1" fmla="*/ 180 256 1"/>
                  <a:gd name="G3" fmla="+- -11796160 T0 T1"/>
                  <a:gd name="T2" fmla="*/ 0 256 1"/>
                  <a:gd name="T3" fmla="*/ 90 256 1"/>
                  <a:gd name="G4" fmla="+- -11796160 T2 T3"/>
                  <a:gd name="G5" fmla="*/ G4 2 1"/>
                  <a:gd name="T4" fmla="*/ 90 256 1"/>
                  <a:gd name="T5" fmla="*/ 0 256 1"/>
                  <a:gd name="G6" fmla="+- -11796160 T4 T5"/>
                  <a:gd name="G7" fmla="*/ G6 2 1"/>
                  <a:gd name="G8" fmla="abs -1179616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796160"/>
                  <a:gd name="G21" fmla="sin G19 -11796160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796160"/>
                  <a:gd name="G29" fmla="sin 10800 -11796160"/>
                  <a:gd name="G30" fmla="sin 10800 -1179616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796160 G34 0"/>
                  <a:gd name="G36" fmla="?: G6 G35 G31"/>
                  <a:gd name="G37" fmla="+- 21600 0 G36"/>
                  <a:gd name="G38" fmla="?: G4 0 G33"/>
                  <a:gd name="G39" fmla="?: -1179616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0 w 21600"/>
                  <a:gd name="T15" fmla="*/ 10799 h 21600"/>
                  <a:gd name="T16" fmla="*/ 10800 w 21600"/>
                  <a:gd name="T17" fmla="*/ 0 h 21600"/>
                  <a:gd name="T18" fmla="*/ 21600 w 21600"/>
                  <a:gd name="T19" fmla="*/ 1079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0" y="10799"/>
                    </a:moveTo>
                    <a:cubicBezTo>
                      <a:pt x="0" y="4834"/>
                      <a:pt x="4835" y="-1"/>
                      <a:pt x="10800" y="0"/>
                    </a:cubicBezTo>
                    <a:cubicBezTo>
                      <a:pt x="16764" y="0"/>
                      <a:pt x="21599" y="4834"/>
                      <a:pt x="21599" y="10799"/>
                    </a:cubicBezTo>
                    <a:cubicBezTo>
                      <a:pt x="21599" y="4834"/>
                      <a:pt x="16764" y="-1"/>
                      <a:pt x="10799" y="0"/>
                    </a:cubicBezTo>
                    <a:cubicBezTo>
                      <a:pt x="4835" y="0"/>
                      <a:pt x="0" y="4834"/>
                      <a:pt x="0" y="10799"/>
                    </a:cubicBez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3" name="Oval 220"/>
              <p:cNvSpPr>
                <a:spLocks noChangeArrowheads="1"/>
              </p:cNvSpPr>
              <p:nvPr/>
            </p:nvSpPr>
            <p:spPr bwMode="auto">
              <a:xfrm>
                <a:off x="1045" y="1146"/>
                <a:ext cx="27" cy="32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4" name="Oval 219"/>
              <p:cNvSpPr>
                <a:spLocks noChangeArrowheads="1"/>
              </p:cNvSpPr>
              <p:nvPr/>
            </p:nvSpPr>
            <p:spPr bwMode="auto">
              <a:xfrm rot="2490858">
                <a:off x="1159" y="843"/>
                <a:ext cx="27" cy="32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576171" y="2672839"/>
            <a:ext cx="340807" cy="493287"/>
            <a:chOff x="853" y="942"/>
            <a:chExt cx="497" cy="720"/>
          </a:xfrm>
        </p:grpSpPr>
        <p:sp>
          <p:nvSpPr>
            <p:cNvPr id="196" name="AutoShape 100"/>
            <p:cNvSpPr>
              <a:spLocks noChangeArrowheads="1"/>
            </p:cNvSpPr>
            <p:nvPr/>
          </p:nvSpPr>
          <p:spPr bwMode="auto">
            <a:xfrm>
              <a:off x="1210" y="1230"/>
              <a:ext cx="48" cy="432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853" y="942"/>
              <a:ext cx="497" cy="627"/>
              <a:chOff x="751" y="843"/>
              <a:chExt cx="497" cy="627"/>
            </a:xfrm>
          </p:grpSpPr>
          <p:sp>
            <p:nvSpPr>
              <p:cNvPr id="198" name="Oval 99"/>
              <p:cNvSpPr>
                <a:spLocks noChangeArrowheads="1"/>
              </p:cNvSpPr>
              <p:nvPr/>
            </p:nvSpPr>
            <p:spPr bwMode="auto">
              <a:xfrm rot="-3198930">
                <a:off x="899" y="870"/>
                <a:ext cx="27" cy="32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Oval 98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240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AutoShape 97"/>
              <p:cNvSpPr>
                <a:spLocks noChangeArrowheads="1"/>
              </p:cNvSpPr>
              <p:nvPr/>
            </p:nvSpPr>
            <p:spPr bwMode="auto">
              <a:xfrm rot="5400000">
                <a:off x="1034" y="1113"/>
                <a:ext cx="37" cy="29"/>
              </a:xfrm>
              <a:custGeom>
                <a:avLst/>
                <a:gdLst>
                  <a:gd name="G0" fmla="+- 10800 0 0"/>
                  <a:gd name="G1" fmla="+- -11796160 0 0"/>
                  <a:gd name="G2" fmla="+- 0 0 -11796160"/>
                  <a:gd name="T0" fmla="*/ 0 256 1"/>
                  <a:gd name="T1" fmla="*/ 180 256 1"/>
                  <a:gd name="G3" fmla="+- -11796160 T0 T1"/>
                  <a:gd name="T2" fmla="*/ 0 256 1"/>
                  <a:gd name="T3" fmla="*/ 90 256 1"/>
                  <a:gd name="G4" fmla="+- -11796160 T2 T3"/>
                  <a:gd name="G5" fmla="*/ G4 2 1"/>
                  <a:gd name="T4" fmla="*/ 90 256 1"/>
                  <a:gd name="T5" fmla="*/ 0 256 1"/>
                  <a:gd name="G6" fmla="+- -11796160 T4 T5"/>
                  <a:gd name="G7" fmla="*/ G6 2 1"/>
                  <a:gd name="G8" fmla="abs -1179616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796160"/>
                  <a:gd name="G21" fmla="sin G19 -11796160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796160"/>
                  <a:gd name="G29" fmla="sin 10800 -11796160"/>
                  <a:gd name="G30" fmla="sin 10800 -1179616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796160 G34 0"/>
                  <a:gd name="G36" fmla="?: G6 G35 G31"/>
                  <a:gd name="G37" fmla="+- 21600 0 G36"/>
                  <a:gd name="G38" fmla="?: G4 0 G33"/>
                  <a:gd name="G39" fmla="?: -1179616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0 w 21600"/>
                  <a:gd name="T15" fmla="*/ 10799 h 21600"/>
                  <a:gd name="T16" fmla="*/ 10800 w 21600"/>
                  <a:gd name="T17" fmla="*/ 0 h 21600"/>
                  <a:gd name="T18" fmla="*/ 21600 w 21600"/>
                  <a:gd name="T19" fmla="*/ 1079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0" y="10799"/>
                    </a:moveTo>
                    <a:cubicBezTo>
                      <a:pt x="0" y="4834"/>
                      <a:pt x="4835" y="-1"/>
                      <a:pt x="10800" y="0"/>
                    </a:cubicBezTo>
                    <a:cubicBezTo>
                      <a:pt x="16764" y="0"/>
                      <a:pt x="21599" y="4834"/>
                      <a:pt x="21599" y="10799"/>
                    </a:cubicBezTo>
                    <a:cubicBezTo>
                      <a:pt x="21599" y="4834"/>
                      <a:pt x="16764" y="-1"/>
                      <a:pt x="10799" y="0"/>
                    </a:cubicBezTo>
                    <a:cubicBezTo>
                      <a:pt x="4835" y="0"/>
                      <a:pt x="0" y="4834"/>
                      <a:pt x="0" y="10799"/>
                    </a:cubicBez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Oval 96"/>
              <p:cNvSpPr>
                <a:spLocks noChangeArrowheads="1"/>
              </p:cNvSpPr>
              <p:nvPr/>
            </p:nvSpPr>
            <p:spPr bwMode="auto">
              <a:xfrm>
                <a:off x="1045" y="1146"/>
                <a:ext cx="27" cy="32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Oval 95"/>
              <p:cNvSpPr>
                <a:spLocks noChangeArrowheads="1"/>
              </p:cNvSpPr>
              <p:nvPr/>
            </p:nvSpPr>
            <p:spPr bwMode="auto">
              <a:xfrm rot="2490858">
                <a:off x="1159" y="843"/>
                <a:ext cx="27" cy="32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3780339" y="2991226"/>
            <a:ext cx="340807" cy="493287"/>
            <a:chOff x="853" y="942"/>
            <a:chExt cx="497" cy="720"/>
          </a:xfrm>
        </p:grpSpPr>
        <p:sp>
          <p:nvSpPr>
            <p:cNvPr id="189" name="AutoShape 92"/>
            <p:cNvSpPr>
              <a:spLocks noChangeArrowheads="1"/>
            </p:cNvSpPr>
            <p:nvPr/>
          </p:nvSpPr>
          <p:spPr bwMode="auto">
            <a:xfrm>
              <a:off x="1210" y="1230"/>
              <a:ext cx="48" cy="432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" name="Group 86"/>
            <p:cNvGrpSpPr>
              <a:grpSpLocks/>
            </p:cNvGrpSpPr>
            <p:nvPr/>
          </p:nvGrpSpPr>
          <p:grpSpPr bwMode="auto">
            <a:xfrm>
              <a:off x="853" y="942"/>
              <a:ext cx="497" cy="627"/>
              <a:chOff x="751" y="843"/>
              <a:chExt cx="497" cy="627"/>
            </a:xfrm>
          </p:grpSpPr>
          <p:sp>
            <p:nvSpPr>
              <p:cNvPr id="191" name="Oval 91"/>
              <p:cNvSpPr>
                <a:spLocks noChangeArrowheads="1"/>
              </p:cNvSpPr>
              <p:nvPr/>
            </p:nvSpPr>
            <p:spPr bwMode="auto">
              <a:xfrm rot="-3198930">
                <a:off x="899" y="870"/>
                <a:ext cx="27" cy="32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Oval 90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240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AutoShape 89"/>
              <p:cNvSpPr>
                <a:spLocks noChangeArrowheads="1"/>
              </p:cNvSpPr>
              <p:nvPr/>
            </p:nvSpPr>
            <p:spPr bwMode="auto">
              <a:xfrm rot="5400000">
                <a:off x="1034" y="1113"/>
                <a:ext cx="37" cy="29"/>
              </a:xfrm>
              <a:custGeom>
                <a:avLst/>
                <a:gdLst>
                  <a:gd name="G0" fmla="+- 10800 0 0"/>
                  <a:gd name="G1" fmla="+- -11796160 0 0"/>
                  <a:gd name="G2" fmla="+- 0 0 -11796160"/>
                  <a:gd name="T0" fmla="*/ 0 256 1"/>
                  <a:gd name="T1" fmla="*/ 180 256 1"/>
                  <a:gd name="G3" fmla="+- -11796160 T0 T1"/>
                  <a:gd name="T2" fmla="*/ 0 256 1"/>
                  <a:gd name="T3" fmla="*/ 90 256 1"/>
                  <a:gd name="G4" fmla="+- -11796160 T2 T3"/>
                  <a:gd name="G5" fmla="*/ G4 2 1"/>
                  <a:gd name="T4" fmla="*/ 90 256 1"/>
                  <a:gd name="T5" fmla="*/ 0 256 1"/>
                  <a:gd name="G6" fmla="+- -11796160 T4 T5"/>
                  <a:gd name="G7" fmla="*/ G6 2 1"/>
                  <a:gd name="G8" fmla="abs -1179616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796160"/>
                  <a:gd name="G21" fmla="sin G19 -11796160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796160"/>
                  <a:gd name="G29" fmla="sin 10800 -11796160"/>
                  <a:gd name="G30" fmla="sin 10800 -1179616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796160 G34 0"/>
                  <a:gd name="G36" fmla="?: G6 G35 G31"/>
                  <a:gd name="G37" fmla="+- 21600 0 G36"/>
                  <a:gd name="G38" fmla="?: G4 0 G33"/>
                  <a:gd name="G39" fmla="?: -1179616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0 w 21600"/>
                  <a:gd name="T15" fmla="*/ 10799 h 21600"/>
                  <a:gd name="T16" fmla="*/ 10800 w 21600"/>
                  <a:gd name="T17" fmla="*/ 0 h 21600"/>
                  <a:gd name="T18" fmla="*/ 21600 w 21600"/>
                  <a:gd name="T19" fmla="*/ 1079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0" y="10799"/>
                    </a:moveTo>
                    <a:cubicBezTo>
                      <a:pt x="0" y="4834"/>
                      <a:pt x="4835" y="-1"/>
                      <a:pt x="10800" y="0"/>
                    </a:cubicBezTo>
                    <a:cubicBezTo>
                      <a:pt x="16764" y="0"/>
                      <a:pt x="21599" y="4834"/>
                      <a:pt x="21599" y="10799"/>
                    </a:cubicBezTo>
                    <a:cubicBezTo>
                      <a:pt x="21599" y="4834"/>
                      <a:pt x="16764" y="-1"/>
                      <a:pt x="10799" y="0"/>
                    </a:cubicBezTo>
                    <a:cubicBezTo>
                      <a:pt x="4835" y="0"/>
                      <a:pt x="0" y="4834"/>
                      <a:pt x="0" y="10799"/>
                    </a:cubicBez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Oval 88"/>
              <p:cNvSpPr>
                <a:spLocks noChangeArrowheads="1"/>
              </p:cNvSpPr>
              <p:nvPr/>
            </p:nvSpPr>
            <p:spPr bwMode="auto">
              <a:xfrm>
                <a:off x="1045" y="1146"/>
                <a:ext cx="27" cy="32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Oval 87"/>
              <p:cNvSpPr>
                <a:spLocks noChangeArrowheads="1"/>
              </p:cNvSpPr>
              <p:nvPr/>
            </p:nvSpPr>
            <p:spPr bwMode="auto">
              <a:xfrm rot="2490858">
                <a:off x="1159" y="843"/>
                <a:ext cx="27" cy="32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" name="Group 357"/>
          <p:cNvGrpSpPr>
            <a:grpSpLocks noChangeAspect="1"/>
          </p:cNvGrpSpPr>
          <p:nvPr/>
        </p:nvGrpSpPr>
        <p:grpSpPr>
          <a:xfrm>
            <a:off x="7730241" y="2718492"/>
            <a:ext cx="972077" cy="364769"/>
            <a:chOff x="7730240" y="2718491"/>
            <a:chExt cx="1296102" cy="486358"/>
          </a:xfrm>
        </p:grpSpPr>
        <p:pic>
          <p:nvPicPr>
            <p:cNvPr id="112" name="Picture 715" descr="TN00557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78117" y="2804023"/>
              <a:ext cx="1048225" cy="399016"/>
            </a:xfrm>
            <a:prstGeom prst="rect">
              <a:avLst/>
            </a:prstGeom>
            <a:noFill/>
          </p:spPr>
        </p:pic>
        <p:pic>
          <p:nvPicPr>
            <p:cNvPr id="113" name="Picture 717" descr="j027474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30240" y="2718491"/>
              <a:ext cx="359313" cy="486358"/>
            </a:xfrm>
            <a:prstGeom prst="rect">
              <a:avLst/>
            </a:prstGeom>
            <a:noFill/>
          </p:spPr>
        </p:pic>
      </p:grpSp>
      <p:sp>
        <p:nvSpPr>
          <p:cNvPr id="39" name="Oval 38"/>
          <p:cNvSpPr/>
          <p:nvPr/>
        </p:nvSpPr>
        <p:spPr bwMode="auto">
          <a:xfrm>
            <a:off x="7987553" y="2689413"/>
            <a:ext cx="116542" cy="11654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80" charset="-128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516467" y="5326645"/>
            <a:ext cx="82296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Technologies come in many flavors of hardware, software, analytics and communications.</a:t>
            </a:r>
          </a:p>
        </p:txBody>
      </p:sp>
      <p:sp>
        <p:nvSpPr>
          <p:cNvPr id="43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05313 -0.25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824754" y="256801"/>
            <a:ext cx="8062539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3000" b="1" i="1" dirty="0" smtClean="0">
                <a:solidFill>
                  <a:srgbClr val="800000"/>
                </a:solidFill>
              </a:rPr>
              <a:t>Putting New Power Lines in a Better “Light”</a:t>
            </a:r>
            <a:br>
              <a:rPr lang="en-US" sz="3000" b="1" i="1" dirty="0" smtClean="0">
                <a:solidFill>
                  <a:srgbClr val="800000"/>
                </a:solidFill>
              </a:rPr>
            </a:br>
            <a:endParaRPr lang="en-US" sz="3000" b="1" dirty="0" smtClean="0"/>
          </a:p>
        </p:txBody>
      </p:sp>
      <p:pic>
        <p:nvPicPr>
          <p:cNvPr id="25603" name="Picture 363" descr="800px-Power_Lines"/>
          <p:cNvPicPr>
            <a:picLocks noChangeAspect="1" noChangeArrowheads="1"/>
          </p:cNvPicPr>
          <p:nvPr/>
        </p:nvPicPr>
        <p:blipFill>
          <a:blip r:embed="rId3" cstate="print"/>
          <a:srcRect l="39639"/>
          <a:stretch>
            <a:fillRect/>
          </a:stretch>
        </p:blipFill>
        <p:spPr bwMode="auto">
          <a:xfrm>
            <a:off x="381000" y="1524000"/>
            <a:ext cx="3381375" cy="4200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 rot="18835116">
            <a:off x="1031362" y="3324418"/>
            <a:ext cx="2162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Access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5607" name="Text Box 20"/>
          <p:cNvSpPr txBox="1">
            <a:spLocks noChangeArrowheads="1"/>
          </p:cNvSpPr>
          <p:nvPr/>
        </p:nvSpPr>
        <p:spPr bwMode="auto">
          <a:xfrm>
            <a:off x="4114800" y="890963"/>
            <a:ext cx="470647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1" hangingPunct="1">
              <a:spcBef>
                <a:spcPts val="600"/>
              </a:spcBef>
              <a:buFontTx/>
              <a:buChar char="•"/>
            </a:pPr>
            <a:r>
              <a:rPr lang="en-US" sz="2400" b="1" i="1" u="sng" dirty="0" smtClean="0">
                <a:solidFill>
                  <a:srgbClr val="003366"/>
                </a:solidFill>
                <a:effectLst/>
              </a:rPr>
              <a:t>Aesthetics</a:t>
            </a:r>
            <a:r>
              <a:rPr lang="en-US" sz="2400" b="1" dirty="0" smtClean="0">
                <a:solidFill>
                  <a:srgbClr val="003366"/>
                </a:solidFill>
                <a:effectLst/>
              </a:rPr>
              <a:t> - Reduce or eliminate T&amp;D visual footprint</a:t>
            </a:r>
          </a:p>
          <a:p>
            <a:pPr marL="690563" lvl="1" indent="-233363">
              <a:spcBef>
                <a:spcPts val="600"/>
              </a:spcBef>
              <a:buFontTx/>
              <a:buChar char="•"/>
            </a:pPr>
            <a:r>
              <a:rPr lang="en-US" sz="2400" b="1" dirty="0" smtClean="0">
                <a:solidFill>
                  <a:srgbClr val="003366"/>
                </a:solidFill>
                <a:effectLst/>
              </a:rPr>
              <a:t>Compact </a:t>
            </a:r>
            <a:r>
              <a:rPr lang="en-US" sz="2400" b="1" dirty="0" smtClean="0">
                <a:solidFill>
                  <a:srgbClr val="003366"/>
                </a:solidFill>
              </a:rPr>
              <a:t>Corridors</a:t>
            </a:r>
            <a:r>
              <a:rPr lang="en-US" sz="2400" b="1" dirty="0" smtClean="0">
                <a:solidFill>
                  <a:srgbClr val="003366"/>
                </a:solidFill>
                <a:effectLst/>
              </a:rPr>
              <a:t> </a:t>
            </a:r>
          </a:p>
          <a:p>
            <a:pPr marL="690563" lvl="1" indent="-233363">
              <a:spcBef>
                <a:spcPts val="600"/>
              </a:spcBef>
              <a:buFontTx/>
              <a:buChar char="•"/>
            </a:pPr>
            <a:r>
              <a:rPr lang="en-US" sz="2400" b="1" dirty="0" smtClean="0">
                <a:solidFill>
                  <a:srgbClr val="003366"/>
                </a:solidFill>
                <a:effectLst/>
              </a:rPr>
              <a:t>Underground </a:t>
            </a:r>
            <a:r>
              <a:rPr lang="en-US" sz="2400" b="1" dirty="0">
                <a:solidFill>
                  <a:srgbClr val="003366"/>
                </a:solidFill>
                <a:effectLst/>
              </a:rPr>
              <a:t>Transmission </a:t>
            </a:r>
          </a:p>
          <a:p>
            <a:pPr marL="690563" lvl="1" indent="-233363">
              <a:spcBef>
                <a:spcPts val="600"/>
              </a:spcBef>
              <a:buFontTx/>
              <a:buChar char="•"/>
            </a:pPr>
            <a:r>
              <a:rPr lang="en-US" sz="2400" b="1" dirty="0" smtClean="0">
                <a:solidFill>
                  <a:srgbClr val="003366"/>
                </a:solidFill>
              </a:rPr>
              <a:t>Distributed Renewables &amp; Demand Response</a:t>
            </a:r>
          </a:p>
          <a:p>
            <a:pPr marL="233363" indent="-233363">
              <a:spcBef>
                <a:spcPts val="600"/>
              </a:spcBef>
              <a:buFontTx/>
              <a:buChar char="•"/>
            </a:pPr>
            <a:r>
              <a:rPr lang="en-US" sz="2400" b="1" i="1" u="sng" dirty="0" smtClean="0">
                <a:solidFill>
                  <a:srgbClr val="003366"/>
                </a:solidFill>
              </a:rPr>
              <a:t>Values</a:t>
            </a:r>
            <a:r>
              <a:rPr lang="en-US" sz="2400" b="1" dirty="0" smtClean="0">
                <a:solidFill>
                  <a:srgbClr val="003366"/>
                </a:solidFill>
              </a:rPr>
              <a:t> - Improve the benefit/cost via more knowledge, insight and transparency</a:t>
            </a:r>
          </a:p>
          <a:p>
            <a:pPr marL="690563" lvl="1" indent="-233363">
              <a:spcBef>
                <a:spcPts val="600"/>
              </a:spcBef>
              <a:buFontTx/>
              <a:buChar char="•"/>
            </a:pPr>
            <a:r>
              <a:rPr lang="en-US" sz="2400" b="1" dirty="0" smtClean="0">
                <a:solidFill>
                  <a:srgbClr val="003366"/>
                </a:solidFill>
              </a:rPr>
              <a:t>Web-based Interactive Stakeholder Siting Tools</a:t>
            </a:r>
          </a:p>
          <a:p>
            <a:pPr marL="690563" lvl="1" indent="-233363">
              <a:spcBef>
                <a:spcPts val="600"/>
              </a:spcBef>
              <a:buFontTx/>
              <a:buChar char="•"/>
            </a:pPr>
            <a:r>
              <a:rPr lang="en-US" sz="2400" b="1" dirty="0" smtClean="0">
                <a:solidFill>
                  <a:srgbClr val="003366"/>
                </a:solidFill>
              </a:rPr>
              <a:t>Cost Allocation &amp; Strategic Benefit Analysis Tools</a:t>
            </a:r>
          </a:p>
        </p:txBody>
      </p:sp>
      <p:sp>
        <p:nvSpPr>
          <p:cNvPr id="8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702" y="76200"/>
            <a:ext cx="6883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b="1" i="1" dirty="0" smtClean="0">
                <a:solidFill>
                  <a:srgbClr val="800000"/>
                </a:solidFill>
              </a:rPr>
              <a:t>A Smarter, More Flexible Grid</a:t>
            </a:r>
            <a:endParaRPr lang="en-US" sz="3200" b="1" dirty="0" smtClean="0"/>
          </a:p>
        </p:txBody>
      </p:sp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3792070" y="824567"/>
            <a:ext cx="535192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1" hangingPunct="1">
              <a:buFontTx/>
              <a:buChar char="•"/>
            </a:pPr>
            <a:r>
              <a:rPr lang="en-US" sz="2000" b="1" u="sng" dirty="0" smtClean="0">
                <a:solidFill>
                  <a:srgbClr val="003366"/>
                </a:solidFill>
                <a:effectLst/>
              </a:rPr>
              <a:t>Situation Awareness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Wide-Area, Real-Time Monitoring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Visualization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“Smart Meters”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Telemetry</a:t>
            </a:r>
          </a:p>
          <a:p>
            <a:pPr marL="233363" indent="-233363" algn="l" eaLnBrk="1" hangingPunct="1">
              <a:buFontTx/>
              <a:buChar char="•"/>
            </a:pPr>
            <a:r>
              <a:rPr lang="en-US" sz="2000" b="1" u="sng" dirty="0" smtClean="0">
                <a:solidFill>
                  <a:srgbClr val="003366"/>
                </a:solidFill>
                <a:effectLst/>
              </a:rPr>
              <a:t>Planning &amp; Forecasting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Solar and Wind Forecasting Tools 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Generator and Load Modeling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Statistical/Probabilistic Planning Tools</a:t>
            </a:r>
          </a:p>
          <a:p>
            <a:pPr marL="233363" indent="-233363" algn="l" eaLnBrk="1" hangingPunct="1">
              <a:buFontTx/>
              <a:buChar char="•"/>
            </a:pPr>
            <a:r>
              <a:rPr lang="en-US" sz="2000" b="1" u="sng" dirty="0" smtClean="0">
                <a:solidFill>
                  <a:srgbClr val="003366"/>
                </a:solidFill>
                <a:effectLst/>
              </a:rPr>
              <a:t>Control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  <a:effectLst/>
              </a:rPr>
              <a:t>Energy Storage (temporal </a:t>
            </a:r>
            <a:r>
              <a:rPr lang="en-US" sz="2000" b="1" dirty="0">
                <a:solidFill>
                  <a:srgbClr val="003366"/>
                </a:solidFill>
                <a:effectLst/>
              </a:rPr>
              <a:t>power flow control)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Ancillary Services Devices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Advanced Power Electronics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Advanced Intelligent Protection Systems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Demand Response </a:t>
            </a:r>
            <a:endParaRPr lang="en-US" sz="2000" b="1" dirty="0" smtClean="0">
              <a:solidFill>
                <a:srgbClr val="003366"/>
              </a:solidFill>
              <a:effectLst/>
            </a:endParaRP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  <a:effectLst/>
              </a:rPr>
              <a:t>Distributed Generation (non-variable, variable) </a:t>
            </a:r>
            <a:endParaRPr lang="en-US" sz="2000" b="1" dirty="0">
              <a:solidFill>
                <a:srgbClr val="003366"/>
              </a:solidFill>
              <a:effectLst/>
            </a:endParaRPr>
          </a:p>
        </p:txBody>
      </p:sp>
      <p:pic>
        <p:nvPicPr>
          <p:cNvPr id="411649" name="Picture 1"/>
          <p:cNvPicPr>
            <a:picLocks noChangeAspect="1" noChangeArrowheads="1"/>
          </p:cNvPicPr>
          <p:nvPr/>
        </p:nvPicPr>
        <p:blipFill>
          <a:blip r:embed="rId3" cstate="print"/>
          <a:srcRect r="39337"/>
          <a:stretch>
            <a:fillRect/>
          </a:stretch>
        </p:blipFill>
        <p:spPr bwMode="auto">
          <a:xfrm>
            <a:off x="0" y="1393156"/>
            <a:ext cx="4329953" cy="475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 rot="18835116">
            <a:off x="-13674" y="3369241"/>
            <a:ext cx="4073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Accommodate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7" y="304800"/>
            <a:ext cx="8695763" cy="972671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i="1" dirty="0" smtClean="0">
                <a:solidFill>
                  <a:srgbClr val="800000"/>
                </a:solidFill>
              </a:rPr>
              <a:t>Optimizing the Grid for Greater Power Flow</a:t>
            </a:r>
            <a:endParaRPr lang="en-US" b="1" i="1" dirty="0" smtClean="0"/>
          </a:p>
        </p:txBody>
      </p:sp>
      <p:grpSp>
        <p:nvGrpSpPr>
          <p:cNvPr id="2" name="Group 253"/>
          <p:cNvGrpSpPr/>
          <p:nvPr/>
        </p:nvGrpSpPr>
        <p:grpSpPr>
          <a:xfrm>
            <a:off x="244569" y="1141972"/>
            <a:ext cx="3605994" cy="2022569"/>
            <a:chOff x="172851" y="1437807"/>
            <a:chExt cx="3605994" cy="202256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60048" y="1437807"/>
              <a:ext cx="2494335" cy="2022569"/>
              <a:chOff x="3355" y="1276"/>
              <a:chExt cx="994" cy="80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62" y="1545"/>
                <a:ext cx="487" cy="445"/>
                <a:chOff x="3862" y="1545"/>
                <a:chExt cx="487" cy="445"/>
              </a:xfrm>
            </p:grpSpPr>
            <p:pic>
              <p:nvPicPr>
                <p:cNvPr id="233" name="Picture 6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4245" y="1723"/>
                  <a:ext cx="104" cy="20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4" name="Picture 7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4112" y="1635"/>
                  <a:ext cx="163" cy="31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" name="Picture 8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3925" y="1548"/>
                  <a:ext cx="229" cy="4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6" name="Arc 9"/>
                <p:cNvSpPr>
                  <a:spLocks/>
                </p:cNvSpPr>
                <p:nvPr/>
              </p:nvSpPr>
              <p:spPr bwMode="auto">
                <a:xfrm flipH="1">
                  <a:off x="4153" y="1638"/>
                  <a:ext cx="122" cy="60"/>
                </a:xfrm>
                <a:custGeom>
                  <a:avLst/>
                  <a:gdLst>
                    <a:gd name="G0" fmla="+- 0 0 0"/>
                    <a:gd name="G1" fmla="+- 241 0 0"/>
                    <a:gd name="G2" fmla="+- 21600 0 0"/>
                    <a:gd name="T0" fmla="*/ 21599 w 21600"/>
                    <a:gd name="T1" fmla="*/ 0 h 21841"/>
                    <a:gd name="T2" fmla="*/ 0 w 21600"/>
                    <a:gd name="T3" fmla="*/ 21841 h 21841"/>
                    <a:gd name="T4" fmla="*/ 0 w 21600"/>
                    <a:gd name="T5" fmla="*/ 241 h 21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1" fill="none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</a:path>
                    <a:path w="21600" h="21841" stroke="0" extrusionOk="0">
                      <a:moveTo>
                        <a:pt x="21598" y="0"/>
                      </a:moveTo>
                      <a:cubicBezTo>
                        <a:pt x="21599" y="80"/>
                        <a:pt x="21600" y="160"/>
                        <a:pt x="21600" y="241"/>
                      </a:cubicBezTo>
                      <a:cubicBezTo>
                        <a:pt x="21600" y="12170"/>
                        <a:pt x="11929" y="21840"/>
                        <a:pt x="0" y="21841"/>
                      </a:cubicBezTo>
                      <a:lnTo>
                        <a:pt x="0" y="2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37" name="Arc 10"/>
                <p:cNvSpPr>
                  <a:spLocks/>
                </p:cNvSpPr>
                <p:nvPr/>
              </p:nvSpPr>
              <p:spPr bwMode="auto">
                <a:xfrm flipH="1">
                  <a:off x="4276" y="1702"/>
                  <a:ext cx="71" cy="61"/>
                </a:xfrm>
                <a:custGeom>
                  <a:avLst/>
                  <a:gdLst>
                    <a:gd name="G0" fmla="+- 208 0 0"/>
                    <a:gd name="G1" fmla="+- 242 0 0"/>
                    <a:gd name="G2" fmla="+- 21600 0 0"/>
                    <a:gd name="T0" fmla="*/ 21807 w 21808"/>
                    <a:gd name="T1" fmla="*/ 0 h 21842"/>
                    <a:gd name="T2" fmla="*/ 0 w 21808"/>
                    <a:gd name="T3" fmla="*/ 21841 h 21842"/>
                    <a:gd name="T4" fmla="*/ 208 w 21808"/>
                    <a:gd name="T5" fmla="*/ 242 h 2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08" h="21842" fill="none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</a:path>
                    <a:path w="21808" h="21842" stroke="0" extrusionOk="0">
                      <a:moveTo>
                        <a:pt x="21806" y="0"/>
                      </a:moveTo>
                      <a:cubicBezTo>
                        <a:pt x="21807" y="80"/>
                        <a:pt x="21808" y="161"/>
                        <a:pt x="21808" y="242"/>
                      </a:cubicBezTo>
                      <a:cubicBezTo>
                        <a:pt x="21808" y="12171"/>
                        <a:pt x="12137" y="21842"/>
                        <a:pt x="208" y="21842"/>
                      </a:cubicBezTo>
                      <a:cubicBezTo>
                        <a:pt x="138" y="21842"/>
                        <a:pt x="69" y="21841"/>
                        <a:pt x="0" y="21840"/>
                      </a:cubicBezTo>
                      <a:lnTo>
                        <a:pt x="208" y="24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38" name="Arc 11"/>
                <p:cNvSpPr>
                  <a:spLocks/>
                </p:cNvSpPr>
                <p:nvPr/>
              </p:nvSpPr>
              <p:spPr bwMode="auto">
                <a:xfrm flipH="1">
                  <a:off x="4197" y="1713"/>
                  <a:ext cx="102" cy="61"/>
                </a:xfrm>
                <a:custGeom>
                  <a:avLst/>
                  <a:gdLst>
                    <a:gd name="G0" fmla="+- 143 0 0"/>
                    <a:gd name="G1" fmla="+- 0 0 0"/>
                    <a:gd name="G2" fmla="+- 21600 0 0"/>
                    <a:gd name="T0" fmla="*/ 21743 w 21743"/>
                    <a:gd name="T1" fmla="*/ 0 h 21600"/>
                    <a:gd name="T2" fmla="*/ 0 w 21743"/>
                    <a:gd name="T3" fmla="*/ 21600 h 21600"/>
                    <a:gd name="T4" fmla="*/ 143 w 2174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43" h="21600" fill="none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</a:path>
                    <a:path w="21743" h="21600" stroke="0" extrusionOk="0">
                      <a:moveTo>
                        <a:pt x="21743" y="0"/>
                      </a:moveTo>
                      <a:cubicBezTo>
                        <a:pt x="21743" y="11929"/>
                        <a:pt x="12072" y="21600"/>
                        <a:pt x="143" y="21600"/>
                      </a:cubicBezTo>
                      <a:cubicBezTo>
                        <a:pt x="95" y="21600"/>
                        <a:pt x="47" y="21599"/>
                        <a:pt x="0" y="21599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39" name="Arc 12"/>
                <p:cNvSpPr>
                  <a:spLocks/>
                </p:cNvSpPr>
                <p:nvPr/>
              </p:nvSpPr>
              <p:spPr bwMode="auto">
                <a:xfrm flipH="1">
                  <a:off x="4046" y="1662"/>
                  <a:ext cx="150" cy="5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40" name="Arc 13"/>
                <p:cNvSpPr>
                  <a:spLocks/>
                </p:cNvSpPr>
                <p:nvPr/>
              </p:nvSpPr>
              <p:spPr bwMode="auto">
                <a:xfrm flipH="1">
                  <a:off x="4123" y="1704"/>
                  <a:ext cx="128" cy="61"/>
                </a:xfrm>
                <a:custGeom>
                  <a:avLst/>
                  <a:gdLst>
                    <a:gd name="G0" fmla="+- 0 0 0"/>
                    <a:gd name="G1" fmla="+- 239 0 0"/>
                    <a:gd name="G2" fmla="+- 21600 0 0"/>
                    <a:gd name="T0" fmla="*/ 21599 w 21600"/>
                    <a:gd name="T1" fmla="*/ 0 h 21839"/>
                    <a:gd name="T2" fmla="*/ 0 w 21600"/>
                    <a:gd name="T3" fmla="*/ 21839 h 21839"/>
                    <a:gd name="T4" fmla="*/ 0 w 21600"/>
                    <a:gd name="T5" fmla="*/ 239 h 21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39" fill="none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</a:path>
                    <a:path w="21600" h="21839" stroke="0" extrusionOk="0">
                      <a:moveTo>
                        <a:pt x="21598" y="0"/>
                      </a:moveTo>
                      <a:cubicBezTo>
                        <a:pt x="21599" y="79"/>
                        <a:pt x="21600" y="159"/>
                        <a:pt x="21600" y="239"/>
                      </a:cubicBezTo>
                      <a:cubicBezTo>
                        <a:pt x="21600" y="12168"/>
                        <a:pt x="11929" y="21838"/>
                        <a:pt x="0" y="21839"/>
                      </a:cubicBezTo>
                      <a:lnTo>
                        <a:pt x="0" y="23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41" name="Arc 14"/>
                <p:cNvSpPr>
                  <a:spLocks/>
                </p:cNvSpPr>
                <p:nvPr/>
              </p:nvSpPr>
              <p:spPr bwMode="auto">
                <a:xfrm flipH="1">
                  <a:off x="3941" y="1643"/>
                  <a:ext cx="180" cy="59"/>
                </a:xfrm>
                <a:custGeom>
                  <a:avLst/>
                  <a:gdLst>
                    <a:gd name="G0" fmla="+- 0 0 0"/>
                    <a:gd name="G1" fmla="+- 247 0 0"/>
                    <a:gd name="G2" fmla="+- 21600 0 0"/>
                    <a:gd name="T0" fmla="*/ 21599 w 21600"/>
                    <a:gd name="T1" fmla="*/ 0 h 21847"/>
                    <a:gd name="T2" fmla="*/ 0 w 21600"/>
                    <a:gd name="T3" fmla="*/ 21847 h 21847"/>
                    <a:gd name="T4" fmla="*/ 0 w 21600"/>
                    <a:gd name="T5" fmla="*/ 247 h 21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47" fill="none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</a:path>
                    <a:path w="21600" h="21847" stroke="0" extrusionOk="0">
                      <a:moveTo>
                        <a:pt x="21598" y="0"/>
                      </a:moveTo>
                      <a:cubicBezTo>
                        <a:pt x="21599" y="82"/>
                        <a:pt x="21600" y="164"/>
                        <a:pt x="21600" y="247"/>
                      </a:cubicBezTo>
                      <a:cubicBezTo>
                        <a:pt x="21600" y="12176"/>
                        <a:pt x="11929" y="21846"/>
                        <a:pt x="0" y="21847"/>
                      </a:cubicBez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42" name="Arc 15"/>
                <p:cNvSpPr>
                  <a:spLocks/>
                </p:cNvSpPr>
                <p:nvPr/>
              </p:nvSpPr>
              <p:spPr bwMode="auto">
                <a:xfrm flipH="1">
                  <a:off x="4055" y="1548"/>
                  <a:ext cx="95" cy="88"/>
                </a:xfrm>
                <a:custGeom>
                  <a:avLst/>
                  <a:gdLst>
                    <a:gd name="G0" fmla="+- 154 0 0"/>
                    <a:gd name="G1" fmla="+- 166 0 0"/>
                    <a:gd name="G2" fmla="+- 21600 0 0"/>
                    <a:gd name="T0" fmla="*/ 21753 w 21754"/>
                    <a:gd name="T1" fmla="*/ 0 h 21766"/>
                    <a:gd name="T2" fmla="*/ 0 w 21754"/>
                    <a:gd name="T3" fmla="*/ 21765 h 21766"/>
                    <a:gd name="T4" fmla="*/ 154 w 21754"/>
                    <a:gd name="T5" fmla="*/ 166 h 21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4" h="21766" fill="none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</a:path>
                    <a:path w="21754" h="21766" stroke="0" extrusionOk="0">
                      <a:moveTo>
                        <a:pt x="21753" y="-1"/>
                      </a:moveTo>
                      <a:cubicBezTo>
                        <a:pt x="21753" y="55"/>
                        <a:pt x="21754" y="110"/>
                        <a:pt x="21754" y="166"/>
                      </a:cubicBezTo>
                      <a:cubicBezTo>
                        <a:pt x="21754" y="12095"/>
                        <a:pt x="12083" y="21766"/>
                        <a:pt x="154" y="21766"/>
                      </a:cubicBezTo>
                      <a:cubicBezTo>
                        <a:pt x="102" y="21766"/>
                        <a:pt x="51" y="21765"/>
                        <a:pt x="-1" y="21765"/>
                      </a:cubicBezTo>
                      <a:lnTo>
                        <a:pt x="154" y="16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43" name="Arc 16"/>
                <p:cNvSpPr>
                  <a:spLocks/>
                </p:cNvSpPr>
                <p:nvPr/>
              </p:nvSpPr>
              <p:spPr bwMode="auto">
                <a:xfrm flipH="1">
                  <a:off x="3940" y="1545"/>
                  <a:ext cx="104" cy="111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44" name="Arc 17"/>
                <p:cNvSpPr>
                  <a:spLocks/>
                </p:cNvSpPr>
                <p:nvPr/>
              </p:nvSpPr>
              <p:spPr bwMode="auto">
                <a:xfrm flipH="1">
                  <a:off x="3862" y="1550"/>
                  <a:ext cx="74" cy="92"/>
                </a:xfrm>
                <a:custGeom>
                  <a:avLst/>
                  <a:gdLst>
                    <a:gd name="G0" fmla="+- 0 0 0"/>
                    <a:gd name="G1" fmla="+- 161 0 0"/>
                    <a:gd name="G2" fmla="+- 21600 0 0"/>
                    <a:gd name="T0" fmla="*/ 21599 w 21600"/>
                    <a:gd name="T1" fmla="*/ 0 h 21761"/>
                    <a:gd name="T2" fmla="*/ 0 w 21600"/>
                    <a:gd name="T3" fmla="*/ 21761 h 21761"/>
                    <a:gd name="T4" fmla="*/ 0 w 21600"/>
                    <a:gd name="T5" fmla="*/ 161 h 21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61" fill="none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</a:path>
                    <a:path w="21600" h="21761" stroke="0" extrusionOk="0">
                      <a:moveTo>
                        <a:pt x="21599" y="-1"/>
                      </a:moveTo>
                      <a:cubicBezTo>
                        <a:pt x="21599" y="53"/>
                        <a:pt x="21600" y="107"/>
                        <a:pt x="21600" y="161"/>
                      </a:cubicBezTo>
                      <a:cubicBezTo>
                        <a:pt x="21600" y="12090"/>
                        <a:pt x="11929" y="21760"/>
                        <a:pt x="0" y="21761"/>
                      </a:cubicBezTo>
                      <a:lnTo>
                        <a:pt x="0" y="16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355" y="1276"/>
                <a:ext cx="601" cy="806"/>
                <a:chOff x="3355" y="1276"/>
                <a:chExt cx="601" cy="806"/>
              </a:xfrm>
            </p:grpSpPr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3384" y="1445"/>
                  <a:ext cx="572" cy="185"/>
                  <a:chOff x="3384" y="1445"/>
                  <a:chExt cx="572" cy="185"/>
                </a:xfrm>
              </p:grpSpPr>
              <p:sp>
                <p:nvSpPr>
                  <p:cNvPr id="230" name="Arc 2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774" y="1445"/>
                    <a:ext cx="182" cy="156"/>
                  </a:xfrm>
                  <a:custGeom>
                    <a:avLst/>
                    <a:gdLst>
                      <a:gd name="G0" fmla="+- 208 0 0"/>
                      <a:gd name="G1" fmla="+- 242 0 0"/>
                      <a:gd name="G2" fmla="+- 21600 0 0"/>
                      <a:gd name="T0" fmla="*/ 21807 w 21808"/>
                      <a:gd name="T1" fmla="*/ 0 h 21842"/>
                      <a:gd name="T2" fmla="*/ 0 w 21808"/>
                      <a:gd name="T3" fmla="*/ 21841 h 21842"/>
                      <a:gd name="T4" fmla="*/ 208 w 21808"/>
                      <a:gd name="T5" fmla="*/ 242 h 21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808" h="21842" fill="none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</a:path>
                      <a:path w="21808" h="21842" stroke="0" extrusionOk="0">
                        <a:moveTo>
                          <a:pt x="21806" y="0"/>
                        </a:moveTo>
                        <a:cubicBezTo>
                          <a:pt x="21807" y="80"/>
                          <a:pt x="21808" y="161"/>
                          <a:pt x="21808" y="242"/>
                        </a:cubicBezTo>
                        <a:cubicBezTo>
                          <a:pt x="21808" y="12171"/>
                          <a:pt x="12137" y="21842"/>
                          <a:pt x="208" y="21842"/>
                        </a:cubicBezTo>
                        <a:cubicBezTo>
                          <a:pt x="138" y="21842"/>
                          <a:pt x="69" y="21841"/>
                          <a:pt x="0" y="21840"/>
                        </a:cubicBezTo>
                        <a:lnTo>
                          <a:pt x="208" y="24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231" name="Arc 2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573" y="1476"/>
                    <a:ext cx="261" cy="154"/>
                  </a:xfrm>
                  <a:custGeom>
                    <a:avLst/>
                    <a:gdLst>
                      <a:gd name="G0" fmla="+- 143 0 0"/>
                      <a:gd name="G1" fmla="+- 0 0 0"/>
                      <a:gd name="G2" fmla="+- 21600 0 0"/>
                      <a:gd name="T0" fmla="*/ 21743 w 21743"/>
                      <a:gd name="T1" fmla="*/ 0 h 21600"/>
                      <a:gd name="T2" fmla="*/ 0 w 21743"/>
                      <a:gd name="T3" fmla="*/ 21600 h 21600"/>
                      <a:gd name="T4" fmla="*/ 143 w 21743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43" h="21600" fill="none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</a:path>
                      <a:path w="21743" h="21600" stroke="0" extrusionOk="0">
                        <a:moveTo>
                          <a:pt x="21743" y="0"/>
                        </a:moveTo>
                        <a:cubicBezTo>
                          <a:pt x="21743" y="11929"/>
                          <a:pt x="12072" y="21600"/>
                          <a:pt x="143" y="21600"/>
                        </a:cubicBezTo>
                        <a:cubicBezTo>
                          <a:pt x="95" y="21600"/>
                          <a:pt x="47" y="21599"/>
                          <a:pt x="0" y="21599"/>
                        </a:cubicBezTo>
                        <a:lnTo>
                          <a:pt x="143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232" name="Arc 2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384" y="1452"/>
                    <a:ext cx="325" cy="158"/>
                  </a:xfrm>
                  <a:custGeom>
                    <a:avLst/>
                    <a:gdLst>
                      <a:gd name="G0" fmla="+- 0 0 0"/>
                      <a:gd name="G1" fmla="+- 239 0 0"/>
                      <a:gd name="G2" fmla="+- 21600 0 0"/>
                      <a:gd name="T0" fmla="*/ 21599 w 21600"/>
                      <a:gd name="T1" fmla="*/ 0 h 21839"/>
                      <a:gd name="T2" fmla="*/ 0 w 21600"/>
                      <a:gd name="T3" fmla="*/ 21839 h 21839"/>
                      <a:gd name="T4" fmla="*/ 0 w 21600"/>
                      <a:gd name="T5" fmla="*/ 239 h 218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839" fill="none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</a:path>
                      <a:path w="21600" h="21839" stroke="0" extrusionOk="0">
                        <a:moveTo>
                          <a:pt x="21598" y="0"/>
                        </a:moveTo>
                        <a:cubicBezTo>
                          <a:pt x="21599" y="79"/>
                          <a:pt x="21600" y="159"/>
                          <a:pt x="21600" y="239"/>
                        </a:cubicBezTo>
                        <a:cubicBezTo>
                          <a:pt x="21600" y="12168"/>
                          <a:pt x="11929" y="21838"/>
                          <a:pt x="0" y="21839"/>
                        </a:cubicBezTo>
                        <a:lnTo>
                          <a:pt x="0" y="23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pic>
              <p:nvPicPr>
                <p:cNvPr id="229" name="Picture 2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3355" y="1276"/>
                  <a:ext cx="416" cy="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8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615750" y="2004929"/>
              <a:ext cx="664989" cy="12873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3061159" y="2697522"/>
              <a:ext cx="481803" cy="386446"/>
              <a:chOff x="2276" y="1536"/>
              <a:chExt cx="922" cy="732"/>
            </a:xfrm>
          </p:grpSpPr>
          <p:grpSp>
            <p:nvGrpSpPr>
              <p:cNvPr id="8" name="Group 62"/>
              <p:cNvGrpSpPr>
                <a:grpSpLocks noChangeAspect="1"/>
              </p:cNvGrpSpPr>
              <p:nvPr/>
            </p:nvGrpSpPr>
            <p:grpSpPr bwMode="auto">
              <a:xfrm>
                <a:off x="2364" y="1536"/>
                <a:ext cx="762" cy="688"/>
                <a:chOff x="2315" y="1331"/>
                <a:chExt cx="614" cy="553"/>
              </a:xfrm>
            </p:grpSpPr>
            <p:grpSp>
              <p:nvGrpSpPr>
                <p:cNvPr id="9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2349" y="1334"/>
                  <a:ext cx="54" cy="543"/>
                  <a:chOff x="2345" y="1342"/>
                  <a:chExt cx="54" cy="543"/>
                </a:xfrm>
              </p:grpSpPr>
              <p:grpSp>
                <p:nvGrpSpPr>
                  <p:cNvPr id="10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5" y="1342"/>
                    <a:ext cx="54" cy="543"/>
                    <a:chOff x="2345" y="1278"/>
                    <a:chExt cx="54" cy="607"/>
                  </a:xfrm>
                </p:grpSpPr>
                <p:sp>
                  <p:nvSpPr>
                    <p:cNvPr id="191" name="Line 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45" y="1278"/>
                      <a:ext cx="0" cy="60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92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99" y="1278"/>
                      <a:ext cx="0" cy="60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" name="Group 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3" y="1781"/>
                    <a:ext cx="46" cy="96"/>
                    <a:chOff x="2353" y="1781"/>
                    <a:chExt cx="46" cy="96"/>
                  </a:xfrm>
                </p:grpSpPr>
                <p:sp>
                  <p:nvSpPr>
                    <p:cNvPr id="189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3" y="1831"/>
                      <a:ext cx="46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90" name="Line 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3" y="1781"/>
                      <a:ext cx="46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2" name="Group 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3" y="1747"/>
                    <a:ext cx="46" cy="96"/>
                    <a:chOff x="2353" y="1831"/>
                    <a:chExt cx="46" cy="96"/>
                  </a:xfrm>
                </p:grpSpPr>
                <p:sp>
                  <p:nvSpPr>
                    <p:cNvPr id="187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3" y="1881"/>
                      <a:ext cx="46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88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3" y="1831"/>
                      <a:ext cx="46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3" name="Group 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5" y="1608"/>
                    <a:ext cx="39" cy="96"/>
                    <a:chOff x="2351" y="1782"/>
                    <a:chExt cx="39" cy="96"/>
                  </a:xfrm>
                </p:grpSpPr>
                <p:sp>
                  <p:nvSpPr>
                    <p:cNvPr id="185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1" y="1832"/>
                      <a:ext cx="39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86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1" y="1782"/>
                      <a:ext cx="39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" name="Group 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5" y="1523"/>
                    <a:ext cx="39" cy="96"/>
                    <a:chOff x="2351" y="1781"/>
                    <a:chExt cx="39" cy="96"/>
                  </a:xfrm>
                </p:grpSpPr>
                <p:sp>
                  <p:nvSpPr>
                    <p:cNvPr id="183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1" y="1831"/>
                      <a:ext cx="39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84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1" y="1781"/>
                      <a:ext cx="39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" name="Group 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5" y="1434"/>
                    <a:ext cx="39" cy="97"/>
                    <a:chOff x="2351" y="1782"/>
                    <a:chExt cx="39" cy="97"/>
                  </a:xfrm>
                </p:grpSpPr>
                <p:sp>
                  <p:nvSpPr>
                    <p:cNvPr id="181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1" y="1833"/>
                      <a:ext cx="39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82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1" y="1782"/>
                      <a:ext cx="39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" name="Group 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5" y="1350"/>
                    <a:ext cx="39" cy="96"/>
                    <a:chOff x="2351" y="1782"/>
                    <a:chExt cx="39" cy="96"/>
                  </a:xfrm>
                </p:grpSpPr>
                <p:sp>
                  <p:nvSpPr>
                    <p:cNvPr id="179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1" y="1832"/>
                      <a:ext cx="39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1" y="1782"/>
                      <a:ext cx="39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7" name="Group 85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51" y="1334"/>
                  <a:ext cx="78" cy="543"/>
                  <a:chOff x="2297" y="1342"/>
                  <a:chExt cx="78" cy="543"/>
                </a:xfrm>
              </p:grpSpPr>
              <p:grpSp>
                <p:nvGrpSpPr>
                  <p:cNvPr id="19" name="Group 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97" y="1342"/>
                    <a:ext cx="78" cy="543"/>
                    <a:chOff x="2297" y="1278"/>
                    <a:chExt cx="78" cy="607"/>
                  </a:xfrm>
                </p:grpSpPr>
                <p:sp>
                  <p:nvSpPr>
                    <p:cNvPr id="170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97" y="1278"/>
                      <a:ext cx="0" cy="60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71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75" y="1278"/>
                      <a:ext cx="0" cy="60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" name="Group 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1" y="1781"/>
                    <a:ext cx="12" cy="96"/>
                    <a:chOff x="2351" y="1781"/>
                    <a:chExt cx="12" cy="96"/>
                  </a:xfrm>
                </p:grpSpPr>
                <p:sp>
                  <p:nvSpPr>
                    <p:cNvPr id="16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1" y="1831"/>
                      <a:ext cx="12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6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1" y="1781"/>
                      <a:ext cx="12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1" name="Group 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1" y="1747"/>
                    <a:ext cx="12" cy="96"/>
                    <a:chOff x="2351" y="1831"/>
                    <a:chExt cx="12" cy="96"/>
                  </a:xfrm>
                </p:grpSpPr>
                <p:sp>
                  <p:nvSpPr>
                    <p:cNvPr id="166" name="Line 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1" y="1881"/>
                      <a:ext cx="12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67" name="Line 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1" y="1831"/>
                      <a:ext cx="12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2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7" y="1608"/>
                    <a:ext cx="27" cy="96"/>
                    <a:chOff x="2323" y="1782"/>
                    <a:chExt cx="27" cy="96"/>
                  </a:xfrm>
                </p:grpSpPr>
                <p:sp>
                  <p:nvSpPr>
                    <p:cNvPr id="16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23" y="1832"/>
                      <a:ext cx="27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6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23" y="1782"/>
                      <a:ext cx="27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" name="Group 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7" y="1523"/>
                    <a:ext cx="27" cy="96"/>
                    <a:chOff x="2323" y="1781"/>
                    <a:chExt cx="27" cy="96"/>
                  </a:xfrm>
                </p:grpSpPr>
                <p:sp>
                  <p:nvSpPr>
                    <p:cNvPr id="162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23" y="1831"/>
                      <a:ext cx="27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63" name="Line 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23" y="1781"/>
                      <a:ext cx="27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4" name="Group 1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7" y="1434"/>
                    <a:ext cx="27" cy="97"/>
                    <a:chOff x="2323" y="1782"/>
                    <a:chExt cx="27" cy="97"/>
                  </a:xfrm>
                </p:grpSpPr>
                <p:sp>
                  <p:nvSpPr>
                    <p:cNvPr id="16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23" y="1833"/>
                      <a:ext cx="27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6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23" y="1782"/>
                      <a:ext cx="27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5" name="Group 1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7" y="1350"/>
                    <a:ext cx="27" cy="96"/>
                    <a:chOff x="2323" y="1782"/>
                    <a:chExt cx="27" cy="96"/>
                  </a:xfrm>
                </p:grpSpPr>
                <p:sp>
                  <p:nvSpPr>
                    <p:cNvPr id="158" name="Line 10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23" y="1832"/>
                      <a:ext cx="27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59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23" y="1782"/>
                      <a:ext cx="27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9" name="Group 107"/>
                <p:cNvGrpSpPr>
                  <a:grpSpLocks noChangeAspect="1"/>
                </p:cNvGrpSpPr>
                <p:nvPr/>
              </p:nvGrpSpPr>
              <p:grpSpPr bwMode="auto">
                <a:xfrm rot="16200000" flipH="1">
                  <a:off x="2590" y="1087"/>
                  <a:ext cx="58" cy="545"/>
                  <a:chOff x="2342" y="1342"/>
                  <a:chExt cx="58" cy="545"/>
                </a:xfrm>
              </p:grpSpPr>
              <p:grpSp>
                <p:nvGrpSpPr>
                  <p:cNvPr id="30" name="Group 1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6" y="1342"/>
                    <a:ext cx="54" cy="545"/>
                    <a:chOff x="2346" y="1277"/>
                    <a:chExt cx="54" cy="609"/>
                  </a:xfrm>
                </p:grpSpPr>
                <p:sp>
                  <p:nvSpPr>
                    <p:cNvPr id="149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46" y="1277"/>
                      <a:ext cx="0" cy="60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00" y="1277"/>
                      <a:ext cx="0" cy="60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4" y="1782"/>
                    <a:ext cx="46" cy="96"/>
                    <a:chOff x="2354" y="1782"/>
                    <a:chExt cx="46" cy="96"/>
                  </a:xfrm>
                </p:grpSpPr>
                <p:sp>
                  <p:nvSpPr>
                    <p:cNvPr id="147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4" y="1832"/>
                      <a:ext cx="46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48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4" y="1782"/>
                      <a:ext cx="46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4" y="1747"/>
                    <a:ext cx="46" cy="96"/>
                    <a:chOff x="2354" y="1831"/>
                    <a:chExt cx="46" cy="96"/>
                  </a:xfrm>
                </p:grpSpPr>
                <p:sp>
                  <p:nvSpPr>
                    <p:cNvPr id="145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54" y="1881"/>
                      <a:ext cx="46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46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4" y="1831"/>
                      <a:ext cx="46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2" y="1608"/>
                    <a:ext cx="39" cy="96"/>
                    <a:chOff x="2348" y="1782"/>
                    <a:chExt cx="39" cy="96"/>
                  </a:xfrm>
                </p:grpSpPr>
                <p:sp>
                  <p:nvSpPr>
                    <p:cNvPr id="143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48" y="1832"/>
                      <a:ext cx="39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44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48" y="1782"/>
                      <a:ext cx="39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1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2" y="1523"/>
                    <a:ext cx="39" cy="96"/>
                    <a:chOff x="2348" y="1781"/>
                    <a:chExt cx="39" cy="96"/>
                  </a:xfrm>
                </p:grpSpPr>
                <p:sp>
                  <p:nvSpPr>
                    <p:cNvPr id="141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48" y="1831"/>
                      <a:ext cx="39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42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48" y="1781"/>
                      <a:ext cx="39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1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2" y="1434"/>
                    <a:ext cx="39" cy="96"/>
                    <a:chOff x="2348" y="1782"/>
                    <a:chExt cx="39" cy="96"/>
                  </a:xfrm>
                </p:grpSpPr>
                <p:sp>
                  <p:nvSpPr>
                    <p:cNvPr id="139" name="Line 1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48" y="1832"/>
                      <a:ext cx="39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40" name="Line 1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48" y="1782"/>
                      <a:ext cx="39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42" y="1349"/>
                    <a:ext cx="39" cy="96"/>
                    <a:chOff x="2348" y="1781"/>
                    <a:chExt cx="39" cy="96"/>
                  </a:xfrm>
                </p:grpSpPr>
                <p:sp>
                  <p:nvSpPr>
                    <p:cNvPr id="137" name="Line 1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48" y="1831"/>
                      <a:ext cx="39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  <p:sp>
                  <p:nvSpPr>
                    <p:cNvPr id="138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48" y="1781"/>
                      <a:ext cx="39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ＭＳ Ｐゴシック" pitchFamily="28" charset="-128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5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2315" y="1661"/>
                  <a:ext cx="270" cy="223"/>
                  <a:chOff x="2415" y="1633"/>
                  <a:chExt cx="270" cy="223"/>
                </a:xfrm>
              </p:grpSpPr>
              <p:sp>
                <p:nvSpPr>
                  <p:cNvPr id="125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4" y="1633"/>
                    <a:ext cx="120" cy="223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26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12" y="1649"/>
                    <a:ext cx="73" cy="193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27" name="Line 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42" y="1649"/>
                    <a:ext cx="0" cy="19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28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5" y="1649"/>
                    <a:ext cx="66" cy="193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29" name="Line 1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49" y="1649"/>
                    <a:ext cx="0" cy="19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76" name="Group 135"/>
                <p:cNvGrpSpPr>
                  <a:grpSpLocks noChangeAspect="1"/>
                </p:cNvGrpSpPr>
                <p:nvPr/>
              </p:nvGrpSpPr>
              <p:grpSpPr bwMode="auto">
                <a:xfrm>
                  <a:off x="2651" y="1661"/>
                  <a:ext cx="258" cy="223"/>
                  <a:chOff x="2411" y="1633"/>
                  <a:chExt cx="258" cy="223"/>
                </a:xfrm>
              </p:grpSpPr>
              <p:sp>
                <p:nvSpPr>
                  <p:cNvPr id="120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4" y="1633"/>
                    <a:ext cx="120" cy="223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21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11" y="1649"/>
                    <a:ext cx="58" cy="193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22" name="Line 1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42" y="1649"/>
                    <a:ext cx="0" cy="19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23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1" y="1649"/>
                    <a:ext cx="70" cy="193"/>
                  </a:xfrm>
                  <a:prstGeom prst="rect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24" name="Line 1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49" y="1649"/>
                    <a:ext cx="0" cy="19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77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2423" y="1581"/>
                  <a:ext cx="39" cy="84"/>
                  <a:chOff x="2567" y="1989"/>
                  <a:chExt cx="39" cy="84"/>
                </a:xfrm>
              </p:grpSpPr>
              <p:sp>
                <p:nvSpPr>
                  <p:cNvPr id="117" name="Oval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7" y="1989"/>
                    <a:ext cx="39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18" name="Oval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7" y="2008"/>
                    <a:ext cx="39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19" name="Oval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7" y="2031"/>
                    <a:ext cx="39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78" name="Group 145"/>
                <p:cNvGrpSpPr>
                  <a:grpSpLocks noChangeAspect="1"/>
                </p:cNvGrpSpPr>
                <p:nvPr/>
              </p:nvGrpSpPr>
              <p:grpSpPr bwMode="auto">
                <a:xfrm>
                  <a:off x="2759" y="1581"/>
                  <a:ext cx="42" cy="84"/>
                  <a:chOff x="2567" y="1989"/>
                  <a:chExt cx="42" cy="84"/>
                </a:xfrm>
              </p:grpSpPr>
              <p:sp>
                <p:nvSpPr>
                  <p:cNvPr id="114" name="Oval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7" y="1989"/>
                    <a:ext cx="42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15" name="Oval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7" y="2008"/>
                    <a:ext cx="42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16" name="Oval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7" y="2031"/>
                    <a:ext cx="42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95" name="Group 149"/>
                <p:cNvGrpSpPr>
                  <a:grpSpLocks noChangeAspect="1"/>
                </p:cNvGrpSpPr>
                <p:nvPr/>
              </p:nvGrpSpPr>
              <p:grpSpPr bwMode="auto">
                <a:xfrm>
                  <a:off x="2512" y="1384"/>
                  <a:ext cx="39" cy="81"/>
                  <a:chOff x="2568" y="1988"/>
                  <a:chExt cx="39" cy="81"/>
                </a:xfrm>
              </p:grpSpPr>
              <p:sp>
                <p:nvSpPr>
                  <p:cNvPr id="111" name="Oval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1988"/>
                    <a:ext cx="39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12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07"/>
                    <a:ext cx="39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13" name="Oval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8" y="2030"/>
                    <a:ext cx="39" cy="39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97" name="Group 153"/>
                <p:cNvGrpSpPr>
                  <a:grpSpLocks noChangeAspect="1"/>
                </p:cNvGrpSpPr>
                <p:nvPr/>
              </p:nvGrpSpPr>
              <p:grpSpPr bwMode="auto">
                <a:xfrm>
                  <a:off x="2689" y="1384"/>
                  <a:ext cx="39" cy="81"/>
                  <a:chOff x="2569" y="1988"/>
                  <a:chExt cx="39" cy="81"/>
                </a:xfrm>
              </p:grpSpPr>
              <p:sp>
                <p:nvSpPr>
                  <p:cNvPr id="108" name="Oval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9" y="1988"/>
                    <a:ext cx="39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09" name="Oval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9" y="2007"/>
                    <a:ext cx="39" cy="42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110" name="Oval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9" y="2030"/>
                    <a:ext cx="39" cy="39"/>
                  </a:xfrm>
                  <a:prstGeom prst="ellipse">
                    <a:avLst/>
                  </a:prstGeom>
                  <a:solidFill>
                    <a:srgbClr val="3333CC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sp>
              <p:nvSpPr>
                <p:cNvPr id="106" name="Arc 157"/>
                <p:cNvSpPr>
                  <a:spLocks noChangeAspect="1"/>
                </p:cNvSpPr>
                <p:nvPr/>
              </p:nvSpPr>
              <p:spPr bwMode="auto">
                <a:xfrm flipV="1">
                  <a:off x="2434" y="1450"/>
                  <a:ext cx="108" cy="143"/>
                </a:xfrm>
                <a:custGeom>
                  <a:avLst/>
                  <a:gdLst>
                    <a:gd name="G0" fmla="+- 0 0 0"/>
                    <a:gd name="G1" fmla="+- 21471 0 0"/>
                    <a:gd name="G2" fmla="+- 21600 0 0"/>
                    <a:gd name="T0" fmla="*/ 2356 w 21600"/>
                    <a:gd name="T1" fmla="*/ 0 h 28633"/>
                    <a:gd name="T2" fmla="*/ 20378 w 21600"/>
                    <a:gd name="T3" fmla="*/ 28633 h 28633"/>
                    <a:gd name="T4" fmla="*/ 0 w 21600"/>
                    <a:gd name="T5" fmla="*/ 21471 h 28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8633" fill="none" extrusionOk="0">
                      <a:moveTo>
                        <a:pt x="2356" y="-1"/>
                      </a:moveTo>
                      <a:cubicBezTo>
                        <a:pt x="13307" y="1201"/>
                        <a:pt x="21600" y="10453"/>
                        <a:pt x="21600" y="21471"/>
                      </a:cubicBezTo>
                      <a:cubicBezTo>
                        <a:pt x="21600" y="23910"/>
                        <a:pt x="21186" y="26331"/>
                        <a:pt x="20378" y="28633"/>
                      </a:cubicBezTo>
                    </a:path>
                    <a:path w="21600" h="28633" stroke="0" extrusionOk="0">
                      <a:moveTo>
                        <a:pt x="2356" y="-1"/>
                      </a:moveTo>
                      <a:cubicBezTo>
                        <a:pt x="13307" y="1201"/>
                        <a:pt x="21600" y="10453"/>
                        <a:pt x="21600" y="21471"/>
                      </a:cubicBezTo>
                      <a:cubicBezTo>
                        <a:pt x="21600" y="23910"/>
                        <a:pt x="21186" y="26331"/>
                        <a:pt x="20378" y="28633"/>
                      </a:cubicBezTo>
                      <a:lnTo>
                        <a:pt x="0" y="2147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107" name="Arc 158"/>
                <p:cNvSpPr>
                  <a:spLocks noChangeAspect="1"/>
                </p:cNvSpPr>
                <p:nvPr/>
              </p:nvSpPr>
              <p:spPr bwMode="auto">
                <a:xfrm flipH="1" flipV="1">
                  <a:off x="2697" y="1453"/>
                  <a:ext cx="108" cy="143"/>
                </a:xfrm>
                <a:custGeom>
                  <a:avLst/>
                  <a:gdLst>
                    <a:gd name="G0" fmla="+- 0 0 0"/>
                    <a:gd name="G1" fmla="+- 21471 0 0"/>
                    <a:gd name="G2" fmla="+- 21600 0 0"/>
                    <a:gd name="T0" fmla="*/ 2356 w 21600"/>
                    <a:gd name="T1" fmla="*/ 0 h 28633"/>
                    <a:gd name="T2" fmla="*/ 20378 w 21600"/>
                    <a:gd name="T3" fmla="*/ 28633 h 28633"/>
                    <a:gd name="T4" fmla="*/ 0 w 21600"/>
                    <a:gd name="T5" fmla="*/ 21471 h 28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8633" fill="none" extrusionOk="0">
                      <a:moveTo>
                        <a:pt x="2356" y="-1"/>
                      </a:moveTo>
                      <a:cubicBezTo>
                        <a:pt x="13307" y="1201"/>
                        <a:pt x="21600" y="10453"/>
                        <a:pt x="21600" y="21471"/>
                      </a:cubicBezTo>
                      <a:cubicBezTo>
                        <a:pt x="21600" y="23910"/>
                        <a:pt x="21186" y="26331"/>
                        <a:pt x="20378" y="28633"/>
                      </a:cubicBezTo>
                    </a:path>
                    <a:path w="21600" h="28633" stroke="0" extrusionOk="0">
                      <a:moveTo>
                        <a:pt x="2356" y="-1"/>
                      </a:moveTo>
                      <a:cubicBezTo>
                        <a:pt x="13307" y="1201"/>
                        <a:pt x="21600" y="10453"/>
                        <a:pt x="21600" y="21471"/>
                      </a:cubicBezTo>
                      <a:cubicBezTo>
                        <a:pt x="21600" y="23910"/>
                        <a:pt x="21186" y="26331"/>
                        <a:pt x="20378" y="28633"/>
                      </a:cubicBezTo>
                      <a:lnTo>
                        <a:pt x="0" y="2147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aphicFrame>
            <p:nvGraphicFramePr>
              <p:cNvPr id="96" name="Object 159"/>
              <p:cNvGraphicFramePr>
                <a:graphicFrameLocks noChangeAspect="1"/>
              </p:cNvGraphicFramePr>
              <p:nvPr/>
            </p:nvGraphicFramePr>
            <p:xfrm>
              <a:off x="2276" y="1730"/>
              <a:ext cx="922" cy="538"/>
            </p:xfrm>
            <a:graphic>
              <a:graphicData uri="http://schemas.openxmlformats.org/presentationml/2006/ole">
                <p:oleObj spid="_x0000_s69634" name="Clip" r:id="rId5" imgW="7421563" imgH="4327525" progId="">
                  <p:embed/>
                </p:oleObj>
              </a:graphicData>
            </a:graphic>
          </p:graphicFrame>
        </p:grpSp>
        <p:grpSp>
          <p:nvGrpSpPr>
            <p:cNvPr id="98" name="Group 160"/>
            <p:cNvGrpSpPr>
              <a:grpSpLocks/>
            </p:cNvGrpSpPr>
            <p:nvPr/>
          </p:nvGrpSpPr>
          <p:grpSpPr bwMode="auto">
            <a:xfrm>
              <a:off x="3181610" y="2446582"/>
              <a:ext cx="597235" cy="617310"/>
              <a:chOff x="3148" y="2507"/>
              <a:chExt cx="1155" cy="1199"/>
            </a:xfrm>
          </p:grpSpPr>
          <p:grpSp>
            <p:nvGrpSpPr>
              <p:cNvPr id="99" name="Group 161"/>
              <p:cNvGrpSpPr>
                <a:grpSpLocks/>
              </p:cNvGrpSpPr>
              <p:nvPr/>
            </p:nvGrpSpPr>
            <p:grpSpPr bwMode="auto">
              <a:xfrm>
                <a:off x="3832" y="2507"/>
                <a:ext cx="471" cy="704"/>
                <a:chOff x="3832" y="2507"/>
                <a:chExt cx="471" cy="704"/>
              </a:xfrm>
            </p:grpSpPr>
            <p:sp>
              <p:nvSpPr>
                <p:cNvPr id="72" name="Rectangle 162"/>
                <p:cNvSpPr>
                  <a:spLocks noChangeArrowheads="1"/>
                </p:cNvSpPr>
                <p:nvPr/>
              </p:nvSpPr>
              <p:spPr bwMode="auto">
                <a:xfrm>
                  <a:off x="4157" y="2507"/>
                  <a:ext cx="29" cy="704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73" name="Line 163"/>
                <p:cNvSpPr>
                  <a:spLocks noChangeShapeType="1"/>
                </p:cNvSpPr>
                <p:nvPr/>
              </p:nvSpPr>
              <p:spPr bwMode="auto">
                <a:xfrm>
                  <a:off x="4089" y="2565"/>
                  <a:ext cx="73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74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4182" y="2556"/>
                  <a:ext cx="73" cy="7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grpSp>
              <p:nvGrpSpPr>
                <p:cNvPr id="100" name="Group 165"/>
                <p:cNvGrpSpPr>
                  <a:grpSpLocks/>
                </p:cNvGrpSpPr>
                <p:nvPr/>
              </p:nvGrpSpPr>
              <p:grpSpPr bwMode="auto">
                <a:xfrm>
                  <a:off x="4264" y="2526"/>
                  <a:ext cx="20" cy="20"/>
                  <a:chOff x="4264" y="2526"/>
                  <a:chExt cx="20" cy="20"/>
                </a:xfrm>
              </p:grpSpPr>
              <p:sp>
                <p:nvSpPr>
                  <p:cNvPr id="93" name="Freeform 166"/>
                  <p:cNvSpPr>
                    <a:spLocks/>
                  </p:cNvSpPr>
                  <p:nvPr/>
                </p:nvSpPr>
                <p:spPr bwMode="auto">
                  <a:xfrm>
                    <a:off x="4269" y="2531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7"/>
                      </a:cxn>
                      <a:cxn ang="0">
                        <a:pos x="15" y="17"/>
                      </a:cxn>
                      <a:cxn ang="0">
                        <a:pos x="1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6" h="18">
                        <a:moveTo>
                          <a:pt x="3" y="0"/>
                        </a:moveTo>
                        <a:lnTo>
                          <a:pt x="0" y="17"/>
                        </a:lnTo>
                        <a:lnTo>
                          <a:pt x="15" y="17"/>
                        </a:lnTo>
                        <a:lnTo>
                          <a:pt x="10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94" name="Freeform 167"/>
                  <p:cNvSpPr>
                    <a:spLocks/>
                  </p:cNvSpPr>
                  <p:nvPr/>
                </p:nvSpPr>
                <p:spPr bwMode="auto">
                  <a:xfrm>
                    <a:off x="4264" y="2526"/>
                    <a:ext cx="19" cy="15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22"/>
                      </a:cxn>
                      <a:cxn ang="0">
                        <a:pos x="20" y="22"/>
                      </a:cxn>
                      <a:cxn ang="0">
                        <a:pos x="16" y="0"/>
                      </a:cxn>
                      <a:cxn ang="0">
                        <a:pos x="6" y="0"/>
                      </a:cxn>
                      <a:cxn ang="0">
                        <a:pos x="8" y="6"/>
                      </a:cxn>
                      <a:cxn ang="0">
                        <a:pos x="12" y="6"/>
                      </a:cxn>
                      <a:cxn ang="0">
                        <a:pos x="14" y="16"/>
                      </a:cxn>
                      <a:cxn ang="0">
                        <a:pos x="6" y="16"/>
                      </a:cxn>
                      <a:cxn ang="0">
                        <a:pos x="8" y="6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1" h="23">
                        <a:moveTo>
                          <a:pt x="6" y="0"/>
                        </a:moveTo>
                        <a:lnTo>
                          <a:pt x="0" y="22"/>
                        </a:lnTo>
                        <a:lnTo>
                          <a:pt x="20" y="22"/>
                        </a:lnTo>
                        <a:lnTo>
                          <a:pt x="16" y="0"/>
                        </a:lnTo>
                        <a:lnTo>
                          <a:pt x="6" y="0"/>
                        </a:lnTo>
                        <a:lnTo>
                          <a:pt x="8" y="6"/>
                        </a:lnTo>
                        <a:lnTo>
                          <a:pt x="12" y="6"/>
                        </a:lnTo>
                        <a:lnTo>
                          <a:pt x="14" y="16"/>
                        </a:lnTo>
                        <a:lnTo>
                          <a:pt x="6" y="16"/>
                        </a:lnTo>
                        <a:lnTo>
                          <a:pt x="8" y="6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1" name="Group 168"/>
                <p:cNvGrpSpPr>
                  <a:grpSpLocks/>
                </p:cNvGrpSpPr>
                <p:nvPr/>
              </p:nvGrpSpPr>
              <p:grpSpPr bwMode="auto">
                <a:xfrm>
                  <a:off x="4220" y="2526"/>
                  <a:ext cx="20" cy="20"/>
                  <a:chOff x="4220" y="2526"/>
                  <a:chExt cx="20" cy="20"/>
                </a:xfrm>
              </p:grpSpPr>
              <p:sp>
                <p:nvSpPr>
                  <p:cNvPr id="91" name="Freeform 169"/>
                  <p:cNvSpPr>
                    <a:spLocks/>
                  </p:cNvSpPr>
                  <p:nvPr/>
                </p:nvSpPr>
                <p:spPr bwMode="auto">
                  <a:xfrm>
                    <a:off x="4225" y="2531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7"/>
                      </a:cxn>
                      <a:cxn ang="0">
                        <a:pos x="16" y="17"/>
                      </a:cxn>
                      <a:cxn ang="0">
                        <a:pos x="11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7" h="18">
                        <a:moveTo>
                          <a:pt x="3" y="0"/>
                        </a:moveTo>
                        <a:lnTo>
                          <a:pt x="0" y="17"/>
                        </a:lnTo>
                        <a:lnTo>
                          <a:pt x="16" y="17"/>
                        </a:lnTo>
                        <a:lnTo>
                          <a:pt x="11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92" name="Freeform 170"/>
                  <p:cNvSpPr>
                    <a:spLocks/>
                  </p:cNvSpPr>
                  <p:nvPr/>
                </p:nvSpPr>
                <p:spPr bwMode="auto">
                  <a:xfrm>
                    <a:off x="4220" y="2526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22"/>
                      </a:cxn>
                      <a:cxn ang="0">
                        <a:pos x="21" y="22"/>
                      </a:cxn>
                      <a:cxn ang="0">
                        <a:pos x="17" y="0"/>
                      </a:cxn>
                      <a:cxn ang="0">
                        <a:pos x="6" y="0"/>
                      </a:cxn>
                      <a:cxn ang="0">
                        <a:pos x="8" y="6"/>
                      </a:cxn>
                      <a:cxn ang="0">
                        <a:pos x="13" y="6"/>
                      </a:cxn>
                      <a:cxn ang="0">
                        <a:pos x="15" y="16"/>
                      </a:cxn>
                      <a:cxn ang="0">
                        <a:pos x="6" y="16"/>
                      </a:cxn>
                      <a:cxn ang="0">
                        <a:pos x="8" y="6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2" h="23">
                        <a:moveTo>
                          <a:pt x="6" y="0"/>
                        </a:moveTo>
                        <a:lnTo>
                          <a:pt x="0" y="22"/>
                        </a:lnTo>
                        <a:lnTo>
                          <a:pt x="21" y="22"/>
                        </a:lnTo>
                        <a:lnTo>
                          <a:pt x="17" y="0"/>
                        </a:lnTo>
                        <a:lnTo>
                          <a:pt x="6" y="0"/>
                        </a:lnTo>
                        <a:lnTo>
                          <a:pt x="8" y="6"/>
                        </a:lnTo>
                        <a:lnTo>
                          <a:pt x="13" y="6"/>
                        </a:lnTo>
                        <a:lnTo>
                          <a:pt x="15" y="16"/>
                        </a:lnTo>
                        <a:lnTo>
                          <a:pt x="6" y="16"/>
                        </a:lnTo>
                        <a:lnTo>
                          <a:pt x="8" y="6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2" name="Group 171"/>
                <p:cNvGrpSpPr>
                  <a:grpSpLocks/>
                </p:cNvGrpSpPr>
                <p:nvPr/>
              </p:nvGrpSpPr>
              <p:grpSpPr bwMode="auto">
                <a:xfrm>
                  <a:off x="4094" y="2526"/>
                  <a:ext cx="24" cy="24"/>
                  <a:chOff x="4094" y="2526"/>
                  <a:chExt cx="24" cy="24"/>
                </a:xfrm>
              </p:grpSpPr>
              <p:sp>
                <p:nvSpPr>
                  <p:cNvPr id="89" name="Freeform 172"/>
                  <p:cNvSpPr>
                    <a:spLocks/>
                  </p:cNvSpPr>
                  <p:nvPr/>
                </p:nvSpPr>
                <p:spPr bwMode="auto">
                  <a:xfrm>
                    <a:off x="4099" y="2531"/>
                    <a:ext cx="19" cy="19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20"/>
                      </a:cxn>
                      <a:cxn ang="0">
                        <a:pos x="17" y="20"/>
                      </a:cxn>
                      <a:cxn ang="0">
                        <a:pos x="12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8" h="21">
                        <a:moveTo>
                          <a:pt x="5" y="0"/>
                        </a:moveTo>
                        <a:lnTo>
                          <a:pt x="0" y="20"/>
                        </a:lnTo>
                        <a:lnTo>
                          <a:pt x="17" y="20"/>
                        </a:lnTo>
                        <a:lnTo>
                          <a:pt x="12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90" name="Freeform 173"/>
                  <p:cNvSpPr>
                    <a:spLocks/>
                  </p:cNvSpPr>
                  <p:nvPr/>
                </p:nvSpPr>
                <p:spPr bwMode="auto">
                  <a:xfrm>
                    <a:off x="4094" y="2526"/>
                    <a:ext cx="24" cy="19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20"/>
                      </a:cxn>
                      <a:cxn ang="0">
                        <a:pos x="23" y="20"/>
                      </a:cxn>
                      <a:cxn ang="0">
                        <a:pos x="17" y="0"/>
                      </a:cxn>
                      <a:cxn ang="0">
                        <a:pos x="6" y="0"/>
                      </a:cxn>
                      <a:cxn ang="0">
                        <a:pos x="10" y="6"/>
                      </a:cxn>
                      <a:cxn ang="0">
                        <a:pos x="13" y="6"/>
                      </a:cxn>
                      <a:cxn ang="0">
                        <a:pos x="15" y="14"/>
                      </a:cxn>
                      <a:cxn ang="0">
                        <a:pos x="8" y="14"/>
                      </a:cxn>
                      <a:cxn ang="0">
                        <a:pos x="10" y="6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4" h="21">
                        <a:moveTo>
                          <a:pt x="6" y="0"/>
                        </a:moveTo>
                        <a:lnTo>
                          <a:pt x="0" y="20"/>
                        </a:lnTo>
                        <a:lnTo>
                          <a:pt x="23" y="20"/>
                        </a:lnTo>
                        <a:lnTo>
                          <a:pt x="17" y="0"/>
                        </a:lnTo>
                        <a:lnTo>
                          <a:pt x="6" y="0"/>
                        </a:lnTo>
                        <a:lnTo>
                          <a:pt x="10" y="6"/>
                        </a:lnTo>
                        <a:lnTo>
                          <a:pt x="13" y="6"/>
                        </a:lnTo>
                        <a:lnTo>
                          <a:pt x="15" y="14"/>
                        </a:lnTo>
                        <a:lnTo>
                          <a:pt x="8" y="14"/>
                        </a:lnTo>
                        <a:lnTo>
                          <a:pt x="10" y="6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3" name="Group 174"/>
                <p:cNvGrpSpPr>
                  <a:grpSpLocks/>
                </p:cNvGrpSpPr>
                <p:nvPr/>
              </p:nvGrpSpPr>
              <p:grpSpPr bwMode="auto">
                <a:xfrm>
                  <a:off x="4055" y="2526"/>
                  <a:ext cx="10" cy="24"/>
                  <a:chOff x="4055" y="2526"/>
                  <a:chExt cx="10" cy="24"/>
                </a:xfrm>
              </p:grpSpPr>
              <p:sp>
                <p:nvSpPr>
                  <p:cNvPr id="87" name="Freeform 175"/>
                  <p:cNvSpPr>
                    <a:spLocks/>
                  </p:cNvSpPr>
                  <p:nvPr/>
                </p:nvSpPr>
                <p:spPr bwMode="auto">
                  <a:xfrm>
                    <a:off x="4060" y="2531"/>
                    <a:ext cx="5" cy="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20"/>
                      </a:cxn>
                      <a:cxn ang="0">
                        <a:pos x="16" y="20"/>
                      </a:cxn>
                      <a:cxn ang="0">
                        <a:pos x="13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7" h="21">
                        <a:moveTo>
                          <a:pt x="3" y="0"/>
                        </a:moveTo>
                        <a:lnTo>
                          <a:pt x="0" y="20"/>
                        </a:lnTo>
                        <a:lnTo>
                          <a:pt x="16" y="20"/>
                        </a:lnTo>
                        <a:lnTo>
                          <a:pt x="13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88" name="Freeform 176"/>
                  <p:cNvSpPr>
                    <a:spLocks/>
                  </p:cNvSpPr>
                  <p:nvPr/>
                </p:nvSpPr>
                <p:spPr bwMode="auto">
                  <a:xfrm>
                    <a:off x="4055" y="2526"/>
                    <a:ext cx="10" cy="19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20"/>
                      </a:cxn>
                      <a:cxn ang="0">
                        <a:pos x="20" y="20"/>
                      </a:cxn>
                      <a:cxn ang="0">
                        <a:pos x="16" y="0"/>
                      </a:cxn>
                      <a:cxn ang="0">
                        <a:pos x="6" y="0"/>
                      </a:cxn>
                      <a:cxn ang="0">
                        <a:pos x="8" y="6"/>
                      </a:cxn>
                      <a:cxn ang="0">
                        <a:pos x="12" y="6"/>
                      </a:cxn>
                      <a:cxn ang="0">
                        <a:pos x="14" y="14"/>
                      </a:cxn>
                      <a:cxn ang="0">
                        <a:pos x="6" y="14"/>
                      </a:cxn>
                      <a:cxn ang="0">
                        <a:pos x="8" y="6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1" h="21">
                        <a:moveTo>
                          <a:pt x="6" y="0"/>
                        </a:moveTo>
                        <a:lnTo>
                          <a:pt x="0" y="20"/>
                        </a:lnTo>
                        <a:lnTo>
                          <a:pt x="20" y="20"/>
                        </a:lnTo>
                        <a:lnTo>
                          <a:pt x="16" y="0"/>
                        </a:lnTo>
                        <a:lnTo>
                          <a:pt x="6" y="0"/>
                        </a:lnTo>
                        <a:lnTo>
                          <a:pt x="8" y="6"/>
                        </a:lnTo>
                        <a:lnTo>
                          <a:pt x="12" y="6"/>
                        </a:lnTo>
                        <a:lnTo>
                          <a:pt x="14" y="14"/>
                        </a:lnTo>
                        <a:lnTo>
                          <a:pt x="6" y="14"/>
                        </a:lnTo>
                        <a:lnTo>
                          <a:pt x="8" y="6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sp>
              <p:nvSpPr>
                <p:cNvPr id="79" name="Rectangle 177"/>
                <p:cNvSpPr>
                  <a:spLocks noChangeArrowheads="1"/>
                </p:cNvSpPr>
                <p:nvPr/>
              </p:nvSpPr>
              <p:spPr bwMode="auto">
                <a:xfrm>
                  <a:off x="4041" y="2551"/>
                  <a:ext cx="262" cy="19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80" name="Rectangle 178"/>
                <p:cNvSpPr>
                  <a:spLocks noChangeArrowheads="1"/>
                </p:cNvSpPr>
                <p:nvPr/>
              </p:nvSpPr>
              <p:spPr bwMode="auto">
                <a:xfrm>
                  <a:off x="4153" y="2575"/>
                  <a:ext cx="39" cy="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81" name="Line 179"/>
                <p:cNvSpPr>
                  <a:spLocks noChangeShapeType="1"/>
                </p:cNvSpPr>
                <p:nvPr/>
              </p:nvSpPr>
              <p:spPr bwMode="auto">
                <a:xfrm>
                  <a:off x="4157" y="2546"/>
                  <a:ext cx="2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82" name="Line 180"/>
                <p:cNvSpPr>
                  <a:spLocks noChangeShapeType="1"/>
                </p:cNvSpPr>
                <p:nvPr/>
              </p:nvSpPr>
              <p:spPr bwMode="auto">
                <a:xfrm>
                  <a:off x="4196" y="2604"/>
                  <a:ext cx="0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83" name="Arc 181"/>
                <p:cNvSpPr>
                  <a:spLocks/>
                </p:cNvSpPr>
                <p:nvPr/>
              </p:nvSpPr>
              <p:spPr bwMode="auto">
                <a:xfrm>
                  <a:off x="3832" y="2531"/>
                  <a:ext cx="233" cy="107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84" name="Arc 182"/>
                <p:cNvSpPr>
                  <a:spLocks/>
                </p:cNvSpPr>
                <p:nvPr/>
              </p:nvSpPr>
              <p:spPr bwMode="auto">
                <a:xfrm>
                  <a:off x="3866" y="2526"/>
                  <a:ext cx="233" cy="112"/>
                </a:xfrm>
                <a:custGeom>
                  <a:avLst/>
                  <a:gdLst>
                    <a:gd name="G0" fmla="+- 0 0 0"/>
                    <a:gd name="G1" fmla="+- 197 0 0"/>
                    <a:gd name="G2" fmla="+- 21600 0 0"/>
                    <a:gd name="T0" fmla="*/ 21599 w 21600"/>
                    <a:gd name="T1" fmla="*/ 0 h 21794"/>
                    <a:gd name="T2" fmla="*/ 378 w 21600"/>
                    <a:gd name="T3" fmla="*/ 21794 h 21794"/>
                    <a:gd name="T4" fmla="*/ 0 w 21600"/>
                    <a:gd name="T5" fmla="*/ 197 h 21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94" fill="none" extrusionOk="0">
                      <a:moveTo>
                        <a:pt x="21599" y="-1"/>
                      </a:moveTo>
                      <a:cubicBezTo>
                        <a:pt x="21599" y="65"/>
                        <a:pt x="21600" y="131"/>
                        <a:pt x="21600" y="197"/>
                      </a:cubicBezTo>
                      <a:cubicBezTo>
                        <a:pt x="21600" y="11978"/>
                        <a:pt x="12158" y="21587"/>
                        <a:pt x="377" y="21793"/>
                      </a:cubicBezTo>
                    </a:path>
                    <a:path w="21600" h="21794" stroke="0" extrusionOk="0">
                      <a:moveTo>
                        <a:pt x="21599" y="-1"/>
                      </a:moveTo>
                      <a:cubicBezTo>
                        <a:pt x="21599" y="65"/>
                        <a:pt x="21600" y="131"/>
                        <a:pt x="21600" y="197"/>
                      </a:cubicBezTo>
                      <a:cubicBezTo>
                        <a:pt x="21600" y="11978"/>
                        <a:pt x="12158" y="21587"/>
                        <a:pt x="377" y="21793"/>
                      </a:cubicBezTo>
                      <a:lnTo>
                        <a:pt x="0" y="19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85" name="Arc 183"/>
                <p:cNvSpPr>
                  <a:spLocks/>
                </p:cNvSpPr>
                <p:nvPr/>
              </p:nvSpPr>
              <p:spPr bwMode="auto">
                <a:xfrm>
                  <a:off x="4041" y="2531"/>
                  <a:ext cx="228" cy="107"/>
                </a:xfrm>
                <a:custGeom>
                  <a:avLst/>
                  <a:gdLst>
                    <a:gd name="G0" fmla="+- 0 0 0"/>
                    <a:gd name="G1" fmla="+- 199 0 0"/>
                    <a:gd name="G2" fmla="+- 21600 0 0"/>
                    <a:gd name="T0" fmla="*/ 21599 w 21600"/>
                    <a:gd name="T1" fmla="*/ 0 h 21799"/>
                    <a:gd name="T2" fmla="*/ 0 w 21600"/>
                    <a:gd name="T3" fmla="*/ 21799 h 21799"/>
                    <a:gd name="T4" fmla="*/ 0 w 21600"/>
                    <a:gd name="T5" fmla="*/ 199 h 21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99" fill="none" extrusionOk="0">
                      <a:moveTo>
                        <a:pt x="21599" y="-1"/>
                      </a:moveTo>
                      <a:cubicBezTo>
                        <a:pt x="21599" y="66"/>
                        <a:pt x="21600" y="132"/>
                        <a:pt x="21600" y="199"/>
                      </a:cubicBezTo>
                      <a:cubicBezTo>
                        <a:pt x="21600" y="12128"/>
                        <a:pt x="11929" y="21798"/>
                        <a:pt x="0" y="21799"/>
                      </a:cubicBezTo>
                    </a:path>
                    <a:path w="21600" h="21799" stroke="0" extrusionOk="0">
                      <a:moveTo>
                        <a:pt x="21599" y="-1"/>
                      </a:moveTo>
                      <a:cubicBezTo>
                        <a:pt x="21599" y="66"/>
                        <a:pt x="21600" y="132"/>
                        <a:pt x="21600" y="199"/>
                      </a:cubicBezTo>
                      <a:cubicBezTo>
                        <a:pt x="21600" y="12128"/>
                        <a:pt x="11929" y="21798"/>
                        <a:pt x="0" y="21799"/>
                      </a:cubicBezTo>
                      <a:lnTo>
                        <a:pt x="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86" name="Arc 184"/>
                <p:cNvSpPr>
                  <a:spLocks/>
                </p:cNvSpPr>
                <p:nvPr/>
              </p:nvSpPr>
              <p:spPr bwMode="auto">
                <a:xfrm>
                  <a:off x="3997" y="2522"/>
                  <a:ext cx="228" cy="11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104" name="Group 185"/>
              <p:cNvGrpSpPr>
                <a:grpSpLocks/>
              </p:cNvGrpSpPr>
              <p:nvPr/>
            </p:nvGrpSpPr>
            <p:grpSpPr bwMode="auto">
              <a:xfrm>
                <a:off x="3512" y="2604"/>
                <a:ext cx="534" cy="801"/>
                <a:chOff x="3512" y="2604"/>
                <a:chExt cx="534" cy="801"/>
              </a:xfrm>
            </p:grpSpPr>
            <p:sp>
              <p:nvSpPr>
                <p:cNvPr id="49" name="Rectangle 186"/>
                <p:cNvSpPr>
                  <a:spLocks noChangeArrowheads="1"/>
                </p:cNvSpPr>
                <p:nvPr/>
              </p:nvSpPr>
              <p:spPr bwMode="auto">
                <a:xfrm>
                  <a:off x="3876" y="2604"/>
                  <a:ext cx="39" cy="801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0" name="Line 187"/>
                <p:cNvSpPr>
                  <a:spLocks noChangeShapeType="1"/>
                </p:cNvSpPr>
                <p:nvPr/>
              </p:nvSpPr>
              <p:spPr bwMode="auto">
                <a:xfrm>
                  <a:off x="3803" y="2667"/>
                  <a:ext cx="78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1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3910" y="2662"/>
                  <a:ext cx="82" cy="8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grpSp>
              <p:nvGrpSpPr>
                <p:cNvPr id="105" name="Group 189"/>
                <p:cNvGrpSpPr>
                  <a:grpSpLocks/>
                </p:cNvGrpSpPr>
                <p:nvPr/>
              </p:nvGrpSpPr>
              <p:grpSpPr bwMode="auto">
                <a:xfrm>
                  <a:off x="4002" y="2628"/>
                  <a:ext cx="20" cy="15"/>
                  <a:chOff x="4002" y="2628"/>
                  <a:chExt cx="20" cy="15"/>
                </a:xfrm>
              </p:grpSpPr>
              <p:sp>
                <p:nvSpPr>
                  <p:cNvPr id="70" name="Freeform 190"/>
                  <p:cNvSpPr>
                    <a:spLocks/>
                  </p:cNvSpPr>
                  <p:nvPr/>
                </p:nvSpPr>
                <p:spPr bwMode="auto">
                  <a:xfrm>
                    <a:off x="4007" y="2628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20"/>
                      </a:cxn>
                      <a:cxn ang="0">
                        <a:pos x="19" y="20"/>
                      </a:cxn>
                      <a:cxn ang="0">
                        <a:pos x="14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20" h="21">
                        <a:moveTo>
                          <a:pt x="5" y="0"/>
                        </a:moveTo>
                        <a:lnTo>
                          <a:pt x="0" y="20"/>
                        </a:lnTo>
                        <a:lnTo>
                          <a:pt x="19" y="20"/>
                        </a:lnTo>
                        <a:lnTo>
                          <a:pt x="14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71" name="Freeform 191"/>
                  <p:cNvSpPr>
                    <a:spLocks/>
                  </p:cNvSpPr>
                  <p:nvPr/>
                </p:nvSpPr>
                <p:spPr bwMode="auto">
                  <a:xfrm>
                    <a:off x="4002" y="2628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22"/>
                      </a:cxn>
                      <a:cxn ang="0">
                        <a:pos x="22" y="22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  <a:cxn ang="0">
                        <a:pos x="9" y="7"/>
                      </a:cxn>
                      <a:cxn ang="0">
                        <a:pos x="11" y="7"/>
                      </a:cxn>
                      <a:cxn ang="0">
                        <a:pos x="13" y="15"/>
                      </a:cxn>
                      <a:cxn ang="0">
                        <a:pos x="7" y="15"/>
                      </a:cxn>
                      <a:cxn ang="0">
                        <a:pos x="9" y="7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23" h="23">
                        <a:moveTo>
                          <a:pt x="4" y="0"/>
                        </a:moveTo>
                        <a:lnTo>
                          <a:pt x="0" y="22"/>
                        </a:lnTo>
                        <a:lnTo>
                          <a:pt x="22" y="22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lnTo>
                          <a:pt x="9" y="7"/>
                        </a:lnTo>
                        <a:lnTo>
                          <a:pt x="11" y="7"/>
                        </a:lnTo>
                        <a:lnTo>
                          <a:pt x="13" y="15"/>
                        </a:lnTo>
                        <a:lnTo>
                          <a:pt x="7" y="15"/>
                        </a:lnTo>
                        <a:lnTo>
                          <a:pt x="9" y="7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30" name="Group 192"/>
                <p:cNvGrpSpPr>
                  <a:grpSpLocks/>
                </p:cNvGrpSpPr>
                <p:nvPr/>
              </p:nvGrpSpPr>
              <p:grpSpPr bwMode="auto">
                <a:xfrm>
                  <a:off x="3949" y="2628"/>
                  <a:ext cx="29" cy="15"/>
                  <a:chOff x="3949" y="2628"/>
                  <a:chExt cx="29" cy="15"/>
                </a:xfrm>
              </p:grpSpPr>
              <p:sp>
                <p:nvSpPr>
                  <p:cNvPr id="68" name="Freeform 193"/>
                  <p:cNvSpPr>
                    <a:spLocks/>
                  </p:cNvSpPr>
                  <p:nvPr/>
                </p:nvSpPr>
                <p:spPr bwMode="auto">
                  <a:xfrm>
                    <a:off x="3954" y="2628"/>
                    <a:ext cx="24" cy="15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20"/>
                      </a:cxn>
                      <a:cxn ang="0">
                        <a:pos x="20" y="20"/>
                      </a:cxn>
                      <a:cxn ang="0">
                        <a:pos x="14" y="0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1" h="21">
                        <a:moveTo>
                          <a:pt x="6" y="0"/>
                        </a:moveTo>
                        <a:lnTo>
                          <a:pt x="0" y="20"/>
                        </a:lnTo>
                        <a:lnTo>
                          <a:pt x="20" y="20"/>
                        </a:lnTo>
                        <a:lnTo>
                          <a:pt x="14" y="0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69" name="Freeform 194"/>
                  <p:cNvSpPr>
                    <a:spLocks/>
                  </p:cNvSpPr>
                  <p:nvPr/>
                </p:nvSpPr>
                <p:spPr bwMode="auto">
                  <a:xfrm>
                    <a:off x="3949" y="2628"/>
                    <a:ext cx="29" cy="15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2"/>
                      </a:cxn>
                      <a:cxn ang="0">
                        <a:pos x="25" y="22"/>
                      </a:cxn>
                      <a:cxn ang="0">
                        <a:pos x="18" y="0"/>
                      </a:cxn>
                      <a:cxn ang="0">
                        <a:pos x="7" y="0"/>
                      </a:cxn>
                      <a:cxn ang="0">
                        <a:pos x="11" y="7"/>
                      </a:cxn>
                      <a:cxn ang="0">
                        <a:pos x="14" y="7"/>
                      </a:cxn>
                      <a:cxn ang="0">
                        <a:pos x="16" y="15"/>
                      </a:cxn>
                      <a:cxn ang="0">
                        <a:pos x="9" y="15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6" h="23">
                        <a:moveTo>
                          <a:pt x="7" y="0"/>
                        </a:moveTo>
                        <a:lnTo>
                          <a:pt x="0" y="22"/>
                        </a:lnTo>
                        <a:lnTo>
                          <a:pt x="25" y="22"/>
                        </a:lnTo>
                        <a:lnTo>
                          <a:pt x="18" y="0"/>
                        </a:lnTo>
                        <a:lnTo>
                          <a:pt x="7" y="0"/>
                        </a:lnTo>
                        <a:lnTo>
                          <a:pt x="11" y="7"/>
                        </a:lnTo>
                        <a:lnTo>
                          <a:pt x="14" y="7"/>
                        </a:lnTo>
                        <a:lnTo>
                          <a:pt x="16" y="15"/>
                        </a:lnTo>
                        <a:lnTo>
                          <a:pt x="9" y="15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31" name="Group 195"/>
                <p:cNvGrpSpPr>
                  <a:grpSpLocks/>
                </p:cNvGrpSpPr>
                <p:nvPr/>
              </p:nvGrpSpPr>
              <p:grpSpPr bwMode="auto">
                <a:xfrm>
                  <a:off x="3808" y="2628"/>
                  <a:ext cx="15" cy="24"/>
                  <a:chOff x="3808" y="2628"/>
                  <a:chExt cx="15" cy="24"/>
                </a:xfrm>
              </p:grpSpPr>
              <p:sp>
                <p:nvSpPr>
                  <p:cNvPr id="66" name="Freeform 196"/>
                  <p:cNvSpPr>
                    <a:spLocks/>
                  </p:cNvSpPr>
                  <p:nvPr/>
                </p:nvSpPr>
                <p:spPr bwMode="auto">
                  <a:xfrm>
                    <a:off x="3813" y="2633"/>
                    <a:ext cx="10" cy="19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19"/>
                      </a:cxn>
                      <a:cxn ang="0">
                        <a:pos x="19" y="19"/>
                      </a:cxn>
                      <a:cxn ang="0">
                        <a:pos x="14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20" h="20">
                        <a:moveTo>
                          <a:pt x="5" y="0"/>
                        </a:moveTo>
                        <a:lnTo>
                          <a:pt x="0" y="19"/>
                        </a:lnTo>
                        <a:lnTo>
                          <a:pt x="19" y="19"/>
                        </a:lnTo>
                        <a:lnTo>
                          <a:pt x="14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67" name="Freeform 197"/>
                  <p:cNvSpPr>
                    <a:spLocks/>
                  </p:cNvSpPr>
                  <p:nvPr/>
                </p:nvSpPr>
                <p:spPr bwMode="auto">
                  <a:xfrm>
                    <a:off x="3808" y="2628"/>
                    <a:ext cx="15" cy="19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2"/>
                      </a:cxn>
                      <a:cxn ang="0">
                        <a:pos x="22" y="22"/>
                      </a:cxn>
                      <a:cxn ang="0">
                        <a:pos x="18" y="0"/>
                      </a:cxn>
                      <a:cxn ang="0">
                        <a:pos x="7" y="0"/>
                      </a:cxn>
                      <a:cxn ang="0">
                        <a:pos x="11" y="7"/>
                      </a:cxn>
                      <a:cxn ang="0">
                        <a:pos x="13" y="7"/>
                      </a:cxn>
                      <a:cxn ang="0">
                        <a:pos x="15" y="15"/>
                      </a:cxn>
                      <a:cxn ang="0">
                        <a:pos x="7" y="15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3" h="23">
                        <a:moveTo>
                          <a:pt x="7" y="0"/>
                        </a:moveTo>
                        <a:lnTo>
                          <a:pt x="0" y="22"/>
                        </a:lnTo>
                        <a:lnTo>
                          <a:pt x="22" y="22"/>
                        </a:lnTo>
                        <a:lnTo>
                          <a:pt x="18" y="0"/>
                        </a:lnTo>
                        <a:lnTo>
                          <a:pt x="7" y="0"/>
                        </a:lnTo>
                        <a:lnTo>
                          <a:pt x="11" y="7"/>
                        </a:lnTo>
                        <a:lnTo>
                          <a:pt x="13" y="7"/>
                        </a:lnTo>
                        <a:lnTo>
                          <a:pt x="15" y="15"/>
                        </a:lnTo>
                        <a:lnTo>
                          <a:pt x="7" y="15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32" name="Group 198"/>
                <p:cNvGrpSpPr>
                  <a:grpSpLocks/>
                </p:cNvGrpSpPr>
                <p:nvPr/>
              </p:nvGrpSpPr>
              <p:grpSpPr bwMode="auto">
                <a:xfrm>
                  <a:off x="3764" y="2628"/>
                  <a:ext cx="20" cy="24"/>
                  <a:chOff x="3764" y="2628"/>
                  <a:chExt cx="20" cy="24"/>
                </a:xfrm>
              </p:grpSpPr>
              <p:sp>
                <p:nvSpPr>
                  <p:cNvPr id="64" name="Freeform 199"/>
                  <p:cNvSpPr>
                    <a:spLocks/>
                  </p:cNvSpPr>
                  <p:nvPr/>
                </p:nvSpPr>
                <p:spPr bwMode="auto">
                  <a:xfrm>
                    <a:off x="3769" y="2633"/>
                    <a:ext cx="15" cy="19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19"/>
                      </a:cxn>
                      <a:cxn ang="0">
                        <a:pos x="19" y="19"/>
                      </a:cxn>
                      <a:cxn ang="0">
                        <a:pos x="14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20" h="20">
                        <a:moveTo>
                          <a:pt x="5" y="0"/>
                        </a:moveTo>
                        <a:lnTo>
                          <a:pt x="0" y="19"/>
                        </a:lnTo>
                        <a:lnTo>
                          <a:pt x="19" y="19"/>
                        </a:lnTo>
                        <a:lnTo>
                          <a:pt x="14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65" name="Freeform 200"/>
                  <p:cNvSpPr>
                    <a:spLocks/>
                  </p:cNvSpPr>
                  <p:nvPr/>
                </p:nvSpPr>
                <p:spPr bwMode="auto">
                  <a:xfrm>
                    <a:off x="3764" y="2628"/>
                    <a:ext cx="15" cy="19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2"/>
                      </a:cxn>
                      <a:cxn ang="0">
                        <a:pos x="25" y="22"/>
                      </a:cxn>
                      <a:cxn ang="0">
                        <a:pos x="18" y="0"/>
                      </a:cxn>
                      <a:cxn ang="0">
                        <a:pos x="7" y="0"/>
                      </a:cxn>
                      <a:cxn ang="0">
                        <a:pos x="11" y="7"/>
                      </a:cxn>
                      <a:cxn ang="0">
                        <a:pos x="14" y="7"/>
                      </a:cxn>
                      <a:cxn ang="0">
                        <a:pos x="16" y="15"/>
                      </a:cxn>
                      <a:cxn ang="0">
                        <a:pos x="9" y="15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6" h="23">
                        <a:moveTo>
                          <a:pt x="7" y="0"/>
                        </a:moveTo>
                        <a:lnTo>
                          <a:pt x="0" y="22"/>
                        </a:lnTo>
                        <a:lnTo>
                          <a:pt x="25" y="22"/>
                        </a:lnTo>
                        <a:lnTo>
                          <a:pt x="18" y="0"/>
                        </a:lnTo>
                        <a:lnTo>
                          <a:pt x="7" y="0"/>
                        </a:lnTo>
                        <a:lnTo>
                          <a:pt x="11" y="7"/>
                        </a:lnTo>
                        <a:lnTo>
                          <a:pt x="14" y="7"/>
                        </a:lnTo>
                        <a:lnTo>
                          <a:pt x="16" y="15"/>
                        </a:lnTo>
                        <a:lnTo>
                          <a:pt x="9" y="15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sp>
              <p:nvSpPr>
                <p:cNvPr id="56" name="Rectangle 201"/>
                <p:cNvSpPr>
                  <a:spLocks noChangeArrowheads="1"/>
                </p:cNvSpPr>
                <p:nvPr/>
              </p:nvSpPr>
              <p:spPr bwMode="auto">
                <a:xfrm>
                  <a:off x="3750" y="2653"/>
                  <a:ext cx="296" cy="19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7" name="Rectangle 202"/>
                <p:cNvSpPr>
                  <a:spLocks noChangeArrowheads="1"/>
                </p:cNvSpPr>
                <p:nvPr/>
              </p:nvSpPr>
              <p:spPr bwMode="auto">
                <a:xfrm>
                  <a:off x="3876" y="2682"/>
                  <a:ext cx="44" cy="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8" name="Line 203"/>
                <p:cNvSpPr>
                  <a:spLocks noChangeShapeType="1"/>
                </p:cNvSpPr>
                <p:nvPr/>
              </p:nvSpPr>
              <p:spPr bwMode="auto">
                <a:xfrm>
                  <a:off x="3881" y="2653"/>
                  <a:ext cx="3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59" name="Line 204"/>
                <p:cNvSpPr>
                  <a:spLocks noChangeShapeType="1"/>
                </p:cNvSpPr>
                <p:nvPr/>
              </p:nvSpPr>
              <p:spPr bwMode="auto">
                <a:xfrm>
                  <a:off x="3924" y="2716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60" name="Arc 205"/>
                <p:cNvSpPr>
                  <a:spLocks/>
                </p:cNvSpPr>
                <p:nvPr/>
              </p:nvSpPr>
              <p:spPr bwMode="auto">
                <a:xfrm>
                  <a:off x="3512" y="2628"/>
                  <a:ext cx="262" cy="12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597"/>
                    <a:gd name="T2" fmla="*/ 330 w 21600"/>
                    <a:gd name="T3" fmla="*/ 21597 h 21597"/>
                    <a:gd name="T4" fmla="*/ 0 w 21600"/>
                    <a:gd name="T5" fmla="*/ 0 h 21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7" fill="none" extrusionOk="0">
                      <a:moveTo>
                        <a:pt x="21600" y="0"/>
                      </a:moveTo>
                      <a:cubicBezTo>
                        <a:pt x="21600" y="11800"/>
                        <a:pt x="12129" y="21417"/>
                        <a:pt x="330" y="21597"/>
                      </a:cubicBezTo>
                    </a:path>
                    <a:path w="21600" h="21597" stroke="0" extrusionOk="0">
                      <a:moveTo>
                        <a:pt x="21600" y="0"/>
                      </a:moveTo>
                      <a:cubicBezTo>
                        <a:pt x="21600" y="11800"/>
                        <a:pt x="12129" y="21417"/>
                        <a:pt x="330" y="2159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61" name="Arc 206"/>
                <p:cNvSpPr>
                  <a:spLocks/>
                </p:cNvSpPr>
                <p:nvPr/>
              </p:nvSpPr>
              <p:spPr bwMode="auto">
                <a:xfrm>
                  <a:off x="3556" y="2628"/>
                  <a:ext cx="262" cy="126"/>
                </a:xfrm>
                <a:custGeom>
                  <a:avLst/>
                  <a:gdLst>
                    <a:gd name="G0" fmla="+- 82 0 0"/>
                    <a:gd name="G1" fmla="+- 0 0 0"/>
                    <a:gd name="G2" fmla="+- 21600 0 0"/>
                    <a:gd name="T0" fmla="*/ 21682 w 21682"/>
                    <a:gd name="T1" fmla="*/ 0 h 21600"/>
                    <a:gd name="T2" fmla="*/ 0 w 21682"/>
                    <a:gd name="T3" fmla="*/ 21600 h 21600"/>
                    <a:gd name="T4" fmla="*/ 82 w 21682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82" h="21600" fill="none" extrusionOk="0">
                      <a:moveTo>
                        <a:pt x="21682" y="0"/>
                      </a:moveTo>
                      <a:cubicBezTo>
                        <a:pt x="21682" y="11929"/>
                        <a:pt x="12011" y="21600"/>
                        <a:pt x="82" y="21600"/>
                      </a:cubicBezTo>
                      <a:cubicBezTo>
                        <a:pt x="54" y="21600"/>
                        <a:pt x="27" y="21599"/>
                        <a:pt x="0" y="21599"/>
                      </a:cubicBezTo>
                    </a:path>
                    <a:path w="21682" h="21600" stroke="0" extrusionOk="0">
                      <a:moveTo>
                        <a:pt x="21682" y="0"/>
                      </a:moveTo>
                      <a:cubicBezTo>
                        <a:pt x="21682" y="11929"/>
                        <a:pt x="12011" y="21600"/>
                        <a:pt x="82" y="21600"/>
                      </a:cubicBezTo>
                      <a:cubicBezTo>
                        <a:pt x="54" y="21600"/>
                        <a:pt x="27" y="21599"/>
                        <a:pt x="0" y="21599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62" name="Arc 207"/>
                <p:cNvSpPr>
                  <a:spLocks/>
                </p:cNvSpPr>
                <p:nvPr/>
              </p:nvSpPr>
              <p:spPr bwMode="auto">
                <a:xfrm>
                  <a:off x="3745" y="2628"/>
                  <a:ext cx="267" cy="126"/>
                </a:xfrm>
                <a:custGeom>
                  <a:avLst/>
                  <a:gdLst>
                    <a:gd name="G0" fmla="+- 82 0 0"/>
                    <a:gd name="G1" fmla="+- 0 0 0"/>
                    <a:gd name="G2" fmla="+- 21600 0 0"/>
                    <a:gd name="T0" fmla="*/ 21682 w 21682"/>
                    <a:gd name="T1" fmla="*/ 0 h 21600"/>
                    <a:gd name="T2" fmla="*/ 0 w 21682"/>
                    <a:gd name="T3" fmla="*/ 21600 h 21600"/>
                    <a:gd name="T4" fmla="*/ 82 w 21682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82" h="21600" fill="none" extrusionOk="0">
                      <a:moveTo>
                        <a:pt x="21682" y="0"/>
                      </a:moveTo>
                      <a:cubicBezTo>
                        <a:pt x="21682" y="11929"/>
                        <a:pt x="12011" y="21600"/>
                        <a:pt x="82" y="21600"/>
                      </a:cubicBezTo>
                      <a:cubicBezTo>
                        <a:pt x="54" y="21600"/>
                        <a:pt x="27" y="21599"/>
                        <a:pt x="0" y="21599"/>
                      </a:cubicBezTo>
                    </a:path>
                    <a:path w="21682" h="21600" stroke="0" extrusionOk="0">
                      <a:moveTo>
                        <a:pt x="21682" y="0"/>
                      </a:moveTo>
                      <a:cubicBezTo>
                        <a:pt x="21682" y="11929"/>
                        <a:pt x="12011" y="21600"/>
                        <a:pt x="82" y="21600"/>
                      </a:cubicBezTo>
                      <a:cubicBezTo>
                        <a:pt x="54" y="21600"/>
                        <a:pt x="27" y="21599"/>
                        <a:pt x="0" y="21599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63" name="Arc 208"/>
                <p:cNvSpPr>
                  <a:spLocks/>
                </p:cNvSpPr>
                <p:nvPr/>
              </p:nvSpPr>
              <p:spPr bwMode="auto">
                <a:xfrm>
                  <a:off x="3696" y="2624"/>
                  <a:ext cx="262" cy="126"/>
                </a:xfrm>
                <a:custGeom>
                  <a:avLst/>
                  <a:gdLst>
                    <a:gd name="G0" fmla="+- 0 0 0"/>
                    <a:gd name="G1" fmla="+- 172 0 0"/>
                    <a:gd name="G2" fmla="+- 21600 0 0"/>
                    <a:gd name="T0" fmla="*/ 21599 w 21600"/>
                    <a:gd name="T1" fmla="*/ 0 h 21772"/>
                    <a:gd name="T2" fmla="*/ 0 w 21600"/>
                    <a:gd name="T3" fmla="*/ 21772 h 21772"/>
                    <a:gd name="T4" fmla="*/ 0 w 21600"/>
                    <a:gd name="T5" fmla="*/ 172 h 21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72" fill="none" extrusionOk="0">
                      <a:moveTo>
                        <a:pt x="21599" y="-1"/>
                      </a:moveTo>
                      <a:cubicBezTo>
                        <a:pt x="21599" y="57"/>
                        <a:pt x="21600" y="114"/>
                        <a:pt x="21600" y="172"/>
                      </a:cubicBezTo>
                      <a:cubicBezTo>
                        <a:pt x="21600" y="12101"/>
                        <a:pt x="11929" y="21771"/>
                        <a:pt x="0" y="21772"/>
                      </a:cubicBezTo>
                    </a:path>
                    <a:path w="21600" h="21772" stroke="0" extrusionOk="0">
                      <a:moveTo>
                        <a:pt x="21599" y="-1"/>
                      </a:moveTo>
                      <a:cubicBezTo>
                        <a:pt x="21599" y="57"/>
                        <a:pt x="21600" y="114"/>
                        <a:pt x="21600" y="172"/>
                      </a:cubicBezTo>
                      <a:cubicBezTo>
                        <a:pt x="21600" y="12101"/>
                        <a:pt x="11929" y="21771"/>
                        <a:pt x="0" y="21772"/>
                      </a:cubicBezTo>
                      <a:lnTo>
                        <a:pt x="0" y="17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  <p:grpSp>
            <p:nvGrpSpPr>
              <p:cNvPr id="133" name="Group 209"/>
              <p:cNvGrpSpPr>
                <a:grpSpLocks/>
              </p:cNvGrpSpPr>
              <p:nvPr/>
            </p:nvGrpSpPr>
            <p:grpSpPr bwMode="auto">
              <a:xfrm>
                <a:off x="3148" y="2735"/>
                <a:ext cx="645" cy="971"/>
                <a:chOff x="3148" y="2735"/>
                <a:chExt cx="645" cy="971"/>
              </a:xfrm>
            </p:grpSpPr>
            <p:sp>
              <p:nvSpPr>
                <p:cNvPr id="26" name="Rectangle 210"/>
                <p:cNvSpPr>
                  <a:spLocks noChangeArrowheads="1"/>
                </p:cNvSpPr>
                <p:nvPr/>
              </p:nvSpPr>
              <p:spPr bwMode="auto">
                <a:xfrm>
                  <a:off x="3590" y="2735"/>
                  <a:ext cx="49" cy="971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7" name="Line 211"/>
                <p:cNvSpPr>
                  <a:spLocks noChangeShapeType="1"/>
                </p:cNvSpPr>
                <p:nvPr/>
              </p:nvSpPr>
              <p:spPr bwMode="auto">
                <a:xfrm>
                  <a:off x="3497" y="2818"/>
                  <a:ext cx="102" cy="7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28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3624" y="2808"/>
                  <a:ext cx="107" cy="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grpSp>
              <p:nvGrpSpPr>
                <p:cNvPr id="134" name="Group 213"/>
                <p:cNvGrpSpPr>
                  <a:grpSpLocks/>
                </p:cNvGrpSpPr>
                <p:nvPr/>
              </p:nvGrpSpPr>
              <p:grpSpPr bwMode="auto">
                <a:xfrm>
                  <a:off x="3735" y="2759"/>
                  <a:ext cx="29" cy="34"/>
                  <a:chOff x="3735" y="2759"/>
                  <a:chExt cx="29" cy="34"/>
                </a:xfrm>
              </p:grpSpPr>
              <p:sp>
                <p:nvSpPr>
                  <p:cNvPr id="47" name="Freeform 214"/>
                  <p:cNvSpPr>
                    <a:spLocks/>
                  </p:cNvSpPr>
                  <p:nvPr/>
                </p:nvSpPr>
                <p:spPr bwMode="auto">
                  <a:xfrm>
                    <a:off x="3740" y="2769"/>
                    <a:ext cx="24" cy="2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4"/>
                      </a:cxn>
                      <a:cxn ang="0">
                        <a:pos x="24" y="24"/>
                      </a:cxn>
                      <a:cxn ang="0">
                        <a:pos x="17" y="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5" h="25">
                        <a:moveTo>
                          <a:pt x="7" y="0"/>
                        </a:moveTo>
                        <a:lnTo>
                          <a:pt x="0" y="24"/>
                        </a:lnTo>
                        <a:lnTo>
                          <a:pt x="24" y="24"/>
                        </a:lnTo>
                        <a:lnTo>
                          <a:pt x="17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48" name="Freeform 215"/>
                  <p:cNvSpPr>
                    <a:spLocks/>
                  </p:cNvSpPr>
                  <p:nvPr/>
                </p:nvSpPr>
                <p:spPr bwMode="auto">
                  <a:xfrm>
                    <a:off x="3735" y="2759"/>
                    <a:ext cx="29" cy="34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31"/>
                      </a:cxn>
                      <a:cxn ang="0">
                        <a:pos x="27" y="31"/>
                      </a:cxn>
                      <a:cxn ang="0">
                        <a:pos x="22" y="0"/>
                      </a:cxn>
                      <a:cxn ang="0">
                        <a:pos x="5" y="0"/>
                      </a:cxn>
                      <a:cxn ang="0">
                        <a:pos x="11" y="8"/>
                      </a:cxn>
                      <a:cxn ang="0">
                        <a:pos x="16" y="8"/>
                      </a:cxn>
                      <a:cxn ang="0">
                        <a:pos x="19" y="23"/>
                      </a:cxn>
                      <a:cxn ang="0">
                        <a:pos x="8" y="23"/>
                      </a:cxn>
                      <a:cxn ang="0">
                        <a:pos x="11" y="8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28" h="32">
                        <a:moveTo>
                          <a:pt x="5" y="0"/>
                        </a:moveTo>
                        <a:lnTo>
                          <a:pt x="0" y="31"/>
                        </a:lnTo>
                        <a:lnTo>
                          <a:pt x="27" y="31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11" y="8"/>
                        </a:lnTo>
                        <a:lnTo>
                          <a:pt x="16" y="8"/>
                        </a:lnTo>
                        <a:lnTo>
                          <a:pt x="19" y="23"/>
                        </a:lnTo>
                        <a:lnTo>
                          <a:pt x="8" y="23"/>
                        </a:lnTo>
                        <a:lnTo>
                          <a:pt x="11" y="8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35" name="Group 216"/>
                <p:cNvGrpSpPr>
                  <a:grpSpLocks/>
                </p:cNvGrpSpPr>
                <p:nvPr/>
              </p:nvGrpSpPr>
              <p:grpSpPr bwMode="auto">
                <a:xfrm>
                  <a:off x="3677" y="2759"/>
                  <a:ext cx="29" cy="34"/>
                  <a:chOff x="3677" y="2759"/>
                  <a:chExt cx="29" cy="34"/>
                </a:xfrm>
              </p:grpSpPr>
              <p:sp>
                <p:nvSpPr>
                  <p:cNvPr id="45" name="Freeform 217"/>
                  <p:cNvSpPr>
                    <a:spLocks/>
                  </p:cNvSpPr>
                  <p:nvPr/>
                </p:nvSpPr>
                <p:spPr bwMode="auto">
                  <a:xfrm>
                    <a:off x="3682" y="2769"/>
                    <a:ext cx="24" cy="2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4"/>
                      </a:cxn>
                      <a:cxn ang="0">
                        <a:pos x="23" y="24"/>
                      </a:cxn>
                      <a:cxn ang="0">
                        <a:pos x="16" y="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4" h="25">
                        <a:moveTo>
                          <a:pt x="7" y="0"/>
                        </a:moveTo>
                        <a:lnTo>
                          <a:pt x="0" y="24"/>
                        </a:lnTo>
                        <a:lnTo>
                          <a:pt x="23" y="24"/>
                        </a:lnTo>
                        <a:lnTo>
                          <a:pt x="16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46" name="Freeform 218"/>
                  <p:cNvSpPr>
                    <a:spLocks/>
                  </p:cNvSpPr>
                  <p:nvPr/>
                </p:nvSpPr>
                <p:spPr bwMode="auto">
                  <a:xfrm>
                    <a:off x="3677" y="2759"/>
                    <a:ext cx="29" cy="34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31"/>
                      </a:cxn>
                      <a:cxn ang="0">
                        <a:pos x="27" y="31"/>
                      </a:cxn>
                      <a:cxn ang="0">
                        <a:pos x="19" y="0"/>
                      </a:cxn>
                      <a:cxn ang="0">
                        <a:pos x="5" y="0"/>
                      </a:cxn>
                      <a:cxn ang="0">
                        <a:pos x="11" y="8"/>
                      </a:cxn>
                      <a:cxn ang="0">
                        <a:pos x="14" y="8"/>
                      </a:cxn>
                      <a:cxn ang="0">
                        <a:pos x="16" y="23"/>
                      </a:cxn>
                      <a:cxn ang="0">
                        <a:pos x="8" y="23"/>
                      </a:cxn>
                      <a:cxn ang="0">
                        <a:pos x="11" y="8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28" h="32">
                        <a:moveTo>
                          <a:pt x="5" y="0"/>
                        </a:moveTo>
                        <a:lnTo>
                          <a:pt x="0" y="31"/>
                        </a:lnTo>
                        <a:lnTo>
                          <a:pt x="27" y="31"/>
                        </a:lnTo>
                        <a:lnTo>
                          <a:pt x="19" y="0"/>
                        </a:lnTo>
                        <a:lnTo>
                          <a:pt x="5" y="0"/>
                        </a:lnTo>
                        <a:lnTo>
                          <a:pt x="11" y="8"/>
                        </a:lnTo>
                        <a:lnTo>
                          <a:pt x="14" y="8"/>
                        </a:lnTo>
                        <a:lnTo>
                          <a:pt x="16" y="23"/>
                        </a:lnTo>
                        <a:lnTo>
                          <a:pt x="8" y="23"/>
                        </a:lnTo>
                        <a:lnTo>
                          <a:pt x="11" y="8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36" name="Group 219"/>
                <p:cNvGrpSpPr>
                  <a:grpSpLocks/>
                </p:cNvGrpSpPr>
                <p:nvPr/>
              </p:nvGrpSpPr>
              <p:grpSpPr bwMode="auto">
                <a:xfrm>
                  <a:off x="3507" y="2764"/>
                  <a:ext cx="29" cy="34"/>
                  <a:chOff x="3507" y="2764"/>
                  <a:chExt cx="29" cy="34"/>
                </a:xfrm>
              </p:grpSpPr>
              <p:sp>
                <p:nvSpPr>
                  <p:cNvPr id="43" name="Freeform 220"/>
                  <p:cNvSpPr>
                    <a:spLocks/>
                  </p:cNvSpPr>
                  <p:nvPr/>
                </p:nvSpPr>
                <p:spPr bwMode="auto">
                  <a:xfrm>
                    <a:off x="3512" y="2769"/>
                    <a:ext cx="24" cy="29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7"/>
                      </a:cxn>
                      <a:cxn ang="0">
                        <a:pos x="23" y="27"/>
                      </a:cxn>
                      <a:cxn ang="0">
                        <a:pos x="16" y="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4" h="28">
                        <a:moveTo>
                          <a:pt x="7" y="0"/>
                        </a:moveTo>
                        <a:lnTo>
                          <a:pt x="0" y="27"/>
                        </a:lnTo>
                        <a:lnTo>
                          <a:pt x="23" y="27"/>
                        </a:lnTo>
                        <a:lnTo>
                          <a:pt x="16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44" name="Freeform 221"/>
                  <p:cNvSpPr>
                    <a:spLocks/>
                  </p:cNvSpPr>
                  <p:nvPr/>
                </p:nvSpPr>
                <p:spPr bwMode="auto">
                  <a:xfrm>
                    <a:off x="3507" y="2764"/>
                    <a:ext cx="24" cy="29"/>
                  </a:xfrm>
                  <a:custGeom>
                    <a:avLst/>
                    <a:gdLst/>
                    <a:ahLst/>
                    <a:cxnLst>
                      <a:cxn ang="0">
                        <a:pos x="8" y="0"/>
                      </a:cxn>
                      <a:cxn ang="0">
                        <a:pos x="0" y="27"/>
                      </a:cxn>
                      <a:cxn ang="0">
                        <a:pos x="27" y="27"/>
                      </a:cxn>
                      <a:cxn ang="0">
                        <a:pos x="22" y="0"/>
                      </a:cxn>
                      <a:cxn ang="0">
                        <a:pos x="8" y="0"/>
                      </a:cxn>
                      <a:cxn ang="0">
                        <a:pos x="14" y="8"/>
                      </a:cxn>
                      <a:cxn ang="0">
                        <a:pos x="16" y="8"/>
                      </a:cxn>
                      <a:cxn ang="0">
                        <a:pos x="19" y="19"/>
                      </a:cxn>
                      <a:cxn ang="0">
                        <a:pos x="11" y="19"/>
                      </a:cxn>
                      <a:cxn ang="0">
                        <a:pos x="14" y="8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28" h="28">
                        <a:moveTo>
                          <a:pt x="8" y="0"/>
                        </a:moveTo>
                        <a:lnTo>
                          <a:pt x="0" y="27"/>
                        </a:lnTo>
                        <a:lnTo>
                          <a:pt x="27" y="27"/>
                        </a:lnTo>
                        <a:lnTo>
                          <a:pt x="22" y="0"/>
                        </a:lnTo>
                        <a:lnTo>
                          <a:pt x="8" y="0"/>
                        </a:lnTo>
                        <a:lnTo>
                          <a:pt x="14" y="8"/>
                        </a:lnTo>
                        <a:lnTo>
                          <a:pt x="16" y="8"/>
                        </a:lnTo>
                        <a:lnTo>
                          <a:pt x="19" y="19"/>
                        </a:lnTo>
                        <a:lnTo>
                          <a:pt x="11" y="19"/>
                        </a:lnTo>
                        <a:lnTo>
                          <a:pt x="14" y="8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51" name="Group 222"/>
                <p:cNvGrpSpPr>
                  <a:grpSpLocks/>
                </p:cNvGrpSpPr>
                <p:nvPr/>
              </p:nvGrpSpPr>
              <p:grpSpPr bwMode="auto">
                <a:xfrm>
                  <a:off x="3454" y="2764"/>
                  <a:ext cx="29" cy="34"/>
                  <a:chOff x="3454" y="2764"/>
                  <a:chExt cx="29" cy="34"/>
                </a:xfrm>
              </p:grpSpPr>
              <p:sp>
                <p:nvSpPr>
                  <p:cNvPr id="41" name="Freeform 223"/>
                  <p:cNvSpPr>
                    <a:spLocks/>
                  </p:cNvSpPr>
                  <p:nvPr/>
                </p:nvSpPr>
                <p:spPr bwMode="auto">
                  <a:xfrm>
                    <a:off x="3459" y="2769"/>
                    <a:ext cx="24" cy="29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7"/>
                      </a:cxn>
                      <a:cxn ang="0">
                        <a:pos x="24" y="27"/>
                      </a:cxn>
                      <a:cxn ang="0">
                        <a:pos x="17" y="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5" h="28">
                        <a:moveTo>
                          <a:pt x="7" y="0"/>
                        </a:moveTo>
                        <a:lnTo>
                          <a:pt x="0" y="27"/>
                        </a:lnTo>
                        <a:lnTo>
                          <a:pt x="24" y="27"/>
                        </a:lnTo>
                        <a:lnTo>
                          <a:pt x="17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91919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  <p:sp>
                <p:nvSpPr>
                  <p:cNvPr id="42" name="Freeform 224"/>
                  <p:cNvSpPr>
                    <a:spLocks/>
                  </p:cNvSpPr>
                  <p:nvPr/>
                </p:nvSpPr>
                <p:spPr bwMode="auto">
                  <a:xfrm>
                    <a:off x="3454" y="2764"/>
                    <a:ext cx="29" cy="29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27"/>
                      </a:cxn>
                      <a:cxn ang="0">
                        <a:pos x="27" y="27"/>
                      </a:cxn>
                      <a:cxn ang="0">
                        <a:pos x="19" y="0"/>
                      </a:cxn>
                      <a:cxn ang="0">
                        <a:pos x="5" y="0"/>
                      </a:cxn>
                      <a:cxn ang="0">
                        <a:pos x="11" y="8"/>
                      </a:cxn>
                      <a:cxn ang="0">
                        <a:pos x="14" y="8"/>
                      </a:cxn>
                      <a:cxn ang="0">
                        <a:pos x="16" y="19"/>
                      </a:cxn>
                      <a:cxn ang="0">
                        <a:pos x="8" y="19"/>
                      </a:cxn>
                      <a:cxn ang="0">
                        <a:pos x="11" y="8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28" h="28">
                        <a:moveTo>
                          <a:pt x="5" y="0"/>
                        </a:moveTo>
                        <a:lnTo>
                          <a:pt x="0" y="27"/>
                        </a:lnTo>
                        <a:lnTo>
                          <a:pt x="27" y="27"/>
                        </a:lnTo>
                        <a:lnTo>
                          <a:pt x="19" y="0"/>
                        </a:lnTo>
                        <a:lnTo>
                          <a:pt x="5" y="0"/>
                        </a:lnTo>
                        <a:lnTo>
                          <a:pt x="11" y="8"/>
                        </a:lnTo>
                        <a:lnTo>
                          <a:pt x="14" y="8"/>
                        </a:lnTo>
                        <a:lnTo>
                          <a:pt x="16" y="19"/>
                        </a:lnTo>
                        <a:lnTo>
                          <a:pt x="8" y="19"/>
                        </a:lnTo>
                        <a:lnTo>
                          <a:pt x="11" y="8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 pitchFamily="28" charset="-128"/>
                      <a:cs typeface="+mn-cs"/>
                    </a:endParaRPr>
                  </a:p>
                </p:txBody>
              </p:sp>
            </p:grpSp>
            <p:sp>
              <p:nvSpPr>
                <p:cNvPr id="33" name="Rectangle 225"/>
                <p:cNvSpPr>
                  <a:spLocks noChangeArrowheads="1"/>
                </p:cNvSpPr>
                <p:nvPr/>
              </p:nvSpPr>
              <p:spPr bwMode="auto">
                <a:xfrm>
                  <a:off x="3429" y="2798"/>
                  <a:ext cx="364" cy="24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34" name="Rectangle 226"/>
                <p:cNvSpPr>
                  <a:spLocks noChangeArrowheads="1"/>
                </p:cNvSpPr>
                <p:nvPr/>
              </p:nvSpPr>
              <p:spPr bwMode="auto">
                <a:xfrm>
                  <a:off x="3585" y="2832"/>
                  <a:ext cx="53" cy="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35" name="Line 227"/>
                <p:cNvSpPr>
                  <a:spLocks noChangeShapeType="1"/>
                </p:cNvSpPr>
                <p:nvPr/>
              </p:nvSpPr>
              <p:spPr bwMode="auto">
                <a:xfrm>
                  <a:off x="3590" y="2793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36" name="Line 228"/>
                <p:cNvSpPr>
                  <a:spLocks noChangeShapeType="1"/>
                </p:cNvSpPr>
                <p:nvPr/>
              </p:nvSpPr>
              <p:spPr bwMode="auto">
                <a:xfrm>
                  <a:off x="3643" y="2876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37" name="Arc 229"/>
                <p:cNvSpPr>
                  <a:spLocks/>
                </p:cNvSpPr>
                <p:nvPr/>
              </p:nvSpPr>
              <p:spPr bwMode="auto">
                <a:xfrm>
                  <a:off x="3148" y="2769"/>
                  <a:ext cx="320" cy="15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38" name="Arc 230"/>
                <p:cNvSpPr>
                  <a:spLocks/>
                </p:cNvSpPr>
                <p:nvPr/>
              </p:nvSpPr>
              <p:spPr bwMode="auto">
                <a:xfrm>
                  <a:off x="3197" y="2764"/>
                  <a:ext cx="325" cy="155"/>
                </a:xfrm>
                <a:custGeom>
                  <a:avLst/>
                  <a:gdLst>
                    <a:gd name="G0" fmla="+- 0 0 0"/>
                    <a:gd name="G1" fmla="+- 142 0 0"/>
                    <a:gd name="G2" fmla="+- 21600 0 0"/>
                    <a:gd name="T0" fmla="*/ 21600 w 21600"/>
                    <a:gd name="T1" fmla="*/ 0 h 21739"/>
                    <a:gd name="T2" fmla="*/ 340 w 21600"/>
                    <a:gd name="T3" fmla="*/ 21739 h 21739"/>
                    <a:gd name="T4" fmla="*/ 0 w 21600"/>
                    <a:gd name="T5" fmla="*/ 142 h 21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39" fill="none" extrusionOk="0">
                      <a:moveTo>
                        <a:pt x="21599" y="0"/>
                      </a:moveTo>
                      <a:cubicBezTo>
                        <a:pt x="21599" y="47"/>
                        <a:pt x="21600" y="94"/>
                        <a:pt x="21600" y="142"/>
                      </a:cubicBezTo>
                      <a:cubicBezTo>
                        <a:pt x="21600" y="11938"/>
                        <a:pt x="12135" y="21553"/>
                        <a:pt x="340" y="21739"/>
                      </a:cubicBezTo>
                    </a:path>
                    <a:path w="21600" h="21739" stroke="0" extrusionOk="0">
                      <a:moveTo>
                        <a:pt x="21599" y="0"/>
                      </a:moveTo>
                      <a:cubicBezTo>
                        <a:pt x="21599" y="47"/>
                        <a:pt x="21600" y="94"/>
                        <a:pt x="21600" y="142"/>
                      </a:cubicBezTo>
                      <a:cubicBezTo>
                        <a:pt x="21600" y="11938"/>
                        <a:pt x="12135" y="21553"/>
                        <a:pt x="340" y="21739"/>
                      </a:cubicBezTo>
                      <a:lnTo>
                        <a:pt x="0" y="14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39" name="Arc 231"/>
                <p:cNvSpPr>
                  <a:spLocks/>
                </p:cNvSpPr>
                <p:nvPr/>
              </p:nvSpPr>
              <p:spPr bwMode="auto">
                <a:xfrm>
                  <a:off x="3429" y="2769"/>
                  <a:ext cx="320" cy="15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598 w 21598"/>
                    <a:gd name="T1" fmla="*/ 288 h 21600"/>
                    <a:gd name="T2" fmla="*/ 0 w 21598"/>
                    <a:gd name="T3" fmla="*/ 21600 h 21600"/>
                    <a:gd name="T4" fmla="*/ 0 w 21598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8" h="21600" fill="none" extrusionOk="0">
                      <a:moveTo>
                        <a:pt x="21598" y="288"/>
                      </a:moveTo>
                      <a:cubicBezTo>
                        <a:pt x="21440" y="12103"/>
                        <a:pt x="11817" y="21599"/>
                        <a:pt x="0" y="21600"/>
                      </a:cubicBezTo>
                    </a:path>
                    <a:path w="21598" h="21600" stroke="0" extrusionOk="0">
                      <a:moveTo>
                        <a:pt x="21598" y="288"/>
                      </a:moveTo>
                      <a:cubicBezTo>
                        <a:pt x="21440" y="12103"/>
                        <a:pt x="11817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  <p:sp>
              <p:nvSpPr>
                <p:cNvPr id="40" name="Arc 232"/>
                <p:cNvSpPr>
                  <a:spLocks/>
                </p:cNvSpPr>
                <p:nvPr/>
              </p:nvSpPr>
              <p:spPr bwMode="auto">
                <a:xfrm>
                  <a:off x="3371" y="2759"/>
                  <a:ext cx="315" cy="150"/>
                </a:xfrm>
                <a:custGeom>
                  <a:avLst/>
                  <a:gdLst>
                    <a:gd name="G0" fmla="+- 0 0 0"/>
                    <a:gd name="G1" fmla="+- 144 0 0"/>
                    <a:gd name="G2" fmla="+- 21600 0 0"/>
                    <a:gd name="T0" fmla="*/ 21600 w 21600"/>
                    <a:gd name="T1" fmla="*/ 0 h 21744"/>
                    <a:gd name="T2" fmla="*/ 0 w 21600"/>
                    <a:gd name="T3" fmla="*/ 21744 h 21744"/>
                    <a:gd name="T4" fmla="*/ 0 w 21600"/>
                    <a:gd name="T5" fmla="*/ 144 h 21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44" fill="none" extrusionOk="0">
                      <a:moveTo>
                        <a:pt x="21599" y="0"/>
                      </a:moveTo>
                      <a:cubicBezTo>
                        <a:pt x="21599" y="48"/>
                        <a:pt x="21600" y="96"/>
                        <a:pt x="21600" y="144"/>
                      </a:cubicBezTo>
                      <a:cubicBezTo>
                        <a:pt x="21600" y="12073"/>
                        <a:pt x="11929" y="21743"/>
                        <a:pt x="0" y="21744"/>
                      </a:cubicBezTo>
                    </a:path>
                    <a:path w="21600" h="21744" stroke="0" extrusionOk="0">
                      <a:moveTo>
                        <a:pt x="21599" y="0"/>
                      </a:moveTo>
                      <a:cubicBezTo>
                        <a:pt x="21599" y="48"/>
                        <a:pt x="21600" y="96"/>
                        <a:pt x="21600" y="144"/>
                      </a:cubicBezTo>
                      <a:cubicBezTo>
                        <a:pt x="21600" y="12073"/>
                        <a:pt x="11929" y="21743"/>
                        <a:pt x="0" y="21744"/>
                      </a:cubicBezTo>
                      <a:lnTo>
                        <a:pt x="0" y="1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pitchFamily="28" charset="-128"/>
                    <a:cs typeface="+mn-cs"/>
                  </a:endParaRPr>
                </a:p>
              </p:txBody>
            </p:sp>
          </p:grpSp>
        </p:grpSp>
        <p:grpSp>
          <p:nvGrpSpPr>
            <p:cNvPr id="152" name="Group 577"/>
            <p:cNvGrpSpPr>
              <a:grpSpLocks/>
            </p:cNvGrpSpPr>
            <p:nvPr/>
          </p:nvGrpSpPr>
          <p:grpSpPr bwMode="auto">
            <a:xfrm>
              <a:off x="172851" y="1894516"/>
              <a:ext cx="2095341" cy="559593"/>
              <a:chOff x="3121" y="1458"/>
              <a:chExt cx="835" cy="223"/>
            </a:xfrm>
          </p:grpSpPr>
          <p:sp>
            <p:nvSpPr>
              <p:cNvPr id="246" name="Arc 552"/>
              <p:cNvSpPr>
                <a:spLocks/>
              </p:cNvSpPr>
              <p:nvPr/>
            </p:nvSpPr>
            <p:spPr bwMode="auto">
              <a:xfrm flipH="1" flipV="1">
                <a:off x="3778" y="1458"/>
                <a:ext cx="178" cy="139"/>
              </a:xfrm>
              <a:custGeom>
                <a:avLst/>
                <a:gdLst>
                  <a:gd name="T0" fmla="*/ 0 w 21600"/>
                  <a:gd name="T1" fmla="*/ 0 h 25233"/>
                  <a:gd name="T2" fmla="*/ 1 w 21600"/>
                  <a:gd name="T3" fmla="*/ 1 h 25233"/>
                  <a:gd name="T4" fmla="*/ 0 w 21600"/>
                  <a:gd name="T5" fmla="*/ 1 h 2523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233"/>
                  <a:gd name="T11" fmla="*/ 21600 w 21600"/>
                  <a:gd name="T12" fmla="*/ 25233 h 25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233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17"/>
                      <a:pt x="21497" y="24032"/>
                      <a:pt x="21292" y="25233"/>
                    </a:cubicBezTo>
                  </a:path>
                  <a:path w="21600" h="25233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17"/>
                      <a:pt x="21497" y="24032"/>
                      <a:pt x="21292" y="2523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247" name="Arc 574"/>
              <p:cNvSpPr>
                <a:spLocks/>
              </p:cNvSpPr>
              <p:nvPr/>
            </p:nvSpPr>
            <p:spPr bwMode="auto">
              <a:xfrm flipV="1">
                <a:off x="3121" y="1515"/>
                <a:ext cx="265" cy="166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248" name="Arc 575"/>
              <p:cNvSpPr>
                <a:spLocks/>
              </p:cNvSpPr>
              <p:nvPr/>
            </p:nvSpPr>
            <p:spPr bwMode="auto">
              <a:xfrm rot="19994482" flipV="1">
                <a:off x="3346" y="1500"/>
                <a:ext cx="265" cy="166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  <p:sp>
            <p:nvSpPr>
              <p:cNvPr id="249" name="Arc 576"/>
              <p:cNvSpPr>
                <a:spLocks/>
              </p:cNvSpPr>
              <p:nvPr/>
            </p:nvSpPr>
            <p:spPr bwMode="auto">
              <a:xfrm rot="19994482" flipV="1">
                <a:off x="3529" y="1497"/>
                <a:ext cx="265" cy="166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28" charset="-128"/>
                  <a:cs typeface="+mn-cs"/>
                </a:endParaRPr>
              </a:p>
            </p:txBody>
          </p:sp>
        </p:grpSp>
      </p:grpSp>
      <p:sp>
        <p:nvSpPr>
          <p:cNvPr id="253" name="Text Box 3"/>
          <p:cNvSpPr txBox="1">
            <a:spLocks noChangeArrowheads="1"/>
          </p:cNvSpPr>
          <p:nvPr/>
        </p:nvSpPr>
        <p:spPr bwMode="auto">
          <a:xfrm>
            <a:off x="4455458" y="1124905"/>
            <a:ext cx="440167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1" hangingPunct="1">
              <a:buFontTx/>
              <a:buChar char="•"/>
            </a:pPr>
            <a:r>
              <a:rPr lang="en-US" sz="2000" b="1" u="sng" dirty="0" smtClean="0">
                <a:solidFill>
                  <a:srgbClr val="003366"/>
                </a:solidFill>
                <a:effectLst/>
              </a:rPr>
              <a:t>Control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  <a:effectLst/>
              </a:rPr>
              <a:t>Energy Storage</a:t>
            </a:r>
            <a:endParaRPr lang="en-US" sz="2000" b="1" dirty="0">
              <a:solidFill>
                <a:srgbClr val="003366"/>
              </a:solidFill>
              <a:effectLst/>
            </a:endParaRP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Power Flow Control (spatial)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Ancillary Services Devices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Advanced Intelligent Protection Systems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Advanced Fast, High-bandwidth Communications and Computations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Demand Response </a:t>
            </a:r>
            <a:endParaRPr lang="en-US" sz="2000" b="1" dirty="0" smtClean="0">
              <a:solidFill>
                <a:srgbClr val="003366"/>
              </a:solidFill>
              <a:effectLst/>
            </a:endParaRP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  <a:effectLst/>
              </a:rPr>
              <a:t>Distributed Generation</a:t>
            </a:r>
          </a:p>
          <a:p>
            <a:pPr indent="-223838">
              <a:buFontTx/>
              <a:buChar char="•"/>
            </a:pPr>
            <a:r>
              <a:rPr lang="en-US" sz="2000" b="1" u="sng" dirty="0" smtClean="0">
                <a:solidFill>
                  <a:srgbClr val="003366"/>
                </a:solidFill>
              </a:rPr>
              <a:t>Physical Plant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Advanced Transmission Line Conductors and Designs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Advanced Grid Components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Fault Current Controllers</a:t>
            </a:r>
          </a:p>
        </p:txBody>
      </p:sp>
      <p:sp>
        <p:nvSpPr>
          <p:cNvPr id="255" name="Text Box 3"/>
          <p:cNvSpPr txBox="1">
            <a:spLocks noChangeArrowheads="1"/>
          </p:cNvSpPr>
          <p:nvPr/>
        </p:nvSpPr>
        <p:spPr bwMode="auto">
          <a:xfrm>
            <a:off x="358589" y="3303925"/>
            <a:ext cx="3747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algn="l" eaLnBrk="1" hangingPunct="1">
              <a:buFontTx/>
              <a:buChar char="•"/>
            </a:pPr>
            <a:r>
              <a:rPr lang="en-US" sz="2000" b="1" u="sng" dirty="0" smtClean="0">
                <a:solidFill>
                  <a:srgbClr val="003366"/>
                </a:solidFill>
                <a:effectLst/>
              </a:rPr>
              <a:t>Situation Awareness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Dynamic Thermal Ratings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Wide-Area, Real-Time Monitoring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Visualization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“Smart Meters”</a:t>
            </a:r>
          </a:p>
          <a:p>
            <a:pPr marL="233363" indent="-233363" algn="l" eaLnBrk="1" hangingPunct="1">
              <a:buFontTx/>
              <a:buChar char="•"/>
            </a:pPr>
            <a:r>
              <a:rPr lang="en-US" sz="2000" b="1" u="sng" dirty="0" smtClean="0">
                <a:solidFill>
                  <a:srgbClr val="003366"/>
                </a:solidFill>
                <a:effectLst/>
              </a:rPr>
              <a:t>Planning &amp; Forecasting</a:t>
            </a:r>
          </a:p>
          <a:p>
            <a:pPr lvl="1" indent="-223838">
              <a:buFontTx/>
              <a:buChar char="•"/>
            </a:pPr>
            <a:r>
              <a:rPr lang="en-US" sz="2000" b="1" dirty="0" smtClean="0">
                <a:solidFill>
                  <a:srgbClr val="003366"/>
                </a:solidFill>
              </a:rPr>
              <a:t>Statistical &amp; Probabilistic Planning Tools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56" name="TextBox 255"/>
          <p:cNvSpPr txBox="1"/>
          <p:nvPr/>
        </p:nvSpPr>
        <p:spPr>
          <a:xfrm rot="1637767">
            <a:off x="879672" y="1934888"/>
            <a:ext cx="2537874" cy="769441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Capacity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07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/>
      <p:bldP spid="2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814" y="524953"/>
            <a:ext cx="8656919" cy="764825"/>
          </a:xfrm>
          <a:noFill/>
        </p:spPr>
        <p:txBody>
          <a:bodyPr lIns="90488" tIns="44450" rIns="90488" bIns="44450" anchor="b">
            <a:noAutofit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The avg. real price of electricity fell until the early 1970s. Demand grew at about 8% per year.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478627" y="5246718"/>
            <a:ext cx="8301306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b="1" i="1" dirty="0" smtClean="0">
                <a:solidFill>
                  <a:srgbClr val="FFFFFF"/>
                </a:solidFill>
              </a:rPr>
              <a:t>Declining prices were due largely to economies of scale in unit size as new plants were built to meet demand.</a:t>
            </a:r>
            <a:endParaRPr lang="en-US" sz="32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507" t="4634"/>
          <a:stretch>
            <a:fillRect/>
          </a:stretch>
        </p:blipFill>
        <p:spPr bwMode="auto">
          <a:xfrm>
            <a:off x="1083733" y="1016004"/>
            <a:ext cx="6646334" cy="3833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70933" y="4724406"/>
            <a:ext cx="538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“The Future of the Electric Grid, An Interdisciplinary MIT Study, Appendix A: A Brief History of the U.S. Grid,” 2011 Massachusetts Institute of Technology, p 237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60000">
            <a:off x="2590799" y="1439333"/>
            <a:ext cx="423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U.S. Average Historical Electricity Prices (All Customer Classes)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77016" y="770477"/>
            <a:ext cx="8656919" cy="764825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Conclusion: The smart grid is a necessity, not an option, for the 21</a:t>
            </a:r>
            <a:r>
              <a:rPr lang="en-US" sz="3200" b="1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Century!</a:t>
            </a: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81000" y="1634064"/>
            <a:ext cx="8568266" cy="4382782"/>
            <a:chOff x="381000" y="1634064"/>
            <a:chExt cx="8568266" cy="4382782"/>
          </a:xfrm>
        </p:grpSpPr>
        <p:pic>
          <p:nvPicPr>
            <p:cNvPr id="293892" name="Picture 4" descr="Suspicious Facial Expression"/>
            <p:cNvPicPr>
              <a:picLocks noChangeAspect="1" noChangeArrowheads="1"/>
            </p:cNvPicPr>
            <p:nvPr/>
          </p:nvPicPr>
          <p:blipFill>
            <a:blip r:embed="rId3"/>
            <a:srcRect b="17869"/>
            <a:stretch>
              <a:fillRect/>
            </a:stretch>
          </p:blipFill>
          <p:spPr bwMode="auto">
            <a:xfrm>
              <a:off x="2153709" y="1634064"/>
              <a:ext cx="3315757" cy="18143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2" name="TextBox 41"/>
            <p:cNvSpPr txBox="1"/>
            <p:nvPr/>
          </p:nvSpPr>
          <p:spPr>
            <a:xfrm>
              <a:off x="381000" y="1701800"/>
              <a:ext cx="21759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Source: </a:t>
              </a:r>
              <a:r>
                <a:rPr lang="en-US" sz="1200" dirty="0" err="1" smtClean="0"/>
                <a:t>ClipPix</a:t>
              </a:r>
              <a:r>
                <a:rPr lang="en-US" sz="1200" dirty="0" smtClean="0"/>
                <a:t> ETC is copyright © 2011-2012 by the University of South Florida. http://etc.usf.edu/clippix/</a:t>
              </a:r>
              <a:endParaRPr lang="en-US" sz="1200" dirty="0"/>
            </a:p>
          </p:txBody>
        </p:sp>
        <p:sp>
          <p:nvSpPr>
            <p:cNvPr id="601092" name="Text Box 4"/>
            <p:cNvSpPr txBox="1">
              <a:spLocks noChangeArrowheads="1"/>
            </p:cNvSpPr>
            <p:nvPr/>
          </p:nvSpPr>
          <p:spPr bwMode="auto">
            <a:xfrm>
              <a:off x="465666" y="4939628"/>
              <a:ext cx="8483600" cy="107721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defTabSz="627063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en-US" sz="3200" b="1" i="1" dirty="0" smtClean="0">
                  <a:solidFill>
                    <a:srgbClr val="FFFFFF"/>
                  </a:solidFill>
                </a:rPr>
                <a:t>But not all customers are convinced it is in their best interest.</a:t>
              </a:r>
            </a:p>
          </p:txBody>
        </p:sp>
        <p:pic>
          <p:nvPicPr>
            <p:cNvPr id="12" name="Picture 15" descr="http://transitionwestmarin.files.wordpress.com/2010/06/emfmay282010-021-cop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5733" y="2981715"/>
              <a:ext cx="1888068" cy="18409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3890" name="Picture 2" descr="Suspicious Facial Expressi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5442" y="2665414"/>
              <a:ext cx="3048000" cy="20288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3942" name="Picture 5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82785" y="2273299"/>
              <a:ext cx="2185304" cy="20785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6112935" y="4148667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Source: Facial Expressions</a:t>
              </a:r>
            </a:p>
            <a:p>
              <a:r>
                <a:rPr lang="en-US" sz="1200" dirty="0" smtClean="0"/>
                <a:t>Suspicious by </a:t>
              </a:r>
              <a:r>
                <a:rPr lang="en-US" sz="1200" dirty="0" err="1" smtClean="0"/>
                <a:t>lucipaz</a:t>
              </a:r>
              <a:r>
                <a:rPr lang="en-US" sz="1200" dirty="0" smtClean="0"/>
                <a:t>, http://www.photographycorner.com/galleries/showphoto.php/photo/17376</a:t>
              </a:r>
              <a:endParaRPr lang="en-US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16" y="643476"/>
            <a:ext cx="8656919" cy="764825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In the end, there are 2 options for getting customer consent: The Carrot or the Stick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152400" y="5607637"/>
            <a:ext cx="8864600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000" b="1" i="1" dirty="0" smtClean="0">
                <a:solidFill>
                  <a:srgbClr val="FFFFFF"/>
                </a:solidFill>
              </a:rPr>
              <a:t>Honesty is probably the best policy; so tell it like it is. </a:t>
            </a:r>
            <a:endParaRPr lang="en-US" sz="30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259666" y="1515527"/>
            <a:ext cx="5596468" cy="315807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The “stick,” in the form of law and regulation, is probably not the preferred way.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The “carrot,” in the form of customer benefits, is probably preferable.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But if the “carrot” cannot easily be delivered soon, don’t lead the customer on with overstated promises.</a:t>
            </a:r>
          </a:p>
        </p:txBody>
      </p:sp>
      <p:pic>
        <p:nvPicPr>
          <p:cNvPr id="281608" name="Picture 8" descr="http://thegospelcoalition.org/blogs/justintaylor/files/2011/12/donkey-carrot-st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46" y="1574800"/>
            <a:ext cx="2930223" cy="2497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 autoUpdateAnimBg="0"/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910698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i="1" dirty="0" smtClean="0"/>
              <a:t>For additional information or discussion, contact :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0236" y="3354109"/>
            <a:ext cx="6200775" cy="2132292"/>
          </a:xfrm>
        </p:spPr>
        <p:txBody>
          <a:bodyPr/>
          <a:lstStyle/>
          <a:p>
            <a:pPr marL="893763" lvl="1" indent="-381000"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660033"/>
                </a:solidFill>
              </a:rPr>
              <a:t>Merwin Brown</a:t>
            </a:r>
          </a:p>
          <a:p>
            <a:pPr marL="893763" lvl="1" indent="-381000"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660033"/>
                </a:solidFill>
              </a:rPr>
              <a:t>Director, Electric Grid Research </a:t>
            </a:r>
          </a:p>
          <a:p>
            <a:pPr marL="893763" lvl="1" indent="-381000"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660033"/>
                </a:solidFill>
              </a:rPr>
              <a:t>Voice: 916-551-1871</a:t>
            </a:r>
          </a:p>
          <a:p>
            <a:pPr marL="893763" lvl="1" indent="-381000"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660033"/>
                </a:solidFill>
                <a:hlinkClick r:id="rId3"/>
              </a:rPr>
              <a:t>Merwin.Brown@uc-ciee.org</a:t>
            </a:r>
            <a:endParaRPr lang="en-US" sz="2400" b="1" dirty="0" smtClean="0">
              <a:solidFill>
                <a:srgbClr val="660033"/>
              </a:solidFill>
            </a:endParaRPr>
          </a:p>
        </p:txBody>
      </p:sp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550577" cy="181588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666699"/>
            </a:outerShdw>
          </a:effectLst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b="1" i="1" dirty="0">
                <a:solidFill>
                  <a:srgbClr val="FFFFFF"/>
                </a:solidFill>
                <a:latin typeface="Arial" charset="0"/>
                <a:ea typeface="ＭＳ Ｐゴシック" pitchFamily="-80" charset="-128"/>
                <a:cs typeface="+mn-cs"/>
              </a:rPr>
              <a:t>“People tend to overestimate what can be accomplished in the short run but to underestimate what can be accomplished in the long run.” 		</a:t>
            </a: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pitchFamily="-80" charset="-128"/>
                <a:cs typeface="+mn-cs"/>
              </a:rPr>
              <a:t>Arthur C. Clarke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4572000"/>
            <a:ext cx="7362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And </a:t>
            </a:r>
            <a:r>
              <a:rPr lang="en-US" sz="2800" b="1" i="1" kern="0" noProof="0" dirty="0" smtClean="0">
                <a:solidFill>
                  <a:srgbClr val="003366"/>
                </a:solidFill>
                <a:latin typeface="+mj-lt"/>
                <a:ea typeface="+mj-ea"/>
                <a:cs typeface="ＭＳ Ｐゴシック"/>
              </a:rPr>
              <a:t>he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’ll find someone to help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8445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b="1" i="1" dirty="0" smtClean="0">
                <a:solidFill>
                  <a:srgbClr val="C00000"/>
                </a:solidFill>
                <a:hlinkClick r:id="rId4"/>
              </a:rPr>
              <a:t>Or better yet, visit CIEE’s website</a:t>
            </a:r>
            <a:r>
              <a:rPr lang="en-US" sz="2800" b="1" i="1" dirty="0" smtClean="0">
                <a:hlinkClick r:id="rId4"/>
              </a:rPr>
              <a:t>:</a:t>
            </a:r>
            <a:r>
              <a:rPr lang="en-US" b="1" i="1" dirty="0" smtClean="0">
                <a:hlinkClick r:id="rId4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hlinkClick r:id="rId4"/>
              </a:rPr>
              <a:t>www.uc-ciee.org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 build="p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809" y="457200"/>
            <a:ext cx="8094662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i="1" dirty="0" smtClean="0"/>
              <a:t>Historical interest rates.</a:t>
            </a:r>
          </a:p>
        </p:txBody>
      </p:sp>
      <p:sp>
        <p:nvSpPr>
          <p:cNvPr id="5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1448" name="Picture 8" descr="http://www.ritholtz.com/blog/wp-content/uploads/2010/08/1790-Pres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845" y="1215496"/>
            <a:ext cx="7788397" cy="4076171"/>
          </a:xfrm>
          <a:prstGeom prst="rect">
            <a:avLst/>
          </a:prstGeom>
          <a:noFill/>
        </p:spPr>
      </p:pic>
      <p:sp>
        <p:nvSpPr>
          <p:cNvPr id="517" name="TextBox 516"/>
          <p:cNvSpPr txBox="1"/>
          <p:nvPr/>
        </p:nvSpPr>
        <p:spPr>
          <a:xfrm>
            <a:off x="3403600" y="2006600"/>
            <a:ext cx="501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Barry </a:t>
            </a:r>
            <a:r>
              <a:rPr lang="en-US" sz="1200" dirty="0" err="1" smtClean="0"/>
              <a:t>Ritholtz</a:t>
            </a:r>
            <a:r>
              <a:rPr lang="en-US" sz="1200" dirty="0" smtClean="0"/>
              <a:t> - August 27th, 2010</a:t>
            </a:r>
          </a:p>
          <a:p>
            <a:r>
              <a:rPr lang="en-US" sz="1200" dirty="0" smtClean="0"/>
              <a:t>This chart of 10yr Treasury yields since 1790 is from Doug </a:t>
            </a:r>
            <a:r>
              <a:rPr lang="en-US" sz="1200" dirty="0" err="1" smtClean="0"/>
              <a:t>Kass</a:t>
            </a:r>
            <a:r>
              <a:rPr lang="en-US" sz="1200" dirty="0" smtClean="0"/>
              <a:t> at Real Money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809" y="457200"/>
            <a:ext cx="8094662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i="1" dirty="0" smtClean="0"/>
              <a:t>Historical Oil Prices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335150" y="5418666"/>
            <a:ext cx="851535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dirty="0" smtClean="0">
                <a:hlinkClick r:id="rId3"/>
              </a:rPr>
              <a:t>http://en.wikipedia.org/wiki/1973_oil_crisis</a:t>
            </a:r>
            <a:endParaRPr lang="en-US" sz="3000" b="1" dirty="0" smtClean="0">
              <a:solidFill>
                <a:schemeClr val="bg1"/>
              </a:solidFill>
              <a:latin typeface="Webdings" pitchFamily="18" charset="2"/>
            </a:endParaRPr>
          </a:p>
        </p:txBody>
      </p:sp>
      <p:sp>
        <p:nvSpPr>
          <p:cNvPr id="5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" y="1990725"/>
            <a:ext cx="76771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809" y="457200"/>
            <a:ext cx="8094662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i="1" dirty="0" smtClean="0"/>
              <a:t>Oil Price History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402883" y="5503334"/>
            <a:ext cx="851535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dirty="0" smtClean="0">
                <a:hlinkClick r:id="rId3"/>
              </a:rPr>
              <a:t>http://en.wikipedia.org/wiki/1973_oil_crisis</a:t>
            </a:r>
            <a:endParaRPr lang="en-US" sz="3000" b="1" dirty="0" smtClean="0">
              <a:solidFill>
                <a:schemeClr val="bg1"/>
              </a:solidFill>
              <a:latin typeface="Webdings" pitchFamily="18" charset="2"/>
            </a:endParaRPr>
          </a:p>
        </p:txBody>
      </p:sp>
      <p:sp>
        <p:nvSpPr>
          <p:cNvPr id="5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85346" name="Picture 2" descr="File:Oil price chronology-june200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0242" y="1557867"/>
            <a:ext cx="5810250" cy="3971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1" y="330201"/>
            <a:ext cx="8013451" cy="1052690"/>
          </a:xfrm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The success factors involved in investment decisions were few, the equation simple.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211668" y="5353638"/>
            <a:ext cx="8610600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000" b="1" i="1" dirty="0" smtClean="0">
                <a:solidFill>
                  <a:srgbClr val="FFFFFF"/>
                </a:solidFill>
              </a:rPr>
              <a:t>The big decision was choosing the next power plant.</a:t>
            </a:r>
            <a:endParaRPr lang="en-US" sz="3000" b="1" i="1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 l="1852" t="3860" r="2116" b="4574"/>
          <a:stretch>
            <a:fillRect/>
          </a:stretch>
        </p:blipFill>
        <p:spPr bwMode="auto">
          <a:xfrm>
            <a:off x="389467" y="1354667"/>
            <a:ext cx="84073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1784189"/>
            <a:ext cx="7476067" cy="3000375"/>
          </a:xfrm>
          <a:noFill/>
        </p:spPr>
        <p:txBody>
          <a:bodyPr>
            <a:normAutofit fontScale="85000" lnSpcReduction="10000"/>
          </a:bodyPr>
          <a:lstStyle/>
          <a:p>
            <a:pPr marL="169863" indent="-169863">
              <a:spcBef>
                <a:spcPct val="25000"/>
              </a:spcBef>
              <a:buNone/>
              <a:tabLst>
                <a:tab pos="457200" algn="l"/>
                <a:tab pos="217646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Kristen ITC" pitchFamily="66" charset="0"/>
              </a:rPr>
              <a:t>f(reliability) ~ G</a:t>
            </a:r>
            <a:r>
              <a:rPr lang="en-US" sz="3200" b="1" baseline="-250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Kristen ITC" pitchFamily="66" charset="0"/>
              </a:rPr>
              <a:t>(utility-scale) +</a:t>
            </a:r>
            <a:r>
              <a:rPr lang="en-US" sz="3200" b="1" baseline="-25000" dirty="0" smtClean="0">
                <a:solidFill>
                  <a:schemeClr val="bg1"/>
                </a:solidFill>
                <a:latin typeface="Kristen ITC" pitchFamily="66" charset="0"/>
              </a:rPr>
              <a:t> 				</a:t>
            </a:r>
            <a:r>
              <a:rPr lang="en-US" sz="3200" b="1" dirty="0" smtClean="0">
                <a:solidFill>
                  <a:schemeClr val="bg1"/>
                </a:solidFill>
                <a:latin typeface="Kristen ITC" pitchFamily="66" charset="0"/>
              </a:rPr>
              <a:t>[T(utility)</a:t>
            </a:r>
            <a:r>
              <a:rPr lang="en-US" sz="3200" b="1" baseline="-25000" dirty="0" smtClean="0">
                <a:solidFill>
                  <a:schemeClr val="bg1"/>
                </a:solidFill>
                <a:latin typeface="Kristen ITC" pitchFamily="66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Kristen ITC" pitchFamily="66" charset="0"/>
              </a:rPr>
              <a:t>+ D (utility) ]</a:t>
            </a:r>
            <a:r>
              <a:rPr lang="en-US" sz="3200" b="1" baseline="-25000" dirty="0" smtClean="0">
                <a:solidFill>
                  <a:schemeClr val="bg1"/>
                </a:solidFill>
                <a:latin typeface="Kristen ITC" pitchFamily="66" charset="0"/>
              </a:rPr>
              <a:t>minor</a:t>
            </a:r>
          </a:p>
          <a:p>
            <a:pPr marL="169863" indent="-169863">
              <a:spcBef>
                <a:spcPct val="25000"/>
              </a:spcBef>
              <a:buNone/>
              <a:tabLst>
                <a:tab pos="4572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Kristen ITC" pitchFamily="66" charset="0"/>
              </a:rPr>
              <a:t>Where:</a:t>
            </a:r>
          </a:p>
          <a:p>
            <a:pPr marL="685800" lvl="1">
              <a:spcBef>
                <a:spcPct val="250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Kristen ITC" pitchFamily="66" charset="0"/>
              </a:rPr>
              <a:t>f = investment decision</a:t>
            </a:r>
          </a:p>
          <a:p>
            <a:pPr marL="685800" lvl="1">
              <a:spcBef>
                <a:spcPct val="250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Kristen ITC" pitchFamily="66" charset="0"/>
              </a:rPr>
              <a:t>G</a:t>
            </a:r>
            <a:r>
              <a:rPr lang="en-US" b="1" baseline="-250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Kristen ITC" pitchFamily="66" charset="0"/>
              </a:rPr>
              <a:t>= electric generation</a:t>
            </a:r>
          </a:p>
          <a:p>
            <a:pPr marL="685800" lvl="1">
              <a:spcBef>
                <a:spcPct val="25000"/>
              </a:spcBef>
              <a:buNone/>
              <a:tabLst>
                <a:tab pos="1490663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Kristen ITC" pitchFamily="66" charset="0"/>
              </a:rPr>
              <a:t>T</a:t>
            </a:r>
            <a:r>
              <a:rPr lang="en-US" b="1" baseline="-250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Kristen ITC" pitchFamily="66" charset="0"/>
              </a:rPr>
              <a:t>+D</a:t>
            </a:r>
            <a:r>
              <a:rPr lang="en-US" b="1" baseline="-250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Kristen ITC" pitchFamily="66" charset="0"/>
              </a:rPr>
              <a:t>= transmission and distribution capacity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 autoUpdateAnimBg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0419" y="1312334"/>
            <a:ext cx="8229600" cy="48598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‘62: Eastern Interconnection was established, followed by the northeastern blackout of ‘65 , followed by creation of North American Electric Reliability Council (NERC)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Implications: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An “unseen” local outage somewhere else could cause a wide-spread cascading blackout putting your utility customers in the dark.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stage was set for increasing attention to operating standards for the grid.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‘62-’63: Rachel Carson, “The Silent Spring” series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Implications: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Environmental impact became an additional factor in selecting, siting and permitting new infrastructure, generally leading to longer construction schedules.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external costs of environmental protection began to be “internalized” in the cost of electricity.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48" y="237066"/>
            <a:ext cx="8013451" cy="1052690"/>
          </a:xfrm>
          <a:noFill/>
        </p:spPr>
        <p:txBody>
          <a:bodyPr lIns="90488" tIns="44450" rIns="90488" bIns="44450" anchor="b">
            <a:normAutofit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Several events and trends in the ‘60s and ‘70s set the stage for change.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6375400" y="5850826"/>
            <a:ext cx="230001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i="1" dirty="0" smtClean="0">
                <a:solidFill>
                  <a:srgbClr val="FFFFFF"/>
                </a:solidFill>
              </a:rPr>
              <a:t>Continued on next slide</a:t>
            </a:r>
            <a:endParaRPr lang="en-US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0109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0419" y="148166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‘73: First oil embargo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Implications</a:t>
            </a: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After almost 40 yrs of essentially flat prices and no volatility, fuel prices and price volatility rapidly increased.</a:t>
            </a: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This factor influenced federal government to open the door to non-utility generation, and alternative energy sources.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‘78: Public Utility Regulatory Policies Act (PURPA)</a:t>
            </a: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Implications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It forced utilities to contract with non-utility generators to buy electricity at “avoided cost,” which in some cases unintentionally increased the price of electricity.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It introduced variable renewable generation into the electric grid.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34681" y="237066"/>
            <a:ext cx="8563785" cy="1052690"/>
          </a:xfrm>
          <a:noFill/>
        </p:spPr>
        <p:txBody>
          <a:bodyPr lIns="90488" tIns="44450" rIns="90488" bIns="44450" anchor="b">
            <a:normAutofit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Several events and trends in the ‘60s and ‘70s set the stage for change.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(Continued from previous slide)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75400" y="5850826"/>
            <a:ext cx="230001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i="1" dirty="0" smtClean="0">
                <a:solidFill>
                  <a:srgbClr val="FFFFFF"/>
                </a:solidFill>
              </a:rPr>
              <a:t>Continued on next slide</a:t>
            </a:r>
            <a:endParaRPr lang="en-US" b="1" i="1" dirty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809" y="330195"/>
            <a:ext cx="8459724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Several events and trends in the ‘60s and ‘70s set the stage for change.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(Continued from previous slide)</a:t>
            </a:r>
            <a:endParaRPr lang="en-US" sz="28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275884" y="5262134"/>
            <a:ext cx="8664916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Big power plant projects with long schedules became expensive. Economy of scale in unit size lost its punch.</a:t>
            </a:r>
            <a:endParaRPr lang="en-US" sz="2800" b="1" dirty="0" smtClean="0">
              <a:solidFill>
                <a:schemeClr val="bg1"/>
              </a:solidFill>
              <a:latin typeface="Webdings" pitchFamily="18" charset="2"/>
            </a:endParaRPr>
          </a:p>
        </p:txBody>
      </p:sp>
      <p:sp>
        <p:nvSpPr>
          <p:cNvPr id="5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48482" name="Picture 2" descr="http://1.bp.blogspot.com/_i47TEqZoAbw/TOW3YEXmVBI/AAAAAAAAAug/INVqbbrXLko/s1600/Treasury+Interest+Rate+Hist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0917" y="1370541"/>
            <a:ext cx="6576060" cy="38787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0" h="1270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2040467" y="1845733"/>
            <a:ext cx="3598333" cy="144655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‘60 – ’70 saw unprecedented rise in interest rates, in part causing “$1 billion” nuclear plants to cost “$5 billion.”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47" y="533420"/>
            <a:ext cx="8656919" cy="764825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After 2 decades of falling prices, in the early ‘70s the real price of electricity sharply increased. 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360094" y="5212702"/>
            <a:ext cx="8301306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b="1" i="1" dirty="0" smtClean="0">
                <a:solidFill>
                  <a:srgbClr val="FFFFFF"/>
                </a:solidFill>
              </a:rPr>
              <a:t>For the first time in decades, increased “reliability” came with an increase in the unit price for electricity.</a:t>
            </a: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2465" y="4986872"/>
            <a:ext cx="574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Energy Information Administration / Annual Energy Review 2010, pp-268-269</a:t>
            </a:r>
            <a:endParaRPr lang="en-US" sz="1200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/>
          <a:srcRect t="10130"/>
          <a:stretch>
            <a:fillRect/>
          </a:stretch>
        </p:blipFill>
        <p:spPr bwMode="auto">
          <a:xfrm>
            <a:off x="939800" y="970035"/>
            <a:ext cx="6491608" cy="3966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 rot="240000">
            <a:off x="3158998" y="3530290"/>
            <a:ext cx="399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U.S. Average Historical Electricity Prices (All Customer Classes)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814" y="922886"/>
            <a:ext cx="8656919" cy="764825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The growing tension between reliability and unit price of electric service led to a growing tension among ratepayers, regulators and utilities.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296333" y="5272119"/>
            <a:ext cx="84836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62706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800" b="1" i="1" dirty="0" smtClean="0">
                <a:solidFill>
                  <a:srgbClr val="FFFFFF"/>
                </a:solidFill>
              </a:rPr>
              <a:t>Utilities became unsure and  cautious about making new investments.</a:t>
            </a:r>
            <a:endParaRPr lang="en-US" sz="2800" b="1" i="1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1"/>
          <p:cNvSpPr>
            <a:spLocks noGrp="1"/>
          </p:cNvSpPr>
          <p:nvPr/>
        </p:nvSpPr>
        <p:spPr bwMode="auto">
          <a:xfrm>
            <a:off x="6684247" y="6322422"/>
            <a:ext cx="1905000" cy="3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73BEEA82-8963-4167-BDCC-3531A6F61B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504952" y="1608662"/>
            <a:ext cx="8229600" cy="3767667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Customers complained about higher rates.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Growth in electric demand begin to fall off.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Regulators thought about disallowing, or did disallow, rate recovery for some large utility plant investments.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Some said that the “regulatory compact” was broken.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Academics and policy makers began to talk about a new power system model based on wholesale competition.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 autoUpdateAnimBg="0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338&quot;&gt;&lt;property id=&quot;20148&quot; value=&quot;5&quot;/&gt;&lt;property id=&quot;20300&quot; value=&quot;Slide 2 - &amp;quot;Disclaimer&amp;quot;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IEE_PPT_COVER_01_TPL">
  <a:themeElements>
    <a:clrScheme name="Custom 6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438086"/>
      </a:accent6>
      <a:hlink>
        <a:srgbClr val="161616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438086"/>
    </a:accent6>
    <a:hlink>
      <a:srgbClr val="161616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3860</TotalTime>
  <Words>2423</Words>
  <Application>Microsoft Office PowerPoint</Application>
  <PresentationFormat>On-screen Show (4:3)</PresentationFormat>
  <Paragraphs>435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CIEE_PPT_COVER_01_TPL</vt:lpstr>
      <vt:lpstr>Microsoft ClipArt Gallery</vt:lpstr>
      <vt:lpstr>Clip</vt:lpstr>
      <vt:lpstr>Bitmap Image</vt:lpstr>
      <vt:lpstr>Visio</vt:lpstr>
      <vt:lpstr>Slide 1</vt:lpstr>
      <vt:lpstr>We begin our story by observing past changes in key factors of the T&amp;D community.</vt:lpstr>
      <vt:lpstr>The avg. real price of electricity fell until the early 1970s. Demand grew at about 8% per year.</vt:lpstr>
      <vt:lpstr>The success factors involved in investment decisions were few, the equation simple.</vt:lpstr>
      <vt:lpstr>Several events and trends in the ‘60s and ‘70s set the stage for change.</vt:lpstr>
      <vt:lpstr>Several events and trends in the ‘60s and ‘70s set the stage for change. (Continued from previous slide)</vt:lpstr>
      <vt:lpstr>Several events and trends in the ‘60s and ‘70s set the stage for change. (Continued from previous slide)</vt:lpstr>
      <vt:lpstr>After 2 decades of falling prices, in the early ‘70s the real price of electricity sharply increased. </vt:lpstr>
      <vt:lpstr>The growing tension between reliability and unit price of electric service led to a growing tension among ratepayers, regulators and utilities.</vt:lpstr>
      <vt:lpstr>Investment in new transmission went into a steady decline for 25 years.</vt:lpstr>
      <vt:lpstr>The power system became increasingly dependent on large interconnections to improve reliability and lower costs, but at a price.</vt:lpstr>
      <vt:lpstr>Advances in generation technologies improved the economics for small unit sizes.</vt:lpstr>
      <vt:lpstr>Following other countries’ lead, the U.S. attempted deregulation and competitive wholesale power markets in the ‘90s. </vt:lpstr>
      <vt:lpstr>Over this period electric customers changed too.</vt:lpstr>
      <vt:lpstr>We are seeing more of this…</vt:lpstr>
      <vt:lpstr>To grid owners and operators, renewable generation looks more like this…</vt:lpstr>
      <vt:lpstr>The Saga of Renewable Generation and Grid Integration</vt:lpstr>
      <vt:lpstr>Continuing The Saga of Renewable Generation and Grid Integration</vt:lpstr>
      <vt:lpstr>Continuing The Saga of Renewable Generation and Grid Integration</vt:lpstr>
      <vt:lpstr>Continuing the Saga of Renewable Generation and Grid Integration</vt:lpstr>
      <vt:lpstr>So, for most of the 20th Century, the electric grid had a relatively simple role: moving electricity from central power plants to the consumers.</vt:lpstr>
      <vt:lpstr>But the electric grid owner/operator entering the 21st Century faces:</vt:lpstr>
      <vt:lpstr> In the 21st Century, the success factors involved in investment &amp; operating decisions will be many. </vt:lpstr>
      <vt:lpstr>There are essentially two options for successful expansion and operations of T&amp;D:</vt:lpstr>
      <vt:lpstr>Assertions: Perhaps for now we can “build” our way out of these problems, but soon…</vt:lpstr>
      <vt:lpstr>Slide 26</vt:lpstr>
      <vt:lpstr>Putting New Power Lines in a Better “Light” </vt:lpstr>
      <vt:lpstr>A Smarter, More Flexible Grid</vt:lpstr>
      <vt:lpstr>Optimizing the Grid for Greater Power Flow</vt:lpstr>
      <vt:lpstr>Conclusion: The smart grid is a necessity, not an option, for the 21st Century!</vt:lpstr>
      <vt:lpstr>In the end, there are 2 options for getting customer consent: The Carrot or the Stick</vt:lpstr>
      <vt:lpstr>For additional information or discussion, contact :</vt:lpstr>
      <vt:lpstr>Historical interest rates.</vt:lpstr>
      <vt:lpstr>Historical Oil Prices</vt:lpstr>
      <vt:lpstr>Oil Price History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Merwin Brown</dc:creator>
  <cp:lastModifiedBy>Merwin Brown</cp:lastModifiedBy>
  <cp:revision>322</cp:revision>
  <dcterms:created xsi:type="dcterms:W3CDTF">2011-12-13T17:05:45Z</dcterms:created>
  <dcterms:modified xsi:type="dcterms:W3CDTF">2012-03-26T23:13:00Z</dcterms:modified>
</cp:coreProperties>
</file>